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sldIdLst>
    <p:sldId id="4379" r:id="rId5"/>
    <p:sldId id="257" r:id="rId6"/>
    <p:sldId id="264" r:id="rId7"/>
    <p:sldId id="258" r:id="rId8"/>
    <p:sldId id="259" r:id="rId9"/>
    <p:sldId id="260" r:id="rId10"/>
    <p:sldId id="261" r:id="rId11"/>
    <p:sldId id="262" r:id="rId12"/>
    <p:sldId id="263" r:id="rId13"/>
    <p:sldId id="265" r:id="rId14"/>
    <p:sldId id="266" r:id="rId15"/>
    <p:sldId id="267" r:id="rId16"/>
    <p:sldId id="268" r:id="rId17"/>
    <p:sldId id="269" r:id="rId18"/>
  </p:sldIdLst>
  <p:sldSz cx="10693400" cy="7556500"/>
  <p:notesSz cx="6858000" cy="9144000"/>
  <p:embeddedFontLst>
    <p:embeddedFont>
      <p:font typeface="Arimo Bold" panose="020B0604020202020204" charset="0"/>
      <p:regular r:id="rId20"/>
    </p:embeddedFont>
    <p:embeddedFont>
      <p:font typeface="Calibri (MS)" panose="020B0604020202020204" charset="0"/>
      <p:regular r:id="rId21"/>
    </p:embeddedFont>
    <p:embeddedFont>
      <p:font typeface="Calibri (MS) 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34" d="100"/>
          <a:sy n="134" d="100"/>
        </p:scale>
        <p:origin x="1928" y="1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blo Moreno" userId="2baaacd2-93c9-44a9-abb3-500652c382de" providerId="ADAL" clId="{42C13E67-66F0-4733-A3F3-422140C26A69}"/>
    <pc:docChg chg="undo custSel modSld">
      <pc:chgData name="Pablo Moreno" userId="2baaacd2-93c9-44a9-abb3-500652c382de" providerId="ADAL" clId="{42C13E67-66F0-4733-A3F3-422140C26A69}" dt="2025-03-31T14:50:40.509" v="47" actId="1076"/>
      <pc:docMkLst>
        <pc:docMk/>
      </pc:docMkLst>
      <pc:sldChg chg="modSp mod">
        <pc:chgData name="Pablo Moreno" userId="2baaacd2-93c9-44a9-abb3-500652c382de" providerId="ADAL" clId="{42C13E67-66F0-4733-A3F3-422140C26A69}" dt="2025-03-28T12:42:06.202" v="11" actId="14100"/>
        <pc:sldMkLst>
          <pc:docMk/>
          <pc:sldMk cId="0" sldId="257"/>
        </pc:sldMkLst>
        <pc:spChg chg="mod">
          <ac:chgData name="Pablo Moreno" userId="2baaacd2-93c9-44a9-abb3-500652c382de" providerId="ADAL" clId="{42C13E67-66F0-4733-A3F3-422140C26A69}" dt="2025-03-28T12:42:06.202" v="11" actId="14100"/>
          <ac:spMkLst>
            <pc:docMk/>
            <pc:sldMk cId="0" sldId="257"/>
            <ac:spMk id="8" creationId="{00000000-0000-0000-0000-000000000000}"/>
          </ac:spMkLst>
        </pc:spChg>
        <pc:picChg chg="mod">
          <ac:chgData name="Pablo Moreno" userId="2baaacd2-93c9-44a9-abb3-500652c382de" providerId="ADAL" clId="{42C13E67-66F0-4733-A3F3-422140C26A69}" dt="2025-03-28T12:42:05.097" v="9" actId="1076"/>
          <ac:picMkLst>
            <pc:docMk/>
            <pc:sldMk cId="0" sldId="257"/>
            <ac:picMk id="19" creationId="{21A87CBB-E4E1-2CE7-85C7-DF9B60BF59A0}"/>
          </ac:picMkLst>
        </pc:picChg>
      </pc:sldChg>
      <pc:sldChg chg="modSp mod">
        <pc:chgData name="Pablo Moreno" userId="2baaacd2-93c9-44a9-abb3-500652c382de" providerId="ADAL" clId="{42C13E67-66F0-4733-A3F3-422140C26A69}" dt="2025-03-28T12:42:38.069" v="20" actId="113"/>
        <pc:sldMkLst>
          <pc:docMk/>
          <pc:sldMk cId="0" sldId="261"/>
        </pc:sldMkLst>
        <pc:spChg chg="mod">
          <ac:chgData name="Pablo Moreno" userId="2baaacd2-93c9-44a9-abb3-500652c382de" providerId="ADAL" clId="{42C13E67-66F0-4733-A3F3-422140C26A69}" dt="2025-03-28T12:42:38.069" v="20" actId="113"/>
          <ac:spMkLst>
            <pc:docMk/>
            <pc:sldMk cId="0" sldId="261"/>
            <ac:spMk id="13" creationId="{00000000-0000-0000-0000-000000000000}"/>
          </ac:spMkLst>
        </pc:spChg>
      </pc:sldChg>
      <pc:sldChg chg="modSp mod">
        <pc:chgData name="Pablo Moreno" userId="2baaacd2-93c9-44a9-abb3-500652c382de" providerId="ADAL" clId="{42C13E67-66F0-4733-A3F3-422140C26A69}" dt="2025-03-28T12:42:46.535" v="21" actId="113"/>
        <pc:sldMkLst>
          <pc:docMk/>
          <pc:sldMk cId="0" sldId="262"/>
        </pc:sldMkLst>
        <pc:spChg chg="mod">
          <ac:chgData name="Pablo Moreno" userId="2baaacd2-93c9-44a9-abb3-500652c382de" providerId="ADAL" clId="{42C13E67-66F0-4733-A3F3-422140C26A69}" dt="2025-03-28T12:42:46.535" v="21" actId="113"/>
          <ac:spMkLst>
            <pc:docMk/>
            <pc:sldMk cId="0" sldId="262"/>
            <ac:spMk id="13" creationId="{00000000-0000-0000-0000-000000000000}"/>
          </ac:spMkLst>
        </pc:spChg>
      </pc:sldChg>
      <pc:sldChg chg="modSp mod">
        <pc:chgData name="Pablo Moreno" userId="2baaacd2-93c9-44a9-abb3-500652c382de" providerId="ADAL" clId="{42C13E67-66F0-4733-A3F3-422140C26A69}" dt="2025-03-28T12:43:48.066" v="30" actId="207"/>
        <pc:sldMkLst>
          <pc:docMk/>
          <pc:sldMk cId="0" sldId="263"/>
        </pc:sldMkLst>
        <pc:spChg chg="mod">
          <ac:chgData name="Pablo Moreno" userId="2baaacd2-93c9-44a9-abb3-500652c382de" providerId="ADAL" clId="{42C13E67-66F0-4733-A3F3-422140C26A69}" dt="2025-03-28T12:43:48.066" v="30" actId="207"/>
          <ac:spMkLst>
            <pc:docMk/>
            <pc:sldMk cId="0" sldId="263"/>
            <ac:spMk id="13" creationId="{00000000-0000-0000-0000-000000000000}"/>
          </ac:spMkLst>
        </pc:spChg>
      </pc:sldChg>
      <pc:sldChg chg="addSp delSp modSp mod">
        <pc:chgData name="Pablo Moreno" userId="2baaacd2-93c9-44a9-abb3-500652c382de" providerId="ADAL" clId="{42C13E67-66F0-4733-A3F3-422140C26A69}" dt="2025-03-31T14:50:40.509" v="47" actId="1076"/>
        <pc:sldMkLst>
          <pc:docMk/>
          <pc:sldMk cId="0" sldId="264"/>
        </pc:sldMkLst>
        <pc:spChg chg="del">
          <ac:chgData name="Pablo Moreno" userId="2baaacd2-93c9-44a9-abb3-500652c382de" providerId="ADAL" clId="{42C13E67-66F0-4733-A3F3-422140C26A69}" dt="2025-03-31T14:50:34.963" v="45" actId="478"/>
          <ac:spMkLst>
            <pc:docMk/>
            <pc:sldMk cId="0" sldId="264"/>
            <ac:spMk id="9" creationId="{00000000-0000-0000-0000-000000000000}"/>
          </ac:spMkLst>
        </pc:spChg>
        <pc:spChg chg="mod">
          <ac:chgData name="Pablo Moreno" userId="2baaacd2-93c9-44a9-abb3-500652c382de" providerId="ADAL" clId="{42C13E67-66F0-4733-A3F3-422140C26A69}" dt="2025-03-28T12:41:40.075" v="5" actId="20577"/>
          <ac:spMkLst>
            <pc:docMk/>
            <pc:sldMk cId="0" sldId="264"/>
            <ac:spMk id="16" creationId="{00000000-0000-0000-0000-000000000000}"/>
          </ac:spMkLst>
        </pc:spChg>
        <pc:picChg chg="add mod">
          <ac:chgData name="Pablo Moreno" userId="2baaacd2-93c9-44a9-abb3-500652c382de" providerId="ADAL" clId="{42C13E67-66F0-4733-A3F3-422140C26A69}" dt="2025-03-31T14:50:40.509" v="47" actId="1076"/>
          <ac:picMkLst>
            <pc:docMk/>
            <pc:sldMk cId="0" sldId="264"/>
            <ac:picMk id="18" creationId="{B78523F7-18AA-B4E5-AA01-E9EB06DA81AD}"/>
          </ac:picMkLst>
        </pc:picChg>
        <pc:picChg chg="del">
          <ac:chgData name="Pablo Moreno" userId="2baaacd2-93c9-44a9-abb3-500652c382de" providerId="ADAL" clId="{42C13E67-66F0-4733-A3F3-422140C26A69}" dt="2025-03-31T14:50:23.987" v="40" actId="478"/>
          <ac:picMkLst>
            <pc:docMk/>
            <pc:sldMk cId="0" sldId="264"/>
            <ac:picMk id="19" creationId="{48145050-E5F5-1BDB-2801-243366A1F4CB}"/>
          </ac:picMkLst>
        </pc:picChg>
      </pc:sldChg>
      <pc:sldChg chg="modSp mod">
        <pc:chgData name="Pablo Moreno" userId="2baaacd2-93c9-44a9-abb3-500652c382de" providerId="ADAL" clId="{42C13E67-66F0-4733-A3F3-422140C26A69}" dt="2025-03-28T12:44:21.262" v="39" actId="113"/>
        <pc:sldMkLst>
          <pc:docMk/>
          <pc:sldMk cId="0" sldId="265"/>
        </pc:sldMkLst>
        <pc:spChg chg="mod">
          <ac:chgData name="Pablo Moreno" userId="2baaacd2-93c9-44a9-abb3-500652c382de" providerId="ADAL" clId="{42C13E67-66F0-4733-A3F3-422140C26A69}" dt="2025-03-28T12:44:21.262" v="39" actId="113"/>
          <ac:spMkLst>
            <pc:docMk/>
            <pc:sldMk cId="0" sldId="265"/>
            <ac:spMk id="13" creationId="{00000000-0000-0000-0000-000000000000}"/>
          </ac:spMkLst>
        </pc:spChg>
        <pc:spChg chg="mod">
          <ac:chgData name="Pablo Moreno" userId="2baaacd2-93c9-44a9-abb3-500652c382de" providerId="ADAL" clId="{42C13E67-66F0-4733-A3F3-422140C26A69}" dt="2025-03-28T12:43:57.136" v="31" actId="1076"/>
          <ac:spMkLst>
            <pc:docMk/>
            <pc:sldMk cId="0" sldId="265"/>
            <ac:spMk id="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0918A5-6AE1-43F3-A913-327FB49B1139}" type="datetimeFigureOut">
              <a:rPr lang="en-GB" smtClean="0"/>
              <a:t>31/03/2025</a:t>
            </a:fld>
            <a:endParaRPr lang="en-GB"/>
          </a:p>
        </p:txBody>
      </p:sp>
      <p:sp>
        <p:nvSpPr>
          <p:cNvPr id="4" name="Slide Image Placeholder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5CDD3-3679-43AD-AE20-25F54E928EBC}" type="slidenum">
              <a:rPr lang="en-GB" smtClean="0"/>
              <a:t>‹#›</a:t>
            </a:fld>
            <a:endParaRPr lang="en-GB"/>
          </a:p>
        </p:txBody>
      </p:sp>
    </p:spTree>
    <p:extLst>
      <p:ext uri="{BB962C8B-B14F-4D97-AF65-F5344CB8AC3E}">
        <p14:creationId xmlns:p14="http://schemas.microsoft.com/office/powerpoint/2010/main" val="884296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17FAF-CCB8-E201-EB04-89C562B41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0AE3D-8937-331C-5784-FCDE48FE0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9882A-EA01-E7B6-2554-DDB5B31047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21BF31-3655-0F44-876F-06D3A42FE0CA}"/>
              </a:ext>
            </a:extLst>
          </p:cNvPr>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980462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068738" y="-7026932"/>
            <a:ext cx="14055049" cy="649605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89182" y="56189"/>
            <a:ext cx="2803995" cy="2502877"/>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503092"/>
            <a:ext cx="10693400" cy="3955640"/>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515">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966036"/>
            <a:ext cx="4283154" cy="3147896"/>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3281" tIns="21640" rIns="43281" bIns="21640" numCol="1" spcCol="0" rtlCol="0" fromWordArt="0" anchor="ctr" anchorCtr="0" forceAA="0" compatLnSpc="1">
            <a:prstTxWarp prst="textNoShape">
              <a:avLst/>
            </a:prstTxWarp>
            <a:noAutofit/>
          </a:bodyPr>
          <a:lstStyle/>
          <a:p>
            <a:endParaRPr lang="en-GB" sz="464"/>
          </a:p>
        </p:txBody>
      </p:sp>
      <p:pic>
        <p:nvPicPr>
          <p:cNvPr id="5" name="Picture 4">
            <a:extLst>
              <a:ext uri="{FF2B5EF4-FFF2-40B4-BE49-F238E27FC236}">
                <a16:creationId xmlns:a16="http://schemas.microsoft.com/office/drawing/2014/main" id="{91E9AF54-366A-0A08-39D3-CF20F8CC970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654567" y="6644257"/>
            <a:ext cx="2054262" cy="457180"/>
          </a:xfrm>
          <a:prstGeom prst="rect">
            <a:avLst/>
          </a:prstGeom>
        </p:spPr>
      </p:pic>
      <p:pic>
        <p:nvPicPr>
          <p:cNvPr id="6" name="Picture 5" descr="A grey and black sign with a person in a circle&#10;&#10;AI-generated content may be incorrect.">
            <a:extLst>
              <a:ext uri="{FF2B5EF4-FFF2-40B4-BE49-F238E27FC236}">
                <a16:creationId xmlns:a16="http://schemas.microsoft.com/office/drawing/2014/main" id="{E5C10B3E-3014-69B1-7285-6271006DCFC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89182" y="6644257"/>
            <a:ext cx="1061410" cy="387245"/>
          </a:xfrm>
          <a:prstGeom prst="rect">
            <a:avLst/>
          </a:prstGeom>
        </p:spPr>
      </p:pic>
    </p:spTree>
    <p:extLst>
      <p:ext uri="{BB962C8B-B14F-4D97-AF65-F5344CB8AC3E}">
        <p14:creationId xmlns:p14="http://schemas.microsoft.com/office/powerpoint/2010/main" val="2539245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www.luke.fi/fi/blogit/nain-kaura-kapusi-huipulle-ja-nain-se-pysyy-siell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uusiouutiset.fi/fazerin-uudet-kaura-kaakaokonvehdit-syntyvat-tuotannon-ylijaamasta-ja-sivuvirroist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sivuvirtaporssi.fi/"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28.png"/><Relationship Id="rId12" Type="http://schemas.openxmlformats.org/officeDocument/2006/relationships/hyperlink" Target="https://www.instagram.com/cie.gateway?igsh=dzNxYnl3OGpnbmpn" TargetMode="External"/><Relationship Id="rId2" Type="http://schemas.openxmlformats.org/officeDocument/2006/relationships/image" Target="../media/image5.png"/><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hyperlink" Target="https://www.youtube.com/@CiEGateway" TargetMode="External"/><Relationship Id="rId11" Type="http://schemas.openxmlformats.org/officeDocument/2006/relationships/image" Target="../media/image31.svg"/><Relationship Id="rId5" Type="http://schemas.openxmlformats.org/officeDocument/2006/relationships/image" Target="../media/image27.jpeg"/><Relationship Id="rId15" Type="http://schemas.openxmlformats.org/officeDocument/2006/relationships/image" Target="../media/image23.pn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hyperlink" Target="https://www.linkedin.com/company/cooperation-in-education-gateway" TargetMode="External"/><Relationship Id="rId14" Type="http://schemas.openxmlformats.org/officeDocument/2006/relationships/image" Target="../media/image33.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uusiouutiset.fi/fazerin-uudet-kaura-kaakaokonvehdit-syntyvat-tuotannon-ylijaamasta-ja-sivuvirroist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myllarin.fi/inspiraatio/kaura-kiertaa-lannoitteena-takaisin-pelloll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jokipiinpellava.fi/tuote/kauratyyn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www.fazergroup.com/sv/nyheter-och-media/nyheter/?id=469178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23BF2-E4F2-8371-7ED7-C3A103F878B1}"/>
            </a:ext>
          </a:extLst>
        </p:cNvPr>
        <p:cNvGrpSpPr/>
        <p:nvPr/>
      </p:nvGrpSpPr>
      <p:grpSpPr>
        <a:xfrm>
          <a:off x="0" y="0"/>
          <a:ext cx="0" cy="0"/>
          <a:chOff x="0" y="0"/>
          <a:chExt cx="0" cy="0"/>
        </a:xfrm>
      </p:grpSpPr>
      <p:pic>
        <p:nvPicPr>
          <p:cNvPr id="3" name="Picture Placeholder 7" descr="Rolled oats in wooden bowl and table">
            <a:extLst>
              <a:ext uri="{FF2B5EF4-FFF2-40B4-BE49-F238E27FC236}">
                <a16:creationId xmlns:a16="http://schemas.microsoft.com/office/drawing/2014/main" id="{97691083-126B-645F-B1F1-3D1DF356CADC}"/>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p:blipFill>
        <p:spPr>
          <a:xfrm>
            <a:off x="0" y="2763213"/>
            <a:ext cx="10693400" cy="3148723"/>
          </a:xfrm>
        </p:spPr>
      </p:pic>
      <p:sp>
        <p:nvSpPr>
          <p:cNvPr id="14" name="TextBox 13">
            <a:extLst>
              <a:ext uri="{FF2B5EF4-FFF2-40B4-BE49-F238E27FC236}">
                <a16:creationId xmlns:a16="http://schemas.microsoft.com/office/drawing/2014/main" id="{DF4D0D2F-8C16-CE39-1BE9-7CF488007713}"/>
              </a:ext>
            </a:extLst>
          </p:cNvPr>
          <p:cNvSpPr txBox="1"/>
          <p:nvPr/>
        </p:nvSpPr>
        <p:spPr>
          <a:xfrm>
            <a:off x="2321037" y="4545208"/>
            <a:ext cx="5725670" cy="578300"/>
          </a:xfrm>
          <a:prstGeom prst="rect">
            <a:avLst/>
          </a:prstGeom>
          <a:solidFill>
            <a:schemeClr val="bg1"/>
          </a:solidFill>
        </p:spPr>
        <p:txBody>
          <a:bodyPr wrap="none" rtlCol="0">
            <a:spAutoFit/>
          </a:bodyPr>
          <a:lstStyle/>
          <a:p>
            <a:r>
              <a:rPr lang="en-US" sz="3158" b="1" dirty="0">
                <a:solidFill>
                  <a:srgbClr val="60BA47"/>
                </a:solidFill>
                <a:latin typeface="Calibri" panose="020F0502020204030204" pitchFamily="34" charset="0"/>
                <a:cs typeface="Calibri" panose="020F0502020204030204" pitchFamily="34" charset="0"/>
              </a:rPr>
              <a:t>AVENA – </a:t>
            </a:r>
            <a:r>
              <a:rPr lang="en-US" sz="3158" b="1" dirty="0" err="1">
                <a:solidFill>
                  <a:srgbClr val="60BA47"/>
                </a:solidFill>
                <a:latin typeface="Calibri" panose="020F0502020204030204" pitchFamily="34" charset="0"/>
                <a:cs typeface="Calibri" panose="020F0502020204030204" pitchFamily="34" charset="0"/>
              </a:rPr>
              <a:t>Exploración</a:t>
            </a:r>
            <a:r>
              <a:rPr lang="en-US" sz="3158" b="1" dirty="0">
                <a:solidFill>
                  <a:srgbClr val="60BA47"/>
                </a:solidFill>
                <a:latin typeface="Calibri" panose="020F0502020204030204" pitchFamily="34" charset="0"/>
                <a:cs typeface="Calibri" panose="020F0502020204030204" pitchFamily="34" charset="0"/>
              </a:rPr>
              <a:t> de </a:t>
            </a:r>
            <a:r>
              <a:rPr lang="en-US" sz="3158" b="1">
                <a:solidFill>
                  <a:srgbClr val="60BA47"/>
                </a:solidFill>
                <a:latin typeface="Calibri" panose="020F0502020204030204" pitchFamily="34" charset="0"/>
                <a:cs typeface="Calibri" panose="020F0502020204030204" pitchFamily="34" charset="0"/>
              </a:rPr>
              <a:t>residuos</a:t>
            </a:r>
            <a:endParaRPr lang="en-US" sz="3158" b="1" dirty="0">
              <a:solidFill>
                <a:srgbClr val="60BA47"/>
              </a:solidFill>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09CD4256-3FEF-33B6-05B7-B2F25D3E73DF}"/>
              </a:ext>
            </a:extLst>
          </p:cNvPr>
          <p:cNvSpPr/>
          <p:nvPr/>
        </p:nvSpPr>
        <p:spPr>
          <a:xfrm>
            <a:off x="-6214096" y="3284845"/>
            <a:ext cx="8146392" cy="4196930"/>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sz="1579"/>
          </a:p>
        </p:txBody>
      </p:sp>
    </p:spTree>
    <p:extLst>
      <p:ext uri="{BB962C8B-B14F-4D97-AF65-F5344CB8AC3E}">
        <p14:creationId xmlns:p14="http://schemas.microsoft.com/office/powerpoint/2010/main" val="15884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4005826" y="1682211"/>
            <a:ext cx="5927930" cy="4530682"/>
            <a:chOff x="0" y="0"/>
            <a:chExt cx="13519140" cy="10332600"/>
          </a:xfrm>
        </p:grpSpPr>
        <p:sp>
          <p:nvSpPr>
            <p:cNvPr id="12" name="Freeform 12"/>
            <p:cNvSpPr/>
            <p:nvPr/>
          </p:nvSpPr>
          <p:spPr>
            <a:xfrm>
              <a:off x="0" y="0"/>
              <a:ext cx="13519141" cy="10332600"/>
            </a:xfrm>
            <a:custGeom>
              <a:avLst/>
              <a:gdLst/>
              <a:ahLst/>
              <a:cxnLst/>
              <a:rect l="l" t="t" r="r" b="b"/>
              <a:pathLst>
                <a:path w="13519141" h="10332600">
                  <a:moveTo>
                    <a:pt x="0" y="0"/>
                  </a:moveTo>
                  <a:lnTo>
                    <a:pt x="13519141" y="0"/>
                  </a:lnTo>
                  <a:lnTo>
                    <a:pt x="13519141" y="10332600"/>
                  </a:lnTo>
                  <a:lnTo>
                    <a:pt x="0" y="10332600"/>
                  </a:lnTo>
                  <a:close/>
                </a:path>
              </a:pathLst>
            </a:custGeom>
            <a:solidFill>
              <a:srgbClr val="000000">
                <a:alpha val="0"/>
              </a:srgbClr>
            </a:solidFill>
          </p:spPr>
          <p:txBody>
            <a:bodyPr/>
            <a:lstStyle/>
            <a:p>
              <a:endParaRPr lang="en-GB"/>
            </a:p>
          </p:txBody>
        </p:sp>
        <p:sp>
          <p:nvSpPr>
            <p:cNvPr id="13" name="TextBox 13"/>
            <p:cNvSpPr txBox="1"/>
            <p:nvPr/>
          </p:nvSpPr>
          <p:spPr>
            <a:xfrm>
              <a:off x="0" y="-47625"/>
              <a:ext cx="13519140" cy="10380225"/>
            </a:xfrm>
            <a:prstGeom prst="rect">
              <a:avLst/>
            </a:prstGeom>
          </p:spPr>
          <p:txBody>
            <a:bodyPr lIns="0" tIns="0" rIns="0" bIns="0" rtlCol="0" anchor="t"/>
            <a:lstStyle/>
            <a:p>
              <a:pPr marL="0" lvl="0" indent="0" algn="l">
                <a:lnSpc>
                  <a:spcPts val="2525"/>
                </a:lnSpc>
              </a:pP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Así</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es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como</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la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avena</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alcanzó</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la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cima</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y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así</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permanece</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allí</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a:t>
              </a:r>
            </a:p>
            <a:p>
              <a:pPr marL="0" lvl="0" indent="0" algn="l">
                <a:lnSpc>
                  <a:spcPts val="2525"/>
                </a:lnSpc>
              </a:pPr>
              <a:endPar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endParaRPr>
            </a:p>
            <a:p>
              <a:pPr marL="0" lvl="0" indent="0" algn="l">
                <a:lnSpc>
                  <a:spcPts val="2525"/>
                </a:lnSpc>
              </a:pP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Fazer ha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desarrollado</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una</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nueva</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materia</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prima a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partir</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de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su</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flujo</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secundario</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la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proteína</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de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avena</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de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origen</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vegetal es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apta</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para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múltiples</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aplicaciones</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a:t>
              </a:r>
            </a:p>
            <a:p>
              <a:pPr marL="0" lvl="0" indent="0" algn="l">
                <a:lnSpc>
                  <a:spcPts val="2525"/>
                </a:lnSpc>
              </a:pPr>
              <a:endPar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endParaRPr>
            </a:p>
            <a:p>
              <a:pPr marL="0" lvl="0" indent="0" algn="l">
                <a:lnSpc>
                  <a:spcPts val="2525"/>
                </a:lnSpc>
              </a:pP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De la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paja</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al spray facial,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el</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xilitol</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de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avena</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de Fazer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aporta</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un toque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distintivo</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a la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cosmética</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natural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casera</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a:t>
              </a:r>
            </a:p>
            <a:p>
              <a:pPr marL="0" lvl="0" indent="0" algn="l">
                <a:lnSpc>
                  <a:spcPts val="2525"/>
                </a:lnSpc>
              </a:pPr>
              <a:endPar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endParaRPr>
            </a:p>
            <a:p>
              <a:pPr marL="0" lvl="0" indent="0" algn="l">
                <a:lnSpc>
                  <a:spcPts val="2525"/>
                </a:lnSpc>
              </a:pP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La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innovadora</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propuesta</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de Fazer: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xilitol</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derivado</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de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cáscaras</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 de </a:t>
              </a:r>
              <a:r>
                <a:rPr lang="en-US" sz="2104" u="sng" dirty="0" err="1">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avena</a:t>
              </a:r>
              <a:r>
                <a:rPr lang="en-US" sz="2104" u="sng" dirty="0">
                  <a:solidFill>
                    <a:srgbClr val="09465E"/>
                  </a:solidFill>
                  <a:latin typeface="Calibri (MS) Bold"/>
                  <a:ea typeface="Calibri (MS) Bold"/>
                  <a:cs typeface="Calibri (MS) Bold"/>
                  <a:sym typeface="Calibri (MS) Bold"/>
                  <a:hlinkClick r:id="rId4" tooltip="https://www.luke.fi/fi/blogit/nain-kaura-kapusi-huipulle-ja-nain-se-pysyy-siella">
                    <a:extLst>
                      <a:ext uri="{A12FA001-AC4F-418D-AE19-62706E023703}">
                        <ahyp:hlinkClr xmlns:ahyp="http://schemas.microsoft.com/office/drawing/2018/hyperlinkcolor" val="tx"/>
                      </a:ext>
                    </a:extLst>
                  </a:hlinkClick>
                </a:rPr>
                <a:t>.</a:t>
              </a:r>
            </a:p>
          </p:txBody>
        </p:sp>
      </p:grpSp>
      <p:grpSp>
        <p:nvGrpSpPr>
          <p:cNvPr id="14" name="Group 14"/>
          <p:cNvGrpSpPr/>
          <p:nvPr/>
        </p:nvGrpSpPr>
        <p:grpSpPr>
          <a:xfrm>
            <a:off x="58275" y="1489665"/>
            <a:ext cx="3406105" cy="580839"/>
            <a:chOff x="0" y="-19091"/>
            <a:chExt cx="7767907" cy="1324651"/>
          </a:xfrm>
        </p:grpSpPr>
        <p:sp>
          <p:nvSpPr>
            <p:cNvPr id="15" name="Freeform 15"/>
            <p:cNvSpPr/>
            <p:nvPr/>
          </p:nvSpPr>
          <p:spPr>
            <a:xfrm>
              <a:off x="0" y="0"/>
              <a:ext cx="7453757" cy="1305560"/>
            </a:xfrm>
            <a:custGeom>
              <a:avLst/>
              <a:gdLst/>
              <a:ahLst/>
              <a:cxnLst/>
              <a:rect l="l" t="t" r="r" b="b"/>
              <a:pathLst>
                <a:path w="7453757" h="1305560">
                  <a:moveTo>
                    <a:pt x="0" y="0"/>
                  </a:moveTo>
                  <a:lnTo>
                    <a:pt x="7453757" y="0"/>
                  </a:lnTo>
                  <a:lnTo>
                    <a:pt x="7453757" y="1305560"/>
                  </a:lnTo>
                  <a:lnTo>
                    <a:pt x="0" y="1305560"/>
                  </a:lnTo>
                  <a:close/>
                </a:path>
              </a:pathLst>
            </a:custGeom>
            <a:solidFill>
              <a:srgbClr val="60BA47"/>
            </a:solidFill>
          </p:spPr>
          <p:txBody>
            <a:bodyPr/>
            <a:lstStyle/>
            <a:p>
              <a:endParaRPr lang="en-GB"/>
            </a:p>
          </p:txBody>
        </p:sp>
        <p:sp>
          <p:nvSpPr>
            <p:cNvPr id="16" name="TextBox 16"/>
            <p:cNvSpPr txBox="1"/>
            <p:nvPr/>
          </p:nvSpPr>
          <p:spPr>
            <a:xfrm>
              <a:off x="314107" y="-19091"/>
              <a:ext cx="7453800" cy="1324650"/>
            </a:xfrm>
            <a:prstGeom prst="rect">
              <a:avLst/>
            </a:prstGeom>
          </p:spPr>
          <p:txBody>
            <a:bodyPr lIns="29700" tIns="29700" rIns="29700" bIns="29700" rtlCol="0" anchor="ctr"/>
            <a:lstStyle/>
            <a:p>
              <a:pPr marL="0" lvl="0" indent="0" algn="l">
                <a:lnSpc>
                  <a:spcPts val="2651"/>
                </a:lnSpc>
              </a:pPr>
              <a:r>
                <a:rPr lang="en-US" sz="2455" b="1" dirty="0">
                  <a:solidFill>
                    <a:srgbClr val="FFFFFF"/>
                  </a:solidFill>
                  <a:latin typeface="Calibri (MS) Bold"/>
                  <a:ea typeface="Calibri (MS) Bold"/>
                  <a:cs typeface="Calibri (MS) Bold"/>
                  <a:sym typeface="Calibri (MS) Bold"/>
                </a:rPr>
                <a:t>LEER MÁS</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4019876" y="1498036"/>
            <a:ext cx="5935981" cy="4627885"/>
            <a:chOff x="0" y="0"/>
            <a:chExt cx="13537502" cy="10554279"/>
          </a:xfrm>
        </p:grpSpPr>
        <p:sp>
          <p:nvSpPr>
            <p:cNvPr id="12" name="Freeform 12"/>
            <p:cNvSpPr/>
            <p:nvPr/>
          </p:nvSpPr>
          <p:spPr>
            <a:xfrm>
              <a:off x="0" y="0"/>
              <a:ext cx="13537502" cy="10554280"/>
            </a:xfrm>
            <a:custGeom>
              <a:avLst/>
              <a:gdLst/>
              <a:ahLst/>
              <a:cxnLst/>
              <a:rect l="l" t="t" r="r" b="b"/>
              <a:pathLst>
                <a:path w="13537502" h="10554280">
                  <a:moveTo>
                    <a:pt x="0" y="0"/>
                  </a:moveTo>
                  <a:lnTo>
                    <a:pt x="13537502" y="0"/>
                  </a:lnTo>
                  <a:lnTo>
                    <a:pt x="13537502" y="10554280"/>
                  </a:lnTo>
                  <a:lnTo>
                    <a:pt x="0" y="10554280"/>
                  </a:lnTo>
                  <a:close/>
                </a:path>
              </a:pathLst>
            </a:custGeom>
            <a:solidFill>
              <a:srgbClr val="000000">
                <a:alpha val="0"/>
              </a:srgbClr>
            </a:solidFill>
          </p:spPr>
          <p:txBody>
            <a:bodyPr/>
            <a:lstStyle/>
            <a:p>
              <a:endParaRPr lang="en-GB"/>
            </a:p>
          </p:txBody>
        </p:sp>
        <p:sp>
          <p:nvSpPr>
            <p:cNvPr id="13" name="TextBox 13"/>
            <p:cNvSpPr txBox="1"/>
            <p:nvPr/>
          </p:nvSpPr>
          <p:spPr>
            <a:xfrm>
              <a:off x="0" y="-19050"/>
              <a:ext cx="13537502" cy="10573329"/>
            </a:xfrm>
            <a:prstGeom prst="rect">
              <a:avLst/>
            </a:prstGeom>
          </p:spPr>
          <p:txBody>
            <a:bodyPr lIns="0" tIns="0" rIns="0" bIns="0" rtlCol="0" anchor="t"/>
            <a:lstStyle/>
            <a:p>
              <a:pPr marL="0" lvl="0" indent="0" algn="l">
                <a:lnSpc>
                  <a:spcPts val="2167"/>
                </a:lnSpc>
              </a:pP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Los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nuevos</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batidores</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de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avena</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y cacao de Fazer se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elaboran</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a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partir</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de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excedentes</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de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producción</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y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flujos</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secundarios</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a:t>
              </a:r>
            </a:p>
            <a:p>
              <a:pPr marL="0" lvl="0" indent="0" algn="l">
                <a:lnSpc>
                  <a:spcPts val="2167"/>
                </a:lnSpc>
              </a:pPr>
              <a:endPar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endParaRPr>
            </a:p>
            <a:p>
              <a:pPr marL="0" lvl="0" indent="0" algn="l">
                <a:lnSpc>
                  <a:spcPts val="2167"/>
                </a:lnSpc>
              </a:pP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Una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bolsa</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de pan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elaborada</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con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paja</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creada</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a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partir</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de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cáscaras</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de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avena</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representa</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la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economía</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circular en la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vida</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cotidiana</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a:t>
              </a:r>
            </a:p>
            <a:p>
              <a:pPr marL="0" lvl="0" indent="0" algn="l">
                <a:lnSpc>
                  <a:spcPts val="2167"/>
                </a:lnSpc>
              </a:pPr>
              <a:endPar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endParaRPr>
            </a:p>
            <a:p>
              <a:pPr marL="0" lvl="0" indent="0" algn="l">
                <a:lnSpc>
                  <a:spcPts val="2167"/>
                </a:lnSpc>
              </a:pP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La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avena</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regresa</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al campo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como</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fertilizante</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a:t>
              </a:r>
            </a:p>
            <a:p>
              <a:pPr marL="0" lvl="0" indent="0" algn="l">
                <a:lnSpc>
                  <a:spcPts val="2167"/>
                </a:lnSpc>
              </a:pPr>
              <a:endPar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endParaRPr>
            </a:p>
            <a:p>
              <a:pPr marL="0" lvl="0" indent="0" algn="l">
                <a:lnSpc>
                  <a:spcPts val="2167"/>
                </a:lnSpc>
              </a:pP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El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aceite</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de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laca</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y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corteza</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de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abedul</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con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xilitol</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de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avena</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de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Lumene</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emplea</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corrientes</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secundarias</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industriales</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a:t>
              </a:r>
            </a:p>
            <a:p>
              <a:pPr marL="0" lvl="0" indent="0" algn="l">
                <a:lnSpc>
                  <a:spcPts val="2167"/>
                </a:lnSpc>
              </a:pPr>
              <a:endPar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endParaRPr>
            </a:p>
            <a:p>
              <a:pPr marL="0" lvl="0" indent="0" algn="l">
                <a:lnSpc>
                  <a:spcPts val="2167"/>
                </a:lnSpc>
              </a:pP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La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más</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reciente</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innovación</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de Fazer es la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proteína</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de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avena</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de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origen</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vegetal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destinada</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a la </a:t>
              </a:r>
              <a:r>
                <a:rPr lang="en-US" sz="1806" b="1" u="sng" dirty="0" err="1">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industria</a:t>
              </a:r>
              <a:r>
                <a:rPr lang="en-US" sz="1806" b="1" u="sng" dirty="0">
                  <a:solidFill>
                    <a:srgbClr val="09465E"/>
                  </a:solidFill>
                  <a:ea typeface="Arimo Bold"/>
                  <a:cs typeface="Arimo Bold"/>
                  <a:sym typeface="Arimo Bold"/>
                  <a:hlinkClick r:id="rId4" tooltip="https://uusiouutiset.fi/fazerin-uudet-kaura-kaakaokonvehdit-syntyvat-tuotannon-ylijaamasta-ja-sivuvirroista/">
                    <a:extLst>
                      <a:ext uri="{A12FA001-AC4F-418D-AE19-62706E023703}">
                        <ahyp:hlinkClr xmlns:ahyp="http://schemas.microsoft.com/office/drawing/2018/hyperlinkcolor" val="tx"/>
                      </a:ext>
                    </a:extLst>
                  </a:hlinkClick>
                </a:rPr>
                <a:t> alimentaria.</a:t>
              </a:r>
            </a:p>
          </p:txBody>
        </p:sp>
      </p:grpSp>
      <p:grpSp>
        <p:nvGrpSpPr>
          <p:cNvPr id="14" name="Group 14"/>
          <p:cNvGrpSpPr/>
          <p:nvPr/>
        </p:nvGrpSpPr>
        <p:grpSpPr>
          <a:xfrm>
            <a:off x="58275" y="1498036"/>
            <a:ext cx="3268374" cy="572485"/>
            <a:chOff x="0" y="0"/>
            <a:chExt cx="7453800" cy="1305600"/>
          </a:xfrm>
        </p:grpSpPr>
        <p:sp>
          <p:nvSpPr>
            <p:cNvPr id="15" name="Freeform 15"/>
            <p:cNvSpPr/>
            <p:nvPr/>
          </p:nvSpPr>
          <p:spPr>
            <a:xfrm>
              <a:off x="0" y="0"/>
              <a:ext cx="7453757" cy="1305560"/>
            </a:xfrm>
            <a:custGeom>
              <a:avLst/>
              <a:gdLst/>
              <a:ahLst/>
              <a:cxnLst/>
              <a:rect l="l" t="t" r="r" b="b"/>
              <a:pathLst>
                <a:path w="7453757" h="1305560">
                  <a:moveTo>
                    <a:pt x="0" y="0"/>
                  </a:moveTo>
                  <a:lnTo>
                    <a:pt x="7453757" y="0"/>
                  </a:lnTo>
                  <a:lnTo>
                    <a:pt x="7453757" y="1305560"/>
                  </a:lnTo>
                  <a:lnTo>
                    <a:pt x="0" y="1305560"/>
                  </a:lnTo>
                  <a:close/>
                </a:path>
              </a:pathLst>
            </a:custGeom>
            <a:solidFill>
              <a:srgbClr val="60BA47"/>
            </a:solidFill>
          </p:spPr>
          <p:txBody>
            <a:bodyPr/>
            <a:lstStyle/>
            <a:p>
              <a:endParaRPr lang="en-GB"/>
            </a:p>
          </p:txBody>
        </p:sp>
        <p:sp>
          <p:nvSpPr>
            <p:cNvPr id="16" name="TextBox 16"/>
            <p:cNvSpPr txBox="1"/>
            <p:nvPr/>
          </p:nvSpPr>
          <p:spPr>
            <a:xfrm>
              <a:off x="0" y="-19050"/>
              <a:ext cx="7453800" cy="1324650"/>
            </a:xfrm>
            <a:prstGeom prst="rect">
              <a:avLst/>
            </a:prstGeom>
          </p:spPr>
          <p:txBody>
            <a:bodyPr lIns="29700" tIns="29700" rIns="29700" bIns="29700" rtlCol="0" anchor="ctr"/>
            <a:lstStyle/>
            <a:p>
              <a:pPr marL="0" lvl="0" indent="0" algn="l">
                <a:lnSpc>
                  <a:spcPts val="2651"/>
                </a:lnSpc>
              </a:pPr>
              <a:r>
                <a:rPr lang="en-US" sz="2455" b="1">
                  <a:solidFill>
                    <a:srgbClr val="FFFFFF"/>
                  </a:solidFill>
                  <a:latin typeface="Calibri (MS) Bold"/>
                  <a:ea typeface="Calibri (MS) Bold"/>
                  <a:cs typeface="Calibri (MS) Bold"/>
                  <a:sym typeface="Calibri (MS) Bold"/>
                </a:rPr>
                <a:t>LEER MÁS</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4019876" y="1391198"/>
            <a:ext cx="5773763" cy="4530682"/>
            <a:chOff x="0" y="0"/>
            <a:chExt cx="13167550" cy="10332600"/>
          </a:xfrm>
        </p:grpSpPr>
        <p:sp>
          <p:nvSpPr>
            <p:cNvPr id="12" name="Freeform 12"/>
            <p:cNvSpPr/>
            <p:nvPr/>
          </p:nvSpPr>
          <p:spPr>
            <a:xfrm>
              <a:off x="0" y="0"/>
              <a:ext cx="13167550" cy="10332600"/>
            </a:xfrm>
            <a:custGeom>
              <a:avLst/>
              <a:gdLst/>
              <a:ahLst/>
              <a:cxnLst/>
              <a:rect l="l" t="t" r="r" b="b"/>
              <a:pathLst>
                <a:path w="13167550" h="10332600">
                  <a:moveTo>
                    <a:pt x="0" y="0"/>
                  </a:moveTo>
                  <a:lnTo>
                    <a:pt x="13167550" y="0"/>
                  </a:lnTo>
                  <a:lnTo>
                    <a:pt x="13167550" y="10332600"/>
                  </a:lnTo>
                  <a:lnTo>
                    <a:pt x="0" y="10332600"/>
                  </a:lnTo>
                  <a:close/>
                </a:path>
              </a:pathLst>
            </a:custGeom>
            <a:solidFill>
              <a:srgbClr val="000000">
                <a:alpha val="0"/>
              </a:srgbClr>
            </a:solidFill>
          </p:spPr>
          <p:txBody>
            <a:bodyPr/>
            <a:lstStyle/>
            <a:p>
              <a:endParaRPr lang="en-GB"/>
            </a:p>
          </p:txBody>
        </p:sp>
        <p:sp>
          <p:nvSpPr>
            <p:cNvPr id="13" name="TextBox 13"/>
            <p:cNvSpPr txBox="1"/>
            <p:nvPr/>
          </p:nvSpPr>
          <p:spPr>
            <a:xfrm>
              <a:off x="0" y="-9525"/>
              <a:ext cx="13167550" cy="10342125"/>
            </a:xfrm>
            <a:prstGeom prst="rect">
              <a:avLst/>
            </a:prstGeom>
          </p:spPr>
          <p:txBody>
            <a:bodyPr lIns="0" tIns="0" rIns="0" bIns="0" rtlCol="0" anchor="t"/>
            <a:lstStyle/>
            <a:p>
              <a:pPr marL="0" lvl="0" indent="0" algn="l">
                <a:lnSpc>
                  <a:spcPts val="1894"/>
                </a:lnSpc>
              </a:pPr>
              <a:endParaRPr dirty="0"/>
            </a:p>
            <a:p>
              <a:pPr marL="0" lvl="0" indent="0" algn="l">
                <a:lnSpc>
                  <a:spcPts val="1894"/>
                </a:lnSpc>
              </a:pPr>
              <a:r>
                <a:rPr lang="en-US" b="1" u="sng" dirty="0" err="1">
                  <a:solidFill>
                    <a:srgbClr val="87A66E"/>
                  </a:solidFill>
                  <a:ea typeface="Arimo Bold"/>
                  <a:cs typeface="Arimo Bold"/>
                  <a:sym typeface="Arimo Bold"/>
                  <a:hlinkClick r:id="rId4" tooltip="https://sivuvirtaporssi.fi/"/>
                </a:rPr>
                <a:t>Intercambio</a:t>
              </a:r>
              <a:r>
                <a:rPr lang="en-US" b="1" u="sng" dirty="0">
                  <a:solidFill>
                    <a:srgbClr val="87A66E"/>
                  </a:solidFill>
                  <a:ea typeface="Arimo Bold"/>
                  <a:cs typeface="Arimo Bold"/>
                  <a:sym typeface="Arimo Bold"/>
                  <a:hlinkClick r:id="rId4" tooltip="https://sivuvirtaporssi.fi/"/>
                </a:rPr>
                <a:t> horizontal </a:t>
              </a:r>
            </a:p>
            <a:p>
              <a:pPr marL="0" lvl="0" indent="0" algn="l">
                <a:lnSpc>
                  <a:spcPts val="1894"/>
                </a:lnSpc>
              </a:pPr>
              <a:r>
                <a:rPr lang="en-US" b="1" u="sng" dirty="0">
                  <a:solidFill>
                    <a:srgbClr val="09465E"/>
                  </a:solidFill>
                  <a:ea typeface="Arimo Bold"/>
                  <a:cs typeface="Arimo Bold"/>
                  <a:sym typeface="Arimo Bold"/>
                  <a:hlinkClick r:id="rId4" tooltip="https://sivuvirtaporssi.fi/"/>
                </a:rPr>
                <a:t>El </a:t>
              </a:r>
              <a:r>
                <a:rPr lang="en-US" b="1" u="sng" dirty="0" err="1">
                  <a:solidFill>
                    <a:srgbClr val="09465E"/>
                  </a:solidFill>
                  <a:ea typeface="Arimo Bold"/>
                  <a:cs typeface="Arimo Bold"/>
                  <a:sym typeface="Arimo Bold"/>
                  <a:hlinkClick r:id="rId4" tooltip="https://sivuvirtaporssi.fi/"/>
                </a:rPr>
                <a:t>intercambio</a:t>
              </a:r>
              <a:r>
                <a:rPr lang="en-US" b="1" u="sng" dirty="0">
                  <a:solidFill>
                    <a:srgbClr val="09465E"/>
                  </a:solidFill>
                  <a:ea typeface="Arimo Bold"/>
                  <a:cs typeface="Arimo Bold"/>
                  <a:sym typeface="Arimo Bold"/>
                  <a:hlinkClick r:id="rId4" tooltip="https://sivuvirtaporssi.fi/"/>
                </a:rPr>
                <a:t> de </a:t>
              </a:r>
              <a:r>
                <a:rPr lang="en-US" b="1" u="sng" dirty="0" err="1">
                  <a:solidFill>
                    <a:srgbClr val="09465E"/>
                  </a:solidFill>
                  <a:ea typeface="Arimo Bold"/>
                  <a:cs typeface="Arimo Bold"/>
                  <a:sym typeface="Arimo Bold"/>
                  <a:hlinkClick r:id="rId4" tooltip="https://sivuvirtaporssi.fi/"/>
                </a:rPr>
                <a:t>flujo</a:t>
              </a:r>
              <a:r>
                <a:rPr lang="en-US" b="1" u="sng" dirty="0">
                  <a:solidFill>
                    <a:srgbClr val="09465E"/>
                  </a:solidFill>
                  <a:ea typeface="Arimo Bold"/>
                  <a:cs typeface="Arimo Bold"/>
                  <a:sym typeface="Arimo Bold"/>
                  <a:hlinkClick r:id="rId4" tooltip="https://sivuvirtaporssi.fi/"/>
                </a:rPr>
                <a:t> lateral es </a:t>
              </a:r>
              <a:r>
                <a:rPr lang="en-US" b="1" u="sng" dirty="0" err="1">
                  <a:solidFill>
                    <a:srgbClr val="09465E"/>
                  </a:solidFill>
                  <a:ea typeface="Arimo Bold"/>
                  <a:cs typeface="Arimo Bold"/>
                  <a:sym typeface="Arimo Bold"/>
                  <a:hlinkClick r:id="rId4" tooltip="https://sivuvirtaporssi.fi/"/>
                </a:rPr>
                <a:t>una</a:t>
              </a:r>
              <a:r>
                <a:rPr lang="en-US" b="1" u="sng" dirty="0">
                  <a:solidFill>
                    <a:srgbClr val="09465E"/>
                  </a:solidFill>
                  <a:ea typeface="Arimo Bold"/>
                  <a:cs typeface="Arimo Bold"/>
                  <a:sym typeface="Arimo Bold"/>
                  <a:hlinkClick r:id="rId4" tooltip="https://sivuvirtaporssi.fi/"/>
                </a:rPr>
                <a:t> </a:t>
              </a:r>
              <a:r>
                <a:rPr lang="en-US" b="1" u="sng" dirty="0" err="1">
                  <a:solidFill>
                    <a:srgbClr val="09465E"/>
                  </a:solidFill>
                  <a:ea typeface="Arimo Bold"/>
                  <a:cs typeface="Arimo Bold"/>
                  <a:sym typeface="Arimo Bold"/>
                  <a:hlinkClick r:id="rId4" tooltip="https://sivuvirtaporssi.fi/"/>
                </a:rPr>
                <a:t>plataforma</a:t>
              </a:r>
              <a:r>
                <a:rPr lang="en-US" b="1" u="sng" dirty="0">
                  <a:solidFill>
                    <a:srgbClr val="09465E"/>
                  </a:solidFill>
                  <a:ea typeface="Arimo Bold"/>
                  <a:cs typeface="Arimo Bold"/>
                  <a:sym typeface="Arimo Bold"/>
                  <a:hlinkClick r:id="rId4" tooltip="https://sivuvirtaporssi.fi/"/>
                </a:rPr>
                <a:t> que </a:t>
              </a:r>
              <a:r>
                <a:rPr lang="en-US" b="1" u="sng" dirty="0" err="1">
                  <a:solidFill>
                    <a:srgbClr val="09465E"/>
                  </a:solidFill>
                  <a:ea typeface="Arimo Bold"/>
                  <a:cs typeface="Arimo Bold"/>
                  <a:sym typeface="Arimo Bold"/>
                  <a:hlinkClick r:id="rId4" tooltip="https://sivuvirtaporssi.fi/"/>
                </a:rPr>
                <a:t>congrega</a:t>
              </a:r>
              <a:r>
                <a:rPr lang="en-US" b="1" u="sng" dirty="0">
                  <a:solidFill>
                    <a:srgbClr val="09465E"/>
                  </a:solidFill>
                  <a:ea typeface="Arimo Bold"/>
                  <a:cs typeface="Arimo Bold"/>
                  <a:sym typeface="Arimo Bold"/>
                  <a:hlinkClick r:id="rId4" tooltip="https://sivuvirtaporssi.fi/"/>
                </a:rPr>
                <a:t> a las </a:t>
              </a:r>
              <a:r>
                <a:rPr lang="en-US" b="1" u="sng" dirty="0" err="1">
                  <a:solidFill>
                    <a:srgbClr val="09465E"/>
                  </a:solidFill>
                  <a:ea typeface="Arimo Bold"/>
                  <a:cs typeface="Arimo Bold"/>
                  <a:sym typeface="Arimo Bold"/>
                  <a:hlinkClick r:id="rId4" tooltip="https://sivuvirtaporssi.fi/"/>
                </a:rPr>
                <a:t>empresas</a:t>
              </a:r>
              <a:r>
                <a:rPr lang="en-US" b="1" u="sng" dirty="0">
                  <a:solidFill>
                    <a:srgbClr val="09465E"/>
                  </a:solidFill>
                  <a:ea typeface="Arimo Bold"/>
                  <a:cs typeface="Arimo Bold"/>
                  <a:sym typeface="Arimo Bold"/>
                  <a:hlinkClick r:id="rId4" tooltip="https://sivuvirtaporssi.fi/"/>
                </a:rPr>
                <a:t> que </a:t>
              </a:r>
              <a:r>
                <a:rPr lang="en-US" b="1" u="sng" dirty="0" err="1">
                  <a:solidFill>
                    <a:srgbClr val="09465E"/>
                  </a:solidFill>
                  <a:ea typeface="Arimo Bold"/>
                  <a:cs typeface="Arimo Bold"/>
                  <a:sym typeface="Arimo Bold"/>
                  <a:hlinkClick r:id="rId4" tooltip="https://sivuvirtaporssi.fi/"/>
                </a:rPr>
                <a:t>buscan</a:t>
              </a:r>
              <a:r>
                <a:rPr lang="en-US" b="1" u="sng" dirty="0">
                  <a:solidFill>
                    <a:srgbClr val="09465E"/>
                  </a:solidFill>
                  <a:ea typeface="Arimo Bold"/>
                  <a:cs typeface="Arimo Bold"/>
                  <a:sym typeface="Arimo Bold"/>
                  <a:hlinkClick r:id="rId4" tooltip="https://sivuvirtaporssi.fi/"/>
                </a:rPr>
                <a:t> y </a:t>
              </a:r>
              <a:r>
                <a:rPr lang="en-US" b="1" u="sng" dirty="0" err="1">
                  <a:solidFill>
                    <a:srgbClr val="09465E"/>
                  </a:solidFill>
                  <a:ea typeface="Arimo Bold"/>
                  <a:cs typeface="Arimo Bold"/>
                  <a:sym typeface="Arimo Bold"/>
                  <a:hlinkClick r:id="rId4" tooltip="https://sivuvirtaporssi.fi/"/>
                </a:rPr>
                <a:t>ofrecen</a:t>
              </a:r>
              <a:r>
                <a:rPr lang="en-US" b="1" u="sng" dirty="0">
                  <a:solidFill>
                    <a:srgbClr val="09465E"/>
                  </a:solidFill>
                  <a:ea typeface="Arimo Bold"/>
                  <a:cs typeface="Arimo Bold"/>
                  <a:sym typeface="Arimo Bold"/>
                  <a:hlinkClick r:id="rId4" tooltip="https://sivuvirtaporssi.fi/"/>
                </a:rPr>
                <a:t> </a:t>
              </a:r>
              <a:r>
                <a:rPr lang="en-US" b="1" u="sng" dirty="0" err="1">
                  <a:solidFill>
                    <a:srgbClr val="09465E"/>
                  </a:solidFill>
                  <a:ea typeface="Arimo Bold"/>
                  <a:cs typeface="Arimo Bold"/>
                  <a:sym typeface="Arimo Bold"/>
                  <a:hlinkClick r:id="rId4" tooltip="https://sivuvirtaporssi.fi/"/>
                </a:rPr>
                <a:t>flujos</a:t>
              </a:r>
              <a:r>
                <a:rPr lang="en-US" b="1" u="sng" dirty="0">
                  <a:solidFill>
                    <a:srgbClr val="09465E"/>
                  </a:solidFill>
                  <a:ea typeface="Arimo Bold"/>
                  <a:cs typeface="Arimo Bold"/>
                  <a:sym typeface="Arimo Bold"/>
                  <a:hlinkClick r:id="rId4" tooltip="https://sivuvirtaporssi.fi/"/>
                </a:rPr>
                <a:t> </a:t>
              </a:r>
              <a:r>
                <a:rPr lang="en-US" b="1" u="sng" dirty="0" err="1">
                  <a:solidFill>
                    <a:srgbClr val="09465E"/>
                  </a:solidFill>
                  <a:ea typeface="Arimo Bold"/>
                  <a:cs typeface="Arimo Bold"/>
                  <a:sym typeface="Arimo Bold"/>
                  <a:hlinkClick r:id="rId4" tooltip="https://sivuvirtaporssi.fi/"/>
                </a:rPr>
                <a:t>secundarios</a:t>
              </a:r>
              <a:r>
                <a:rPr lang="en-US" b="1" u="sng" dirty="0">
                  <a:solidFill>
                    <a:srgbClr val="09465E"/>
                  </a:solidFill>
                  <a:ea typeface="Arimo Bold"/>
                  <a:cs typeface="Arimo Bold"/>
                  <a:sym typeface="Arimo Bold"/>
                  <a:hlinkClick r:id="rId4" tooltip="https://sivuvirtaporssi.fi/"/>
                </a:rPr>
                <a:t> de </a:t>
              </a:r>
              <a:r>
                <a:rPr lang="en-US" b="1" u="sng" dirty="0" err="1">
                  <a:solidFill>
                    <a:srgbClr val="09465E"/>
                  </a:solidFill>
                  <a:ea typeface="Arimo Bold"/>
                  <a:cs typeface="Arimo Bold"/>
                  <a:sym typeface="Arimo Bold"/>
                  <a:hlinkClick r:id="rId4" tooltip="https://sivuvirtaporssi.fi/"/>
                </a:rPr>
                <a:t>origen</a:t>
              </a:r>
              <a:r>
                <a:rPr lang="en-US" b="1" u="sng" dirty="0">
                  <a:solidFill>
                    <a:srgbClr val="09465E"/>
                  </a:solidFill>
                  <a:ea typeface="Arimo Bold"/>
                  <a:cs typeface="Arimo Bold"/>
                  <a:sym typeface="Arimo Bold"/>
                  <a:hlinkClick r:id="rId4" tooltip="https://sivuvirtaporssi.fi/"/>
                </a:rPr>
                <a:t> </a:t>
              </a:r>
              <a:r>
                <a:rPr lang="en-US" b="1" u="sng" dirty="0" err="1">
                  <a:solidFill>
                    <a:srgbClr val="09465E"/>
                  </a:solidFill>
                  <a:ea typeface="Arimo Bold"/>
                  <a:cs typeface="Arimo Bold"/>
                  <a:sym typeface="Arimo Bold"/>
                  <a:hlinkClick r:id="rId4" tooltip="https://sivuvirtaporssi.fi/"/>
                </a:rPr>
                <a:t>biológico</a:t>
              </a:r>
              <a:r>
                <a:rPr lang="en-US" b="1" u="sng" dirty="0">
                  <a:solidFill>
                    <a:srgbClr val="09465E"/>
                  </a:solidFill>
                  <a:ea typeface="Arimo Bold"/>
                  <a:cs typeface="Arimo Bold"/>
                  <a:sym typeface="Arimo Bold"/>
                  <a:hlinkClick r:id="rId4" tooltip="https://sivuvirtaporssi.fi/"/>
                </a:rPr>
                <a:t>.</a:t>
              </a:r>
            </a:p>
            <a:p>
              <a:pPr marL="0" lvl="0" indent="0" algn="l">
                <a:lnSpc>
                  <a:spcPts val="2178"/>
                </a:lnSpc>
              </a:pPr>
              <a:endParaRPr lang="en-US" b="1" u="sng" dirty="0">
                <a:solidFill>
                  <a:srgbClr val="09465E"/>
                </a:solidFill>
                <a:ea typeface="Arimo Bold"/>
                <a:cs typeface="Arimo Bold"/>
                <a:sym typeface="Arimo Bold"/>
                <a:hlinkClick r:id="rId4" tooltip="https://sivuvirtaporssi.fi/"/>
              </a:endParaRPr>
            </a:p>
            <a:p>
              <a:pPr marL="0" lvl="0" indent="0" algn="l">
                <a:lnSpc>
                  <a:spcPts val="1894"/>
                </a:lnSpc>
              </a:pPr>
              <a:r>
                <a:rPr lang="en-US" b="1" u="sng" dirty="0">
                  <a:solidFill>
                    <a:srgbClr val="09465E"/>
                  </a:solidFill>
                  <a:ea typeface="Arimo Bold"/>
                  <a:cs typeface="Arimo Bold"/>
                  <a:sym typeface="Arimo Bold"/>
                  <a:hlinkClick r:id="rId4" tooltip="https://sivuvirtaporssi.fi/"/>
                </a:rPr>
                <a:t>Atlas de </a:t>
              </a:r>
              <a:r>
                <a:rPr lang="en-US" b="1" u="sng" dirty="0" err="1">
                  <a:solidFill>
                    <a:srgbClr val="09465E"/>
                  </a:solidFill>
                  <a:ea typeface="Arimo Bold"/>
                  <a:cs typeface="Arimo Bold"/>
                  <a:sym typeface="Arimo Bold"/>
                  <a:hlinkClick r:id="rId4" tooltip="https://sivuvirtaporssi.fi/"/>
                </a:rPr>
                <a:t>biomasa</a:t>
              </a:r>
              <a:r>
                <a:rPr lang="en-US" b="1" u="sng" dirty="0">
                  <a:solidFill>
                    <a:srgbClr val="09465E"/>
                  </a:solidFill>
                  <a:ea typeface="Arimo Bold"/>
                  <a:cs typeface="Arimo Bold"/>
                  <a:sym typeface="Arimo Bold"/>
                  <a:hlinkClick r:id="rId4" tooltip="https://sivuvirtaporssi.fi/"/>
                </a:rPr>
                <a:t>:</a:t>
              </a:r>
            </a:p>
            <a:p>
              <a:pPr marL="0" lvl="0" indent="0" algn="l">
                <a:lnSpc>
                  <a:spcPts val="1894"/>
                </a:lnSpc>
              </a:pPr>
              <a:r>
                <a:rPr lang="en-US" b="1" u="sng" dirty="0">
                  <a:solidFill>
                    <a:srgbClr val="467886"/>
                  </a:solidFill>
                  <a:ea typeface="Arimo Bold"/>
                  <a:cs typeface="Arimo Bold"/>
                  <a:sym typeface="Arimo Bold"/>
                  <a:hlinkClick r:id="rId4" tooltip="https://sivuvirtaporssi.fi/"/>
                </a:rPr>
                <a:t>Biomass Atlas es un </a:t>
              </a:r>
              <a:r>
                <a:rPr lang="en-US" b="1" u="sng" dirty="0" err="1">
                  <a:solidFill>
                    <a:srgbClr val="467886"/>
                  </a:solidFill>
                  <a:ea typeface="Arimo Bold"/>
                  <a:cs typeface="Arimo Bold"/>
                  <a:sym typeface="Arimo Bold"/>
                  <a:hlinkClick r:id="rId4" tooltip="https://sivuvirtaporssi.fi/"/>
                </a:rPr>
                <a:t>servicio</a:t>
              </a:r>
              <a:r>
                <a:rPr lang="en-US" b="1" u="sng" dirty="0">
                  <a:solidFill>
                    <a:srgbClr val="467886"/>
                  </a:solidFill>
                  <a:ea typeface="Arimo Bold"/>
                  <a:cs typeface="Arimo Bold"/>
                  <a:sym typeface="Arimo Bold"/>
                  <a:hlinkClick r:id="rId4" tooltip="https://sivuvirtaporssi.fi/"/>
                </a:rPr>
                <a:t> </a:t>
              </a:r>
              <a:r>
                <a:rPr lang="en-US" b="1" u="sng" dirty="0" err="1">
                  <a:solidFill>
                    <a:srgbClr val="467886"/>
                  </a:solidFill>
                  <a:ea typeface="Arimo Bold"/>
                  <a:cs typeface="Arimo Bold"/>
                  <a:sym typeface="Arimo Bold"/>
                  <a:hlinkClick r:id="rId4" tooltip="https://sivuvirtaporssi.fi/"/>
                </a:rPr>
                <a:t>accesible</a:t>
              </a:r>
              <a:r>
                <a:rPr lang="en-US" b="1" u="sng" dirty="0">
                  <a:solidFill>
                    <a:srgbClr val="467886"/>
                  </a:solidFill>
                  <a:ea typeface="Arimo Bold"/>
                  <a:cs typeface="Arimo Bold"/>
                  <a:sym typeface="Arimo Bold"/>
                  <a:hlinkClick r:id="rId4" tooltip="https://sivuvirtaporssi.fi/"/>
                </a:rPr>
                <a:t> que </a:t>
              </a:r>
              <a:r>
                <a:rPr lang="en-US" b="1" u="sng" dirty="0" err="1">
                  <a:solidFill>
                    <a:srgbClr val="467886"/>
                  </a:solidFill>
                  <a:ea typeface="Arimo Bold"/>
                  <a:cs typeface="Arimo Bold"/>
                  <a:sym typeface="Arimo Bold"/>
                  <a:hlinkClick r:id="rId4" tooltip="https://sivuvirtaporssi.fi/"/>
                </a:rPr>
                <a:t>compila</a:t>
              </a:r>
              <a:r>
                <a:rPr lang="en-US" b="1" u="sng" dirty="0">
                  <a:solidFill>
                    <a:srgbClr val="467886"/>
                  </a:solidFill>
                  <a:ea typeface="Arimo Bold"/>
                  <a:cs typeface="Arimo Bold"/>
                  <a:sym typeface="Arimo Bold"/>
                  <a:hlinkClick r:id="rId4" tooltip="https://sivuvirtaporssi.fi/"/>
                </a:rPr>
                <a:t> </a:t>
              </a:r>
              <a:r>
                <a:rPr lang="en-US" b="1" u="sng" dirty="0" err="1">
                  <a:solidFill>
                    <a:srgbClr val="467886"/>
                  </a:solidFill>
                  <a:ea typeface="Arimo Bold"/>
                  <a:cs typeface="Arimo Bold"/>
                  <a:sym typeface="Arimo Bold"/>
                  <a:hlinkClick r:id="rId4" tooltip="https://sivuvirtaporssi.fi/"/>
                </a:rPr>
                <a:t>datos</a:t>
              </a:r>
              <a:r>
                <a:rPr lang="en-US" b="1" u="sng" dirty="0">
                  <a:solidFill>
                    <a:srgbClr val="467886"/>
                  </a:solidFill>
                  <a:ea typeface="Arimo Bold"/>
                  <a:cs typeface="Arimo Bold"/>
                  <a:sym typeface="Arimo Bold"/>
                  <a:hlinkClick r:id="rId4" tooltip="https://sivuvirtaporssi.fi/"/>
                </a:rPr>
                <a:t> de </a:t>
              </a:r>
              <a:r>
                <a:rPr lang="en-US" b="1" u="sng" dirty="0" err="1">
                  <a:solidFill>
                    <a:srgbClr val="467886"/>
                  </a:solidFill>
                  <a:ea typeface="Arimo Bold"/>
                  <a:cs typeface="Arimo Bold"/>
                  <a:sym typeface="Arimo Bold"/>
                  <a:hlinkClick r:id="rId4" tooltip="https://sivuvirtaporssi.fi/"/>
                </a:rPr>
                <a:t>localización</a:t>
              </a:r>
              <a:r>
                <a:rPr lang="en-US" b="1" u="sng" dirty="0">
                  <a:solidFill>
                    <a:srgbClr val="467886"/>
                  </a:solidFill>
                  <a:ea typeface="Arimo Bold"/>
                  <a:cs typeface="Arimo Bold"/>
                  <a:sym typeface="Arimo Bold"/>
                  <a:hlinkClick r:id="rId4" tooltip="https://sivuvirtaporssi.fi/"/>
                </a:rPr>
                <a:t> </a:t>
              </a:r>
              <a:r>
                <a:rPr lang="en-US" b="1" u="sng" dirty="0" err="1">
                  <a:solidFill>
                    <a:srgbClr val="467886"/>
                  </a:solidFill>
                  <a:ea typeface="Arimo Bold"/>
                  <a:cs typeface="Arimo Bold"/>
                  <a:sym typeface="Arimo Bold"/>
                  <a:hlinkClick r:id="rId4" tooltip="https://sivuvirtaporssi.fi/"/>
                </a:rPr>
                <a:t>sobre</a:t>
              </a:r>
              <a:r>
                <a:rPr lang="en-US" b="1" u="sng" dirty="0">
                  <a:solidFill>
                    <a:srgbClr val="467886"/>
                  </a:solidFill>
                  <a:ea typeface="Arimo Bold"/>
                  <a:cs typeface="Arimo Bold"/>
                  <a:sym typeface="Arimo Bold"/>
                  <a:hlinkClick r:id="rId4" tooltip="https://sivuvirtaporssi.fi/"/>
                </a:rPr>
                <a:t> la </a:t>
              </a:r>
              <a:r>
                <a:rPr lang="en-US" b="1" u="sng" dirty="0" err="1">
                  <a:solidFill>
                    <a:srgbClr val="467886"/>
                  </a:solidFill>
                  <a:ea typeface="Arimo Bold"/>
                  <a:cs typeface="Arimo Bold"/>
                  <a:sym typeface="Arimo Bold"/>
                  <a:hlinkClick r:id="rId4" tooltip="https://sivuvirtaporssi.fi/"/>
                </a:rPr>
                <a:t>biomasa</a:t>
              </a:r>
              <a:r>
                <a:rPr lang="en-US" b="1" u="sng" dirty="0">
                  <a:solidFill>
                    <a:srgbClr val="467886"/>
                  </a:solidFill>
                  <a:ea typeface="Arimo Bold"/>
                  <a:cs typeface="Arimo Bold"/>
                  <a:sym typeface="Arimo Bold"/>
                  <a:hlinkClick r:id="rId4" tooltip="https://sivuvirtaporssi.fi/"/>
                </a:rPr>
                <a:t> a </a:t>
              </a:r>
              <a:r>
                <a:rPr lang="en-US" b="1" u="sng" dirty="0" err="1">
                  <a:solidFill>
                    <a:srgbClr val="467886"/>
                  </a:solidFill>
                  <a:ea typeface="Arimo Bold"/>
                  <a:cs typeface="Arimo Bold"/>
                  <a:sym typeface="Arimo Bold"/>
                  <a:hlinkClick r:id="rId4" tooltip="https://sivuvirtaporssi.fi/"/>
                </a:rPr>
                <a:t>través</a:t>
              </a:r>
              <a:r>
                <a:rPr lang="en-US" b="1" u="sng" dirty="0">
                  <a:solidFill>
                    <a:srgbClr val="467886"/>
                  </a:solidFill>
                  <a:ea typeface="Arimo Bold"/>
                  <a:cs typeface="Arimo Bold"/>
                  <a:sym typeface="Arimo Bold"/>
                  <a:hlinkClick r:id="rId4" tooltip="https://sivuvirtaporssi.fi/"/>
                </a:rPr>
                <a:t> de </a:t>
              </a:r>
              <a:r>
                <a:rPr lang="en-US" b="1" u="sng" dirty="0" err="1">
                  <a:solidFill>
                    <a:srgbClr val="467886"/>
                  </a:solidFill>
                  <a:ea typeface="Arimo Bold"/>
                  <a:cs typeface="Arimo Bold"/>
                  <a:sym typeface="Arimo Bold"/>
                  <a:hlinkClick r:id="rId4" tooltip="https://sivuvirtaporssi.fi/"/>
                </a:rPr>
                <a:t>una</a:t>
              </a:r>
              <a:r>
                <a:rPr lang="en-US" b="1" u="sng" dirty="0">
                  <a:solidFill>
                    <a:srgbClr val="467886"/>
                  </a:solidFill>
                  <a:ea typeface="Arimo Bold"/>
                  <a:cs typeface="Arimo Bold"/>
                  <a:sym typeface="Arimo Bold"/>
                  <a:hlinkClick r:id="rId4" tooltip="https://sivuvirtaporssi.fi/"/>
                </a:rPr>
                <a:t> </a:t>
              </a:r>
              <a:r>
                <a:rPr lang="en-US" b="1" u="sng" dirty="0" err="1">
                  <a:solidFill>
                    <a:srgbClr val="467886"/>
                  </a:solidFill>
                  <a:ea typeface="Arimo Bold"/>
                  <a:cs typeface="Arimo Bold"/>
                  <a:sym typeface="Arimo Bold"/>
                  <a:hlinkClick r:id="rId4" tooltip="https://sivuvirtaporssi.fi/"/>
                </a:rPr>
                <a:t>única</a:t>
              </a:r>
              <a:r>
                <a:rPr lang="en-US" b="1" u="sng" dirty="0">
                  <a:solidFill>
                    <a:srgbClr val="467886"/>
                  </a:solidFill>
                  <a:ea typeface="Arimo Bold"/>
                  <a:cs typeface="Arimo Bold"/>
                  <a:sym typeface="Arimo Bold"/>
                  <a:hlinkClick r:id="rId4" tooltip="https://sivuvirtaporssi.fi/"/>
                </a:rPr>
                <a:t> </a:t>
              </a:r>
              <a:r>
                <a:rPr lang="en-US" b="1" u="sng" dirty="0" err="1">
                  <a:solidFill>
                    <a:srgbClr val="467886"/>
                  </a:solidFill>
                  <a:ea typeface="Arimo Bold"/>
                  <a:cs typeface="Arimo Bold"/>
                  <a:sym typeface="Arimo Bold"/>
                  <a:hlinkClick r:id="rId4" tooltip="https://sivuvirtaporssi.fi/"/>
                </a:rPr>
                <a:t>interfaz</a:t>
              </a:r>
              <a:r>
                <a:rPr lang="en-US" b="1" u="sng" dirty="0">
                  <a:solidFill>
                    <a:srgbClr val="467886"/>
                  </a:solidFill>
                  <a:ea typeface="Arimo Bold"/>
                  <a:cs typeface="Arimo Bold"/>
                  <a:sym typeface="Arimo Bold"/>
                  <a:hlinkClick r:id="rId4" tooltip="https://sivuvirtaporssi.fi/"/>
                </a:rPr>
                <a:t> de </a:t>
              </a:r>
              <a:r>
                <a:rPr lang="en-US" b="1" u="sng" dirty="0" err="1">
                  <a:solidFill>
                    <a:srgbClr val="467886"/>
                  </a:solidFill>
                  <a:ea typeface="Arimo Bold"/>
                  <a:cs typeface="Arimo Bold"/>
                  <a:sym typeface="Arimo Bold"/>
                  <a:hlinkClick r:id="rId4" tooltip="https://sivuvirtaporssi.fi/"/>
                </a:rPr>
                <a:t>usuario</a:t>
              </a:r>
              <a:r>
                <a:rPr lang="en-US" b="1" u="sng" dirty="0">
                  <a:solidFill>
                    <a:srgbClr val="467886"/>
                  </a:solidFill>
                  <a:ea typeface="Arimo Bold"/>
                  <a:cs typeface="Arimo Bold"/>
                  <a:sym typeface="Arimo Bold"/>
                  <a:hlinkClick r:id="rId4" tooltip="https://sivuvirtaporssi.fi/"/>
                </a:rPr>
                <a:t>.</a:t>
              </a:r>
            </a:p>
            <a:p>
              <a:pPr marL="0" lvl="0" indent="0" algn="l">
                <a:lnSpc>
                  <a:spcPts val="2178"/>
                </a:lnSpc>
              </a:pPr>
              <a:endParaRPr lang="en-US" b="1" u="sng" dirty="0">
                <a:solidFill>
                  <a:srgbClr val="467886"/>
                </a:solidFill>
                <a:ea typeface="Arimo Bold"/>
                <a:cs typeface="Arimo Bold"/>
                <a:sym typeface="Arimo Bold"/>
                <a:hlinkClick r:id="rId4" tooltip="https://sivuvirtaporssi.fi/"/>
              </a:endParaRPr>
            </a:p>
            <a:p>
              <a:pPr marL="0" lvl="0" indent="0" algn="l">
                <a:lnSpc>
                  <a:spcPts val="1894"/>
                </a:lnSpc>
              </a:pPr>
              <a:r>
                <a:rPr lang="en-US" b="1" u="sng" dirty="0">
                  <a:solidFill>
                    <a:srgbClr val="09465E"/>
                  </a:solidFill>
                  <a:ea typeface="Arimo Bold"/>
                  <a:cs typeface="Arimo Bold"/>
                  <a:sym typeface="Arimo Bold"/>
                  <a:hlinkClick r:id="rId4" tooltip="https://sivuvirtaporssi.fi/"/>
                </a:rPr>
                <a:t>La </a:t>
              </a:r>
              <a:r>
                <a:rPr lang="en-US" b="1" u="sng" dirty="0" err="1">
                  <a:solidFill>
                    <a:srgbClr val="09465E"/>
                  </a:solidFill>
                  <a:ea typeface="Arimo Bold"/>
                  <a:cs typeface="Arimo Bold"/>
                  <a:sym typeface="Arimo Bold"/>
                  <a:hlinkClick r:id="rId4" tooltip="https://sivuvirtaporssi.fi/"/>
                </a:rPr>
                <a:t>avena</a:t>
              </a:r>
              <a:r>
                <a:rPr lang="en-US" b="1" u="sng" dirty="0">
                  <a:solidFill>
                    <a:srgbClr val="09465E"/>
                  </a:solidFill>
                  <a:ea typeface="Arimo Bold"/>
                  <a:cs typeface="Arimo Bold"/>
                  <a:sym typeface="Arimo Bold"/>
                  <a:hlinkClick r:id="rId4" tooltip="https://sivuvirtaporssi.fi/"/>
                </a:rPr>
                <a:t> es </a:t>
              </a:r>
              <a:r>
                <a:rPr lang="en-US" b="1" u="sng" dirty="0" err="1">
                  <a:solidFill>
                    <a:srgbClr val="09465E"/>
                  </a:solidFill>
                  <a:ea typeface="Arimo Bold"/>
                  <a:cs typeface="Arimo Bold"/>
                  <a:sym typeface="Arimo Bold"/>
                  <a:hlinkClick r:id="rId4" tooltip="https://sivuvirtaporssi.fi/"/>
                </a:rPr>
                <a:t>el</a:t>
              </a:r>
              <a:r>
                <a:rPr lang="en-US" b="1" u="sng" dirty="0">
                  <a:solidFill>
                    <a:srgbClr val="09465E"/>
                  </a:solidFill>
                  <a:ea typeface="Arimo Bold"/>
                  <a:cs typeface="Arimo Bold"/>
                  <a:sym typeface="Arimo Bold"/>
                  <a:hlinkClick r:id="rId4" tooltip="https://sivuvirtaporssi.fi/"/>
                </a:rPr>
                <a:t> </a:t>
              </a:r>
              <a:r>
                <a:rPr lang="en-US" b="1" u="sng" dirty="0" err="1">
                  <a:solidFill>
                    <a:srgbClr val="09465E"/>
                  </a:solidFill>
                  <a:ea typeface="Arimo Bold"/>
                  <a:cs typeface="Arimo Bold"/>
                  <a:sym typeface="Arimo Bold"/>
                  <a:hlinkClick r:id="rId4" tooltip="https://sivuvirtaporssi.fi/"/>
                </a:rPr>
                <a:t>supergrano</a:t>
              </a:r>
              <a:r>
                <a:rPr lang="en-US" b="1" u="sng" dirty="0">
                  <a:solidFill>
                    <a:srgbClr val="09465E"/>
                  </a:solidFill>
                  <a:ea typeface="Arimo Bold"/>
                  <a:cs typeface="Arimo Bold"/>
                  <a:sym typeface="Arimo Bold"/>
                  <a:hlinkClick r:id="rId4" tooltip="https://sivuvirtaporssi.fi/"/>
                </a:rPr>
                <a:t> de Fazer – </a:t>
              </a:r>
              <a:r>
                <a:rPr lang="en-US" b="1" u="sng" dirty="0" err="1">
                  <a:solidFill>
                    <a:srgbClr val="09465E"/>
                  </a:solidFill>
                  <a:ea typeface="Arimo Bold"/>
                  <a:cs typeface="Arimo Bold"/>
                  <a:sym typeface="Arimo Bold"/>
                  <a:hlinkClick r:id="rId4" tooltip="https://sivuvirtaporssi.fi/"/>
                </a:rPr>
                <a:t>vídeo</a:t>
              </a:r>
              <a:r>
                <a:rPr lang="en-US" b="1" u="sng" dirty="0">
                  <a:solidFill>
                    <a:srgbClr val="09465E"/>
                  </a:solidFill>
                  <a:ea typeface="Arimo Bold"/>
                  <a:cs typeface="Arimo Bold"/>
                  <a:sym typeface="Arimo Bold"/>
                  <a:hlinkClick r:id="rId4" tooltip="https://sivuvirtaporssi.fi/"/>
                </a:rPr>
                <a:t>: </a:t>
              </a:r>
            </a:p>
            <a:p>
              <a:pPr marL="0" lvl="0" indent="0" algn="l">
                <a:lnSpc>
                  <a:spcPts val="1894"/>
                </a:lnSpc>
              </a:pPr>
              <a:r>
                <a:rPr lang="en-US" b="1" u="sng" dirty="0">
                  <a:solidFill>
                    <a:srgbClr val="09465E"/>
                  </a:solidFill>
                  <a:ea typeface="Arimo Bold"/>
                  <a:cs typeface="Arimo Bold"/>
                  <a:sym typeface="Arimo Bold"/>
                  <a:hlinkClick r:id="rId4" tooltip="https://sivuvirtaporssi.fi/"/>
                </a:rPr>
                <a:t>En la </a:t>
              </a:r>
              <a:r>
                <a:rPr lang="en-US" b="1" u="sng" dirty="0" err="1">
                  <a:solidFill>
                    <a:srgbClr val="09465E"/>
                  </a:solidFill>
                  <a:ea typeface="Arimo Bold"/>
                  <a:cs typeface="Arimo Bold"/>
                  <a:sym typeface="Arimo Bold"/>
                  <a:hlinkClick r:id="rId4" tooltip="https://sivuvirtaporssi.fi/"/>
                </a:rPr>
                <a:t>producción</a:t>
              </a:r>
              <a:r>
                <a:rPr lang="en-US" b="1" u="sng" dirty="0">
                  <a:solidFill>
                    <a:srgbClr val="09465E"/>
                  </a:solidFill>
                  <a:ea typeface="Arimo Bold"/>
                  <a:cs typeface="Arimo Bold"/>
                  <a:sym typeface="Arimo Bold"/>
                  <a:hlinkClick r:id="rId4" tooltip="https://sivuvirtaporssi.fi/"/>
                </a:rPr>
                <a:t> de </a:t>
              </a:r>
              <a:r>
                <a:rPr lang="en-US" b="1" u="sng" dirty="0" err="1">
                  <a:solidFill>
                    <a:srgbClr val="09465E"/>
                  </a:solidFill>
                  <a:ea typeface="Arimo Bold"/>
                  <a:cs typeface="Arimo Bold"/>
                  <a:sym typeface="Arimo Bold"/>
                  <a:hlinkClick r:id="rId4" tooltip="https://sivuvirtaporssi.fi/"/>
                </a:rPr>
                <a:t>productos</a:t>
              </a:r>
              <a:r>
                <a:rPr lang="en-US" b="1" u="sng" dirty="0">
                  <a:solidFill>
                    <a:srgbClr val="09465E"/>
                  </a:solidFill>
                  <a:ea typeface="Arimo Bold"/>
                  <a:cs typeface="Arimo Bold"/>
                  <a:sym typeface="Arimo Bold"/>
                  <a:hlinkClick r:id="rId4" tooltip="https://sivuvirtaporssi.fi/"/>
                </a:rPr>
                <a:t> de </a:t>
              </a:r>
              <a:r>
                <a:rPr lang="en-US" b="1" u="sng" dirty="0" err="1">
                  <a:solidFill>
                    <a:srgbClr val="09465E"/>
                  </a:solidFill>
                  <a:ea typeface="Arimo Bold"/>
                  <a:cs typeface="Arimo Bold"/>
                  <a:sym typeface="Arimo Bold"/>
                  <a:hlinkClick r:id="rId4" tooltip="https://sivuvirtaporssi.fi/"/>
                </a:rPr>
                <a:t>avena</a:t>
              </a:r>
              <a:r>
                <a:rPr lang="en-US" b="1" u="sng" dirty="0">
                  <a:solidFill>
                    <a:srgbClr val="09465E"/>
                  </a:solidFill>
                  <a:ea typeface="Arimo Bold"/>
                  <a:cs typeface="Arimo Bold"/>
                  <a:sym typeface="Arimo Bold"/>
                  <a:hlinkClick r:id="rId4" tooltip="https://sivuvirtaporssi.fi/"/>
                </a:rPr>
                <a:t>, Fazer se </a:t>
              </a:r>
              <a:r>
                <a:rPr lang="en-US" b="1" u="sng" dirty="0" err="1">
                  <a:solidFill>
                    <a:srgbClr val="09465E"/>
                  </a:solidFill>
                  <a:ea typeface="Arimo Bold"/>
                  <a:cs typeface="Arimo Bold"/>
                  <a:sym typeface="Arimo Bold"/>
                  <a:hlinkClick r:id="rId4" tooltip="https://sivuvirtaporssi.fi/"/>
                </a:rPr>
                <a:t>destaca</a:t>
              </a:r>
              <a:r>
                <a:rPr lang="en-US" b="1" u="sng" dirty="0">
                  <a:solidFill>
                    <a:srgbClr val="09465E"/>
                  </a:solidFill>
                  <a:ea typeface="Arimo Bold"/>
                  <a:cs typeface="Arimo Bold"/>
                  <a:sym typeface="Arimo Bold"/>
                  <a:hlinkClick r:id="rId4" tooltip="https://sivuvirtaporssi.fi/"/>
                </a:rPr>
                <a:t> </a:t>
              </a:r>
              <a:r>
                <a:rPr lang="en-US" b="1" u="sng" dirty="0" err="1">
                  <a:solidFill>
                    <a:srgbClr val="09465E"/>
                  </a:solidFill>
                  <a:ea typeface="Arimo Bold"/>
                  <a:cs typeface="Arimo Bold"/>
                  <a:sym typeface="Arimo Bold"/>
                  <a:hlinkClick r:id="rId4" tooltip="https://sivuvirtaporssi.fi/"/>
                </a:rPr>
                <a:t>como</a:t>
              </a:r>
              <a:r>
                <a:rPr lang="en-US" b="1" u="sng" dirty="0">
                  <a:solidFill>
                    <a:srgbClr val="09465E"/>
                  </a:solidFill>
                  <a:ea typeface="Arimo Bold"/>
                  <a:cs typeface="Arimo Bold"/>
                  <a:sym typeface="Arimo Bold"/>
                  <a:hlinkClick r:id="rId4" tooltip="https://sivuvirtaporssi.fi/"/>
                </a:rPr>
                <a:t> un </a:t>
              </a:r>
              <a:r>
                <a:rPr lang="en-US" b="1" u="sng" dirty="0" err="1">
                  <a:solidFill>
                    <a:srgbClr val="09465E"/>
                  </a:solidFill>
                  <a:ea typeface="Arimo Bold"/>
                  <a:cs typeface="Arimo Bold"/>
                  <a:sym typeface="Arimo Bold"/>
                  <a:hlinkClick r:id="rId4" tooltip="https://sivuvirtaporssi.fi/"/>
                </a:rPr>
                <a:t>pionero</a:t>
              </a:r>
              <a:r>
                <a:rPr lang="en-US" b="1" u="sng" dirty="0">
                  <a:solidFill>
                    <a:srgbClr val="09465E"/>
                  </a:solidFill>
                  <a:ea typeface="Arimo Bold"/>
                  <a:cs typeface="Arimo Bold"/>
                  <a:sym typeface="Arimo Bold"/>
                  <a:hlinkClick r:id="rId4" tooltip="https://sivuvirtaporssi.fi/"/>
                </a:rPr>
                <a:t> singular en Finlandia. ¿</a:t>
              </a:r>
              <a:r>
                <a:rPr lang="en-US" b="1" u="sng" dirty="0" err="1">
                  <a:solidFill>
                    <a:srgbClr val="09465E"/>
                  </a:solidFill>
                  <a:ea typeface="Arimo Bold"/>
                  <a:cs typeface="Arimo Bold"/>
                  <a:sym typeface="Arimo Bold"/>
                  <a:hlinkClick r:id="rId4" tooltip="https://sivuvirtaporssi.fi/"/>
                </a:rPr>
                <a:t>Sabías</a:t>
              </a:r>
              <a:r>
                <a:rPr lang="en-US" b="1" u="sng" dirty="0">
                  <a:solidFill>
                    <a:srgbClr val="09465E"/>
                  </a:solidFill>
                  <a:ea typeface="Arimo Bold"/>
                  <a:cs typeface="Arimo Bold"/>
                  <a:sym typeface="Arimo Bold"/>
                  <a:hlinkClick r:id="rId4" tooltip="https://sivuvirtaporssi.fi/"/>
                </a:rPr>
                <a:t> que </a:t>
              </a:r>
              <a:r>
                <a:rPr lang="en-US" b="1" u="sng" dirty="0" err="1">
                  <a:solidFill>
                    <a:srgbClr val="09465E"/>
                  </a:solidFill>
                  <a:ea typeface="Arimo Bold"/>
                  <a:cs typeface="Arimo Bold"/>
                  <a:sym typeface="Arimo Bold"/>
                  <a:hlinkClick r:id="rId4" tooltip="https://sivuvirtaporssi.fi/"/>
                </a:rPr>
                <a:t>incorporamos</a:t>
              </a:r>
              <a:r>
                <a:rPr lang="en-US" b="1" u="sng" dirty="0">
                  <a:solidFill>
                    <a:srgbClr val="09465E"/>
                  </a:solidFill>
                  <a:ea typeface="Arimo Bold"/>
                  <a:cs typeface="Arimo Bold"/>
                  <a:sym typeface="Arimo Bold"/>
                  <a:hlinkClick r:id="rId4" tooltip="https://sivuvirtaporssi.fi/"/>
                </a:rPr>
                <a:t> </a:t>
              </a:r>
              <a:r>
                <a:rPr lang="en-US" b="1" u="sng" dirty="0" err="1">
                  <a:solidFill>
                    <a:srgbClr val="09465E"/>
                  </a:solidFill>
                  <a:ea typeface="Arimo Bold"/>
                  <a:cs typeface="Arimo Bold"/>
                  <a:sym typeface="Arimo Bold"/>
                  <a:hlinkClick r:id="rId4" tooltip="https://sivuvirtaporssi.fi/"/>
                </a:rPr>
                <a:t>avena</a:t>
              </a:r>
              <a:r>
                <a:rPr lang="en-US" b="1" u="sng" dirty="0">
                  <a:solidFill>
                    <a:srgbClr val="09465E"/>
                  </a:solidFill>
                  <a:ea typeface="Arimo Bold"/>
                  <a:cs typeface="Arimo Bold"/>
                  <a:sym typeface="Arimo Bold"/>
                  <a:hlinkClick r:id="rId4" tooltip="https://sivuvirtaporssi.fi/"/>
                </a:rPr>
                <a:t> en </a:t>
              </a:r>
              <a:r>
                <a:rPr lang="en-US" b="1" u="sng" dirty="0" err="1">
                  <a:solidFill>
                    <a:srgbClr val="09465E"/>
                  </a:solidFill>
                  <a:ea typeface="Arimo Bold"/>
                  <a:cs typeface="Arimo Bold"/>
                  <a:sym typeface="Arimo Bold"/>
                  <a:hlinkClick r:id="rId4" tooltip="https://sivuvirtaporssi.fi/"/>
                </a:rPr>
                <a:t>casi</a:t>
              </a:r>
              <a:r>
                <a:rPr lang="en-US" b="1" u="sng" dirty="0">
                  <a:solidFill>
                    <a:srgbClr val="09465E"/>
                  </a:solidFill>
                  <a:ea typeface="Arimo Bold"/>
                  <a:cs typeface="Arimo Bold"/>
                  <a:sym typeface="Arimo Bold"/>
                  <a:hlinkClick r:id="rId4" tooltip="https://sivuvirtaporssi.fi/"/>
                </a:rPr>
                <a:t> 200 </a:t>
              </a:r>
              <a:r>
                <a:rPr lang="en-US" b="1" u="sng" dirty="0" err="1">
                  <a:solidFill>
                    <a:srgbClr val="09465E"/>
                  </a:solidFill>
                  <a:ea typeface="Arimo Bold"/>
                  <a:cs typeface="Arimo Bold"/>
                  <a:sym typeface="Arimo Bold"/>
                  <a:hlinkClick r:id="rId4" tooltip="https://sivuvirtaporssi.fi/"/>
                </a:rPr>
                <a:t>productos</a:t>
              </a:r>
              <a:r>
                <a:rPr lang="en-US" b="1" u="sng" dirty="0">
                  <a:solidFill>
                    <a:srgbClr val="09465E"/>
                  </a:solidFill>
                  <a:ea typeface="Arimo Bold"/>
                  <a:cs typeface="Arimo Bold"/>
                  <a:sym typeface="Arimo Bold"/>
                  <a:hlinkClick r:id="rId4" tooltip="https://sivuvirtaporssi.fi/"/>
                </a:rPr>
                <a:t>?</a:t>
              </a:r>
            </a:p>
          </p:txBody>
        </p:sp>
      </p:grpSp>
      <p:grpSp>
        <p:nvGrpSpPr>
          <p:cNvPr id="14" name="Group 14"/>
          <p:cNvGrpSpPr/>
          <p:nvPr/>
        </p:nvGrpSpPr>
        <p:grpSpPr>
          <a:xfrm>
            <a:off x="58275" y="1498036"/>
            <a:ext cx="3268374" cy="572485"/>
            <a:chOff x="0" y="0"/>
            <a:chExt cx="7453800" cy="1305600"/>
          </a:xfrm>
        </p:grpSpPr>
        <p:sp>
          <p:nvSpPr>
            <p:cNvPr id="15" name="Freeform 15"/>
            <p:cNvSpPr/>
            <p:nvPr/>
          </p:nvSpPr>
          <p:spPr>
            <a:xfrm>
              <a:off x="0" y="0"/>
              <a:ext cx="7453757" cy="1305560"/>
            </a:xfrm>
            <a:custGeom>
              <a:avLst/>
              <a:gdLst/>
              <a:ahLst/>
              <a:cxnLst/>
              <a:rect l="l" t="t" r="r" b="b"/>
              <a:pathLst>
                <a:path w="7453757" h="1305560">
                  <a:moveTo>
                    <a:pt x="0" y="0"/>
                  </a:moveTo>
                  <a:lnTo>
                    <a:pt x="7453757" y="0"/>
                  </a:lnTo>
                  <a:lnTo>
                    <a:pt x="7453757" y="1305560"/>
                  </a:lnTo>
                  <a:lnTo>
                    <a:pt x="0" y="1305560"/>
                  </a:lnTo>
                  <a:close/>
                </a:path>
              </a:pathLst>
            </a:custGeom>
            <a:solidFill>
              <a:srgbClr val="60BA47"/>
            </a:solidFill>
          </p:spPr>
          <p:txBody>
            <a:bodyPr/>
            <a:lstStyle/>
            <a:p>
              <a:endParaRPr lang="en-GB"/>
            </a:p>
          </p:txBody>
        </p:sp>
        <p:sp>
          <p:nvSpPr>
            <p:cNvPr id="16" name="TextBox 16"/>
            <p:cNvSpPr txBox="1"/>
            <p:nvPr/>
          </p:nvSpPr>
          <p:spPr>
            <a:xfrm>
              <a:off x="0" y="-19050"/>
              <a:ext cx="7453800" cy="1324650"/>
            </a:xfrm>
            <a:prstGeom prst="rect">
              <a:avLst/>
            </a:prstGeom>
          </p:spPr>
          <p:txBody>
            <a:bodyPr lIns="29700" tIns="29700" rIns="29700" bIns="29700" rtlCol="0" anchor="ctr"/>
            <a:lstStyle/>
            <a:p>
              <a:pPr marL="0" lvl="0" indent="0" algn="l">
                <a:lnSpc>
                  <a:spcPts val="2651"/>
                </a:lnSpc>
              </a:pPr>
              <a:r>
                <a:rPr lang="en-US" sz="2455" b="1">
                  <a:solidFill>
                    <a:srgbClr val="FFFFFF"/>
                  </a:solidFill>
                  <a:latin typeface="Calibri (MS) Bold"/>
                  <a:ea typeface="Calibri (MS) Bold"/>
                  <a:cs typeface="Calibri (MS) Bold"/>
                  <a:sym typeface="Calibri (MS) Bold"/>
                </a:rPr>
                <a:t>LEER MÁS</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8" name="Freeform 18"/>
          <p:cNvSpPr/>
          <p:nvPr/>
        </p:nvSpPr>
        <p:spPr>
          <a:xfrm>
            <a:off x="8313991" y="4600934"/>
            <a:ext cx="490181" cy="490181"/>
          </a:xfrm>
          <a:custGeom>
            <a:avLst/>
            <a:gdLst/>
            <a:ahLst/>
            <a:cxnLst/>
            <a:rect l="l" t="t" r="r" b="b"/>
            <a:pathLst>
              <a:path w="490181" h="490181">
                <a:moveTo>
                  <a:pt x="0" y="0"/>
                </a:moveTo>
                <a:lnTo>
                  <a:pt x="490181" y="0"/>
                </a:lnTo>
                <a:lnTo>
                  <a:pt x="490181" y="490180"/>
                </a:lnTo>
                <a:lnTo>
                  <a:pt x="0" y="490180"/>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2510468" y="-1007981"/>
            <a:ext cx="5385481" cy="9575962"/>
            <a:chOff x="0" y="0"/>
            <a:chExt cx="12282040" cy="21838782"/>
          </a:xfrm>
        </p:grpSpPr>
        <p:sp>
          <p:nvSpPr>
            <p:cNvPr id="7" name="Freeform 7"/>
            <p:cNvSpPr/>
            <p:nvPr/>
          </p:nvSpPr>
          <p:spPr>
            <a:xfrm>
              <a:off x="0" y="0"/>
              <a:ext cx="12282043" cy="21838793"/>
            </a:xfrm>
            <a:custGeom>
              <a:avLst/>
              <a:gdLst/>
              <a:ahLst/>
              <a:cxnLst/>
              <a:rect l="l" t="t" r="r" b="b"/>
              <a:pathLst>
                <a:path w="12282043" h="21838793">
                  <a:moveTo>
                    <a:pt x="0" y="0"/>
                  </a:moveTo>
                  <a:lnTo>
                    <a:pt x="12282043" y="0"/>
                  </a:lnTo>
                  <a:lnTo>
                    <a:pt x="12282043" y="21838793"/>
                  </a:lnTo>
                  <a:lnTo>
                    <a:pt x="0" y="21838793"/>
                  </a:lnTo>
                  <a:close/>
                </a:path>
              </a:pathLst>
            </a:custGeom>
            <a:solidFill>
              <a:srgbClr val="FFFFFF"/>
            </a:solidFill>
          </p:spPr>
          <p:txBody>
            <a:bodyPr/>
            <a:lstStyle/>
            <a:p>
              <a:endParaRPr lang="en-GB"/>
            </a:p>
          </p:txBody>
        </p:sp>
        <p:sp>
          <p:nvSpPr>
            <p:cNvPr id="8" name="TextBox 8"/>
            <p:cNvSpPr txBox="1"/>
            <p:nvPr/>
          </p:nvSpPr>
          <p:spPr>
            <a:xfrm>
              <a:off x="0" y="-19050"/>
              <a:ext cx="12282040" cy="2185783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1" name="Freeform 11"/>
          <p:cNvSpPr/>
          <p:nvPr/>
        </p:nvSpPr>
        <p:spPr>
          <a:xfrm>
            <a:off x="700810" y="1427332"/>
            <a:ext cx="8948281" cy="4705335"/>
          </a:xfrm>
          <a:custGeom>
            <a:avLst/>
            <a:gdLst/>
            <a:ahLst/>
            <a:cxnLst/>
            <a:rect l="l" t="t" r="r" b="b"/>
            <a:pathLst>
              <a:path w="8948281" h="4705335">
                <a:moveTo>
                  <a:pt x="0" y="0"/>
                </a:moveTo>
                <a:lnTo>
                  <a:pt x="8948282" y="0"/>
                </a:lnTo>
                <a:lnTo>
                  <a:pt x="8948282" y="4705335"/>
                </a:lnTo>
                <a:lnTo>
                  <a:pt x="0" y="4705335"/>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2" name="Group 12"/>
          <p:cNvGrpSpPr/>
          <p:nvPr/>
        </p:nvGrpSpPr>
        <p:grpSpPr>
          <a:xfrm>
            <a:off x="700810" y="1691415"/>
            <a:ext cx="8948281" cy="4441252"/>
            <a:chOff x="0" y="0"/>
            <a:chExt cx="20407304" cy="10128646"/>
          </a:xfrm>
        </p:grpSpPr>
        <p:sp>
          <p:nvSpPr>
            <p:cNvPr id="13" name="Freeform 13"/>
            <p:cNvSpPr/>
            <p:nvPr/>
          </p:nvSpPr>
          <p:spPr>
            <a:xfrm>
              <a:off x="0" y="0"/>
              <a:ext cx="20407249" cy="10128631"/>
            </a:xfrm>
            <a:custGeom>
              <a:avLst/>
              <a:gdLst/>
              <a:ahLst/>
              <a:cxnLst/>
              <a:rect l="l" t="t" r="r" b="b"/>
              <a:pathLst>
                <a:path w="20407249" h="10128631">
                  <a:moveTo>
                    <a:pt x="0" y="0"/>
                  </a:moveTo>
                  <a:lnTo>
                    <a:pt x="20407249" y="0"/>
                  </a:lnTo>
                  <a:lnTo>
                    <a:pt x="20407249" y="10128631"/>
                  </a:lnTo>
                  <a:lnTo>
                    <a:pt x="0" y="10128631"/>
                  </a:lnTo>
                  <a:close/>
                </a:path>
              </a:pathLst>
            </a:custGeom>
            <a:gradFill rotWithShape="1">
              <a:gsLst>
                <a:gs pos="0">
                  <a:srgbClr val="09465E">
                    <a:alpha val="1568"/>
                  </a:srgbClr>
                </a:gs>
                <a:gs pos="45000">
                  <a:srgbClr val="09465E">
                    <a:alpha val="1568"/>
                  </a:srgbClr>
                </a:gs>
                <a:gs pos="79000">
                  <a:srgbClr val="09465E">
                    <a:alpha val="100000"/>
                  </a:srgbClr>
                </a:gs>
                <a:gs pos="100000">
                  <a:srgbClr val="09465E">
                    <a:alpha val="100000"/>
                  </a:srgbClr>
                </a:gs>
              </a:gsLst>
              <a:lin ang="5400000"/>
            </a:gradFill>
          </p:spPr>
          <p:txBody>
            <a:bodyPr/>
            <a:lstStyle/>
            <a:p>
              <a:endParaRPr lang="en-GB"/>
            </a:p>
          </p:txBody>
        </p:sp>
      </p:grpSp>
      <p:grpSp>
        <p:nvGrpSpPr>
          <p:cNvPr id="14" name="Group 14"/>
          <p:cNvGrpSpPr/>
          <p:nvPr/>
        </p:nvGrpSpPr>
        <p:grpSpPr>
          <a:xfrm>
            <a:off x="2511158" y="4292064"/>
            <a:ext cx="5030709" cy="890704"/>
            <a:chOff x="0" y="0"/>
            <a:chExt cx="11472952" cy="2031326"/>
          </a:xfrm>
        </p:grpSpPr>
        <p:sp>
          <p:nvSpPr>
            <p:cNvPr id="15" name="Freeform 15"/>
            <p:cNvSpPr/>
            <p:nvPr/>
          </p:nvSpPr>
          <p:spPr>
            <a:xfrm>
              <a:off x="0" y="0"/>
              <a:ext cx="11472952" cy="2031326"/>
            </a:xfrm>
            <a:custGeom>
              <a:avLst/>
              <a:gdLst/>
              <a:ahLst/>
              <a:cxnLst/>
              <a:rect l="l" t="t" r="r" b="b"/>
              <a:pathLst>
                <a:path w="11472952" h="2031326">
                  <a:moveTo>
                    <a:pt x="0" y="0"/>
                  </a:moveTo>
                  <a:lnTo>
                    <a:pt x="11472952" y="0"/>
                  </a:lnTo>
                  <a:lnTo>
                    <a:pt x="11472952" y="2031326"/>
                  </a:lnTo>
                  <a:lnTo>
                    <a:pt x="0" y="2031326"/>
                  </a:lnTo>
                  <a:close/>
                </a:path>
              </a:pathLst>
            </a:custGeom>
            <a:solidFill>
              <a:srgbClr val="000000">
                <a:alpha val="0"/>
              </a:srgbClr>
            </a:solidFill>
          </p:spPr>
          <p:txBody>
            <a:bodyPr/>
            <a:lstStyle/>
            <a:p>
              <a:endParaRPr lang="en-GB"/>
            </a:p>
          </p:txBody>
        </p:sp>
        <p:sp>
          <p:nvSpPr>
            <p:cNvPr id="16" name="TextBox 16"/>
            <p:cNvSpPr txBox="1"/>
            <p:nvPr/>
          </p:nvSpPr>
          <p:spPr>
            <a:xfrm>
              <a:off x="0" y="-38100"/>
              <a:ext cx="11472952" cy="2069426"/>
            </a:xfrm>
            <a:prstGeom prst="rect">
              <a:avLst/>
            </a:prstGeom>
          </p:spPr>
          <p:txBody>
            <a:bodyPr lIns="0" tIns="0" rIns="0" bIns="0" rtlCol="0" anchor="t"/>
            <a:lstStyle/>
            <a:p>
              <a:pPr marL="0" lvl="0" indent="0" algn="ctr">
                <a:lnSpc>
                  <a:spcPts val="2446"/>
                </a:lnSpc>
              </a:pPr>
              <a:r>
                <a:rPr lang="en-US" sz="2038" b="1">
                  <a:solidFill>
                    <a:srgbClr val="FFFFFF"/>
                  </a:solidFill>
                  <a:latin typeface="Calibri (MS) Bold"/>
                  <a:ea typeface="Calibri (MS) Bold"/>
                  <a:cs typeface="Calibri (MS) Bold"/>
                  <a:sym typeface="Calibri (MS) Bold"/>
                </a:rPr>
                <a:t>UN PEQUEÑO AVANCE CADA DÍA SE ACUMULA PARA LOGRAR GRANDES RESULTADOS</a:t>
              </a:r>
            </a:p>
          </p:txBody>
        </p:sp>
      </p:grpSp>
      <p:sp>
        <p:nvSpPr>
          <p:cNvPr id="17" name="Freeform 17"/>
          <p:cNvSpPr/>
          <p:nvPr/>
        </p:nvSpPr>
        <p:spPr>
          <a:xfrm>
            <a:off x="4374124" y="5361077"/>
            <a:ext cx="1304777" cy="949899"/>
          </a:xfrm>
          <a:custGeom>
            <a:avLst/>
            <a:gdLst/>
            <a:ahLst/>
            <a:cxnLst/>
            <a:rect l="l" t="t" r="r" b="b"/>
            <a:pathLst>
              <a:path w="1304777" h="949899">
                <a:moveTo>
                  <a:pt x="0" y="0"/>
                </a:moveTo>
                <a:lnTo>
                  <a:pt x="1304777" y="0"/>
                </a:lnTo>
                <a:lnTo>
                  <a:pt x="1304777" y="949899"/>
                </a:lnTo>
                <a:lnTo>
                  <a:pt x="0" y="9498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8" name="Freeform 18"/>
          <p:cNvSpPr/>
          <p:nvPr/>
        </p:nvSpPr>
        <p:spPr>
          <a:xfrm>
            <a:off x="7186769" y="-435952"/>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a:off x="6486797" y="5536251"/>
            <a:ext cx="4205202" cy="611557"/>
            <a:chOff x="0" y="0"/>
            <a:chExt cx="9590314" cy="1394706"/>
          </a:xfrm>
        </p:grpSpPr>
        <p:sp>
          <p:nvSpPr>
            <p:cNvPr id="5" name="Freeform 5"/>
            <p:cNvSpPr/>
            <p:nvPr/>
          </p:nvSpPr>
          <p:spPr>
            <a:xfrm>
              <a:off x="0" y="0"/>
              <a:ext cx="9590278" cy="1394714"/>
            </a:xfrm>
            <a:custGeom>
              <a:avLst/>
              <a:gdLst/>
              <a:ahLst/>
              <a:cxnLst/>
              <a:rect l="l" t="t" r="r" b="b"/>
              <a:pathLst>
                <a:path w="9590278" h="1394714">
                  <a:moveTo>
                    <a:pt x="0" y="0"/>
                  </a:moveTo>
                  <a:lnTo>
                    <a:pt x="9590278" y="0"/>
                  </a:lnTo>
                  <a:lnTo>
                    <a:pt x="9590278" y="1394714"/>
                  </a:lnTo>
                  <a:lnTo>
                    <a:pt x="0" y="1394714"/>
                  </a:lnTo>
                  <a:close/>
                </a:path>
              </a:pathLst>
            </a:custGeom>
            <a:solidFill>
              <a:srgbClr val="60BA47"/>
            </a:solidFill>
          </p:spPr>
          <p:txBody>
            <a:bodyPr/>
            <a:lstStyle/>
            <a:p>
              <a:endParaRPr lang="en-GB"/>
            </a:p>
          </p:txBody>
        </p:sp>
      </p:grpSp>
      <p:sp>
        <p:nvSpPr>
          <p:cNvPr id="6" name="Freeform 6"/>
          <p:cNvSpPr/>
          <p:nvPr/>
        </p:nvSpPr>
        <p:spPr>
          <a:xfrm>
            <a:off x="495856" y="5961084"/>
            <a:ext cx="1801523" cy="401148"/>
          </a:xfrm>
          <a:custGeom>
            <a:avLst/>
            <a:gdLst/>
            <a:ahLst/>
            <a:cxnLst/>
            <a:rect l="l" t="t" r="r" b="b"/>
            <a:pathLst>
              <a:path w="1801523" h="401148">
                <a:moveTo>
                  <a:pt x="0" y="0"/>
                </a:moveTo>
                <a:lnTo>
                  <a:pt x="1801523" y="0"/>
                </a:lnTo>
                <a:lnTo>
                  <a:pt x="1801523" y="401148"/>
                </a:lnTo>
                <a:lnTo>
                  <a:pt x="0" y="40114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7" name="Freeform 7"/>
          <p:cNvSpPr/>
          <p:nvPr/>
        </p:nvSpPr>
        <p:spPr>
          <a:xfrm>
            <a:off x="7488202" y="817595"/>
            <a:ext cx="2803628" cy="1992051"/>
          </a:xfrm>
          <a:custGeom>
            <a:avLst/>
            <a:gdLst/>
            <a:ahLst/>
            <a:cxnLst/>
            <a:rect l="l" t="t" r="r" b="b"/>
            <a:pathLst>
              <a:path w="2803628" h="1992051">
                <a:moveTo>
                  <a:pt x="0" y="0"/>
                </a:moveTo>
                <a:lnTo>
                  <a:pt x="2803628" y="0"/>
                </a:lnTo>
                <a:lnTo>
                  <a:pt x="2803628" y="1992051"/>
                </a:lnTo>
                <a:lnTo>
                  <a:pt x="0" y="1992051"/>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8" name="Freeform 8"/>
          <p:cNvSpPr/>
          <p:nvPr/>
        </p:nvSpPr>
        <p:spPr>
          <a:xfrm>
            <a:off x="0" y="2866485"/>
            <a:ext cx="10692000" cy="2835707"/>
          </a:xfrm>
          <a:custGeom>
            <a:avLst/>
            <a:gdLst/>
            <a:ahLst/>
            <a:cxnLst/>
            <a:rect l="l" t="t" r="r" b="b"/>
            <a:pathLst>
              <a:path w="10692000" h="2835707">
                <a:moveTo>
                  <a:pt x="0" y="0"/>
                </a:moveTo>
                <a:lnTo>
                  <a:pt x="10692000" y="0"/>
                </a:lnTo>
                <a:lnTo>
                  <a:pt x="10692000" y="2835706"/>
                </a:lnTo>
                <a:lnTo>
                  <a:pt x="0" y="2835706"/>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9" name="Group 9"/>
          <p:cNvGrpSpPr/>
          <p:nvPr/>
        </p:nvGrpSpPr>
        <p:grpSpPr>
          <a:xfrm>
            <a:off x="1400" y="3068538"/>
            <a:ext cx="10692000" cy="2835707"/>
            <a:chOff x="0" y="0"/>
            <a:chExt cx="24384000" cy="6467066"/>
          </a:xfrm>
        </p:grpSpPr>
        <p:sp>
          <p:nvSpPr>
            <p:cNvPr id="10" name="Freeform 10"/>
            <p:cNvSpPr/>
            <p:nvPr/>
          </p:nvSpPr>
          <p:spPr>
            <a:xfrm>
              <a:off x="0" y="0"/>
              <a:ext cx="24384000" cy="6467094"/>
            </a:xfrm>
            <a:custGeom>
              <a:avLst/>
              <a:gdLst/>
              <a:ahLst/>
              <a:cxnLst/>
              <a:rect l="l" t="t" r="r" b="b"/>
              <a:pathLst>
                <a:path w="24384000" h="6467094">
                  <a:moveTo>
                    <a:pt x="0" y="0"/>
                  </a:moveTo>
                  <a:lnTo>
                    <a:pt x="24384000" y="0"/>
                  </a:lnTo>
                  <a:lnTo>
                    <a:pt x="24384000" y="4261993"/>
                  </a:lnTo>
                  <a:lnTo>
                    <a:pt x="24384000" y="6148197"/>
                  </a:lnTo>
                  <a:lnTo>
                    <a:pt x="24384000" y="6467094"/>
                  </a:lnTo>
                  <a:lnTo>
                    <a:pt x="24384000" y="6088634"/>
                  </a:lnTo>
                  <a:lnTo>
                    <a:pt x="14793722" y="6088634"/>
                  </a:lnTo>
                  <a:lnTo>
                    <a:pt x="14793722" y="6467094"/>
                  </a:lnTo>
                  <a:lnTo>
                    <a:pt x="0" y="6467094"/>
                  </a:lnTo>
                  <a:lnTo>
                    <a:pt x="0" y="2312543"/>
                  </a:lnTo>
                  <a:lnTo>
                    <a:pt x="0" y="426339"/>
                  </a:lnTo>
                  <a:close/>
                </a:path>
              </a:pathLst>
            </a:custGeom>
            <a:gradFill rotWithShape="1">
              <a:gsLst>
                <a:gs pos="0">
                  <a:srgbClr val="09465E">
                    <a:alpha val="1568"/>
                  </a:srgbClr>
                </a:gs>
                <a:gs pos="39000">
                  <a:srgbClr val="09465E">
                    <a:alpha val="1568"/>
                  </a:srgbClr>
                </a:gs>
                <a:gs pos="72000">
                  <a:srgbClr val="09465E">
                    <a:alpha val="100000"/>
                  </a:srgbClr>
                </a:gs>
                <a:gs pos="100000">
                  <a:srgbClr val="09465E">
                    <a:alpha val="100000"/>
                  </a:srgbClr>
                </a:gs>
              </a:gsLst>
              <a:lin ang="5400000"/>
            </a:gradFill>
          </p:spPr>
          <p:txBody>
            <a:bodyPr/>
            <a:lstStyle/>
            <a:p>
              <a:endParaRPr lang="en-GB"/>
            </a:p>
          </p:txBody>
        </p:sp>
      </p:grpSp>
      <p:grpSp>
        <p:nvGrpSpPr>
          <p:cNvPr id="11" name="Group 11"/>
          <p:cNvGrpSpPr/>
          <p:nvPr/>
        </p:nvGrpSpPr>
        <p:grpSpPr>
          <a:xfrm>
            <a:off x="6401406" y="5759031"/>
            <a:ext cx="3879020" cy="680257"/>
            <a:chOff x="0" y="-57150"/>
            <a:chExt cx="8846431" cy="1551382"/>
          </a:xfrm>
        </p:grpSpPr>
        <p:sp>
          <p:nvSpPr>
            <p:cNvPr id="12" name="Freeform 12"/>
            <p:cNvSpPr/>
            <p:nvPr/>
          </p:nvSpPr>
          <p:spPr>
            <a:xfrm>
              <a:off x="82959" y="286089"/>
              <a:ext cx="8763472" cy="1208143"/>
            </a:xfrm>
            <a:custGeom>
              <a:avLst/>
              <a:gdLst/>
              <a:ahLst/>
              <a:cxnLst/>
              <a:rect l="l" t="t" r="r" b="b"/>
              <a:pathLst>
                <a:path w="8763472" h="1208143">
                  <a:moveTo>
                    <a:pt x="0" y="0"/>
                  </a:moveTo>
                  <a:lnTo>
                    <a:pt x="8763472" y="0"/>
                  </a:lnTo>
                  <a:lnTo>
                    <a:pt x="8763472" y="1208143"/>
                  </a:lnTo>
                  <a:lnTo>
                    <a:pt x="0" y="1208143"/>
                  </a:lnTo>
                  <a:close/>
                </a:path>
              </a:pathLst>
            </a:custGeom>
            <a:solidFill>
              <a:srgbClr val="000000">
                <a:alpha val="0"/>
              </a:srgbClr>
            </a:solidFill>
          </p:spPr>
          <p:txBody>
            <a:bodyPr/>
            <a:lstStyle/>
            <a:p>
              <a:endParaRPr lang="en-GB"/>
            </a:p>
          </p:txBody>
        </p:sp>
        <p:sp>
          <p:nvSpPr>
            <p:cNvPr id="13" name="TextBox 13"/>
            <p:cNvSpPr txBox="1"/>
            <p:nvPr/>
          </p:nvSpPr>
          <p:spPr>
            <a:xfrm>
              <a:off x="0" y="-57150"/>
              <a:ext cx="8763472" cy="1265293"/>
            </a:xfrm>
            <a:prstGeom prst="rect">
              <a:avLst/>
            </a:prstGeom>
          </p:spPr>
          <p:txBody>
            <a:bodyPr lIns="0" tIns="0" rIns="0" bIns="0" rtlCol="0" anchor="t"/>
            <a:lstStyle/>
            <a:p>
              <a:pPr marL="0" lvl="0" indent="0" algn="r">
                <a:lnSpc>
                  <a:spcPts val="3157"/>
                </a:lnSpc>
              </a:pPr>
              <a:r>
                <a:rPr lang="en-US" sz="2630" dirty="0">
                  <a:solidFill>
                    <a:srgbClr val="FFFFFF"/>
                  </a:solidFill>
                  <a:latin typeface="Calibri (MS)"/>
                  <a:ea typeface="Calibri (MS)"/>
                  <a:cs typeface="Calibri (MS)"/>
                  <a:sym typeface="Calibri (MS)"/>
                </a:rPr>
                <a:t>www.waste2worth.eu</a:t>
              </a:r>
            </a:p>
          </p:txBody>
        </p:sp>
      </p:grpSp>
      <p:grpSp>
        <p:nvGrpSpPr>
          <p:cNvPr id="14" name="Group 14"/>
          <p:cNvGrpSpPr/>
          <p:nvPr/>
        </p:nvGrpSpPr>
        <p:grpSpPr>
          <a:xfrm>
            <a:off x="574976" y="4226700"/>
            <a:ext cx="5158122" cy="632381"/>
            <a:chOff x="0" y="0"/>
            <a:chExt cx="11763528" cy="1442198"/>
          </a:xfrm>
        </p:grpSpPr>
        <p:sp>
          <p:nvSpPr>
            <p:cNvPr id="15" name="Freeform 15"/>
            <p:cNvSpPr/>
            <p:nvPr/>
          </p:nvSpPr>
          <p:spPr>
            <a:xfrm>
              <a:off x="0" y="0"/>
              <a:ext cx="11763528" cy="1442198"/>
            </a:xfrm>
            <a:custGeom>
              <a:avLst/>
              <a:gdLst/>
              <a:ahLst/>
              <a:cxnLst/>
              <a:rect l="l" t="t" r="r" b="b"/>
              <a:pathLst>
                <a:path w="11763528" h="1442198">
                  <a:moveTo>
                    <a:pt x="0" y="0"/>
                  </a:moveTo>
                  <a:lnTo>
                    <a:pt x="11763528" y="0"/>
                  </a:lnTo>
                  <a:lnTo>
                    <a:pt x="11763528" y="1442198"/>
                  </a:lnTo>
                  <a:lnTo>
                    <a:pt x="0" y="1442198"/>
                  </a:lnTo>
                  <a:close/>
                </a:path>
              </a:pathLst>
            </a:custGeom>
            <a:solidFill>
              <a:srgbClr val="000000">
                <a:alpha val="0"/>
              </a:srgbClr>
            </a:solidFill>
          </p:spPr>
          <p:txBody>
            <a:bodyPr/>
            <a:lstStyle/>
            <a:p>
              <a:endParaRPr lang="en-GB"/>
            </a:p>
          </p:txBody>
        </p:sp>
        <p:sp>
          <p:nvSpPr>
            <p:cNvPr id="16" name="TextBox 16"/>
            <p:cNvSpPr txBox="1"/>
            <p:nvPr/>
          </p:nvSpPr>
          <p:spPr>
            <a:xfrm>
              <a:off x="0" y="-38100"/>
              <a:ext cx="11763528" cy="1480298"/>
            </a:xfrm>
            <a:prstGeom prst="rect">
              <a:avLst/>
            </a:prstGeom>
          </p:spPr>
          <p:txBody>
            <a:bodyPr lIns="0" tIns="0" rIns="0" bIns="0" rtlCol="0" anchor="t"/>
            <a:lstStyle/>
            <a:p>
              <a:pPr marL="0" lvl="0" indent="0" algn="l">
                <a:lnSpc>
                  <a:spcPts val="3409"/>
                </a:lnSpc>
              </a:pPr>
              <a:r>
                <a:rPr lang="en-US" sz="3157" b="1">
                  <a:solidFill>
                    <a:srgbClr val="FFFFFF"/>
                  </a:solidFill>
                  <a:latin typeface="Calibri (MS) Bold"/>
                  <a:ea typeface="Calibri (MS) Bold"/>
                  <a:cs typeface="Calibri (MS) Bold"/>
                  <a:sym typeface="Calibri (MS) Bold"/>
                </a:rPr>
                <a:t>Sigue nuestra travesía</a:t>
              </a:r>
            </a:p>
          </p:txBody>
        </p:sp>
      </p:grpSp>
      <p:grpSp>
        <p:nvGrpSpPr>
          <p:cNvPr id="17" name="Group 17"/>
          <p:cNvGrpSpPr/>
          <p:nvPr/>
        </p:nvGrpSpPr>
        <p:grpSpPr>
          <a:xfrm>
            <a:off x="1655675" y="4864503"/>
            <a:ext cx="478274" cy="418087"/>
            <a:chOff x="0" y="0"/>
            <a:chExt cx="1090744" cy="953481"/>
          </a:xfrm>
        </p:grpSpPr>
        <p:sp>
          <p:nvSpPr>
            <p:cNvPr id="18" name="Freeform 18"/>
            <p:cNvSpPr/>
            <p:nvPr/>
          </p:nvSpPr>
          <p:spPr>
            <a:xfrm>
              <a:off x="0" y="0"/>
              <a:ext cx="1090744" cy="953481"/>
            </a:xfrm>
            <a:custGeom>
              <a:avLst/>
              <a:gdLst/>
              <a:ahLst/>
              <a:cxnLst/>
              <a:rect l="l" t="t" r="r" b="b"/>
              <a:pathLst>
                <a:path w="1090744" h="953481">
                  <a:moveTo>
                    <a:pt x="0" y="0"/>
                  </a:moveTo>
                  <a:lnTo>
                    <a:pt x="1090744" y="0"/>
                  </a:lnTo>
                  <a:lnTo>
                    <a:pt x="1090744" y="953481"/>
                  </a:lnTo>
                  <a:lnTo>
                    <a:pt x="0" y="953481"/>
                  </a:lnTo>
                  <a:close/>
                </a:path>
              </a:pathLst>
            </a:custGeom>
            <a:solidFill>
              <a:srgbClr val="000000">
                <a:alpha val="0"/>
              </a:srgbClr>
            </a:solidFill>
          </p:spPr>
          <p:txBody>
            <a:bodyPr/>
            <a:lstStyle/>
            <a:p>
              <a:endParaRPr lang="en-GB"/>
            </a:p>
          </p:txBody>
        </p:sp>
        <p:sp>
          <p:nvSpPr>
            <p:cNvPr id="19" name="TextBox 19"/>
            <p:cNvSpPr txBox="1"/>
            <p:nvPr/>
          </p:nvSpPr>
          <p:spPr>
            <a:xfrm>
              <a:off x="0" y="-47625"/>
              <a:ext cx="1090744" cy="1001106"/>
            </a:xfrm>
            <a:prstGeom prst="rect">
              <a:avLst/>
            </a:prstGeom>
          </p:spPr>
          <p:txBody>
            <a:bodyPr lIns="0" tIns="0" rIns="0" bIns="0" rtlCol="0" anchor="t"/>
            <a:lstStyle/>
            <a:p>
              <a:pPr marL="0" lvl="0" indent="0" algn="l">
                <a:lnSpc>
                  <a:spcPts val="2525"/>
                </a:lnSpc>
              </a:pPr>
              <a:r>
                <a:rPr lang="en-US" sz="2104" u="sng">
                  <a:solidFill>
                    <a:srgbClr val="0B3A5B"/>
                  </a:solidFill>
                  <a:latin typeface="Calibri (MS)"/>
                  <a:ea typeface="Calibri (MS)"/>
                  <a:cs typeface="Calibri (MS)"/>
                  <a:sym typeface="Calibri (MS)"/>
                  <a:hlinkClick r:id="rId6" tooltip="https://www.youtube.com/@CiEGateway"/>
                </a:rPr>
                <a:t>yt</a:t>
              </a:r>
            </a:p>
          </p:txBody>
        </p:sp>
      </p:grpSp>
      <p:sp>
        <p:nvSpPr>
          <p:cNvPr id="20" name="Freeform 20"/>
          <p:cNvSpPr/>
          <p:nvPr/>
        </p:nvSpPr>
        <p:spPr>
          <a:xfrm>
            <a:off x="1660426" y="4831135"/>
            <a:ext cx="449523" cy="449524"/>
          </a:xfrm>
          <a:custGeom>
            <a:avLst/>
            <a:gdLst/>
            <a:ahLst/>
            <a:cxnLst/>
            <a:rect l="l" t="t" r="r" b="b"/>
            <a:pathLst>
              <a:path w="449523" h="449524">
                <a:moveTo>
                  <a:pt x="0" y="0"/>
                </a:moveTo>
                <a:lnTo>
                  <a:pt x="449523" y="0"/>
                </a:lnTo>
                <a:lnTo>
                  <a:pt x="449523" y="449524"/>
                </a:lnTo>
                <a:lnTo>
                  <a:pt x="0" y="4495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21" name="Group 21"/>
          <p:cNvGrpSpPr/>
          <p:nvPr/>
        </p:nvGrpSpPr>
        <p:grpSpPr>
          <a:xfrm>
            <a:off x="593712" y="4852090"/>
            <a:ext cx="430787" cy="418087"/>
            <a:chOff x="0" y="0"/>
            <a:chExt cx="982447" cy="953481"/>
          </a:xfrm>
        </p:grpSpPr>
        <p:sp>
          <p:nvSpPr>
            <p:cNvPr id="22" name="Freeform 22"/>
            <p:cNvSpPr/>
            <p:nvPr/>
          </p:nvSpPr>
          <p:spPr>
            <a:xfrm>
              <a:off x="0" y="0"/>
              <a:ext cx="982447" cy="953481"/>
            </a:xfrm>
            <a:custGeom>
              <a:avLst/>
              <a:gdLst/>
              <a:ahLst/>
              <a:cxnLst/>
              <a:rect l="l" t="t" r="r" b="b"/>
              <a:pathLst>
                <a:path w="982447" h="953481">
                  <a:moveTo>
                    <a:pt x="0" y="0"/>
                  </a:moveTo>
                  <a:lnTo>
                    <a:pt x="982447" y="0"/>
                  </a:lnTo>
                  <a:lnTo>
                    <a:pt x="982447" y="953481"/>
                  </a:lnTo>
                  <a:lnTo>
                    <a:pt x="0" y="953481"/>
                  </a:lnTo>
                  <a:close/>
                </a:path>
              </a:pathLst>
            </a:custGeom>
            <a:solidFill>
              <a:srgbClr val="000000">
                <a:alpha val="0"/>
              </a:srgbClr>
            </a:solidFill>
          </p:spPr>
          <p:txBody>
            <a:bodyPr/>
            <a:lstStyle/>
            <a:p>
              <a:endParaRPr lang="en-GB"/>
            </a:p>
          </p:txBody>
        </p:sp>
        <p:sp>
          <p:nvSpPr>
            <p:cNvPr id="23" name="TextBox 23"/>
            <p:cNvSpPr txBox="1"/>
            <p:nvPr/>
          </p:nvSpPr>
          <p:spPr>
            <a:xfrm>
              <a:off x="0" y="-47625"/>
              <a:ext cx="982447" cy="1001106"/>
            </a:xfrm>
            <a:prstGeom prst="rect">
              <a:avLst/>
            </a:prstGeom>
          </p:spPr>
          <p:txBody>
            <a:bodyPr lIns="0" tIns="0" rIns="0" bIns="0" rtlCol="0" anchor="t"/>
            <a:lstStyle/>
            <a:p>
              <a:pPr marL="0" lvl="0" indent="0" algn="l">
                <a:lnSpc>
                  <a:spcPts val="2525"/>
                </a:lnSpc>
              </a:pPr>
              <a:r>
                <a:rPr lang="en-US" sz="2104" u="sng">
                  <a:solidFill>
                    <a:srgbClr val="0B3A5B"/>
                  </a:solidFill>
                  <a:latin typeface="Calibri (MS)"/>
                  <a:ea typeface="Calibri (MS)"/>
                  <a:cs typeface="Calibri (MS)"/>
                  <a:sym typeface="Calibri (MS)"/>
                  <a:hlinkClick r:id="rId9" tooltip="https://www.linkedin.com/company/cooperation-in-education-gateway"/>
                </a:rPr>
                <a:t>eso</a:t>
              </a:r>
            </a:p>
          </p:txBody>
        </p:sp>
      </p:grpSp>
      <p:sp>
        <p:nvSpPr>
          <p:cNvPr id="24" name="Freeform 24"/>
          <p:cNvSpPr/>
          <p:nvPr/>
        </p:nvSpPr>
        <p:spPr>
          <a:xfrm>
            <a:off x="574976" y="4831135"/>
            <a:ext cx="449524" cy="449524"/>
          </a:xfrm>
          <a:custGeom>
            <a:avLst/>
            <a:gdLst/>
            <a:ahLst/>
            <a:cxnLst/>
            <a:rect l="l" t="t" r="r" b="b"/>
            <a:pathLst>
              <a:path w="449524" h="449524">
                <a:moveTo>
                  <a:pt x="0" y="0"/>
                </a:moveTo>
                <a:lnTo>
                  <a:pt x="449523" y="0"/>
                </a:lnTo>
                <a:lnTo>
                  <a:pt x="449523" y="449524"/>
                </a:lnTo>
                <a:lnTo>
                  <a:pt x="0" y="4495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nvGrpSpPr>
          <p:cNvPr id="25" name="Group 25"/>
          <p:cNvGrpSpPr/>
          <p:nvPr/>
        </p:nvGrpSpPr>
        <p:grpSpPr>
          <a:xfrm>
            <a:off x="1146016" y="4852731"/>
            <a:ext cx="404338" cy="418087"/>
            <a:chOff x="0" y="0"/>
            <a:chExt cx="922128" cy="953481"/>
          </a:xfrm>
        </p:grpSpPr>
        <p:sp>
          <p:nvSpPr>
            <p:cNvPr id="26" name="Freeform 26"/>
            <p:cNvSpPr/>
            <p:nvPr/>
          </p:nvSpPr>
          <p:spPr>
            <a:xfrm>
              <a:off x="0" y="0"/>
              <a:ext cx="922128" cy="953481"/>
            </a:xfrm>
            <a:custGeom>
              <a:avLst/>
              <a:gdLst/>
              <a:ahLst/>
              <a:cxnLst/>
              <a:rect l="l" t="t" r="r" b="b"/>
              <a:pathLst>
                <a:path w="922128" h="953481">
                  <a:moveTo>
                    <a:pt x="0" y="0"/>
                  </a:moveTo>
                  <a:lnTo>
                    <a:pt x="922128" y="0"/>
                  </a:lnTo>
                  <a:lnTo>
                    <a:pt x="922128" y="953481"/>
                  </a:lnTo>
                  <a:lnTo>
                    <a:pt x="0" y="953481"/>
                  </a:lnTo>
                  <a:close/>
                </a:path>
              </a:pathLst>
            </a:custGeom>
            <a:solidFill>
              <a:srgbClr val="000000">
                <a:alpha val="0"/>
              </a:srgbClr>
            </a:solidFill>
          </p:spPr>
          <p:txBody>
            <a:bodyPr/>
            <a:lstStyle/>
            <a:p>
              <a:endParaRPr lang="en-GB"/>
            </a:p>
          </p:txBody>
        </p:sp>
        <p:sp>
          <p:nvSpPr>
            <p:cNvPr id="27" name="TextBox 27"/>
            <p:cNvSpPr txBox="1"/>
            <p:nvPr/>
          </p:nvSpPr>
          <p:spPr>
            <a:xfrm>
              <a:off x="0" y="-47625"/>
              <a:ext cx="922128" cy="1001106"/>
            </a:xfrm>
            <a:prstGeom prst="rect">
              <a:avLst/>
            </a:prstGeom>
          </p:spPr>
          <p:txBody>
            <a:bodyPr lIns="0" tIns="0" rIns="0" bIns="0" rtlCol="0" anchor="t"/>
            <a:lstStyle/>
            <a:p>
              <a:pPr marL="0" lvl="0" indent="0" algn="l">
                <a:lnSpc>
                  <a:spcPts val="2525"/>
                </a:lnSpc>
              </a:pPr>
              <a:r>
                <a:rPr lang="en-US" sz="2104" u="sng">
                  <a:solidFill>
                    <a:srgbClr val="0B3A5B"/>
                  </a:solidFill>
                  <a:latin typeface="Calibri (MS)"/>
                  <a:ea typeface="Calibri (MS)"/>
                  <a:cs typeface="Calibri (MS)"/>
                  <a:sym typeface="Calibri (MS)"/>
                  <a:hlinkClick r:id="rId12" tooltip="https://www.instagram.com/cie.gateway?igsh=dzNxYnl3OGpnbmpn"/>
                </a:rPr>
                <a:t>en</a:t>
              </a:r>
            </a:p>
          </p:txBody>
        </p:sp>
      </p:grpSp>
      <p:sp>
        <p:nvSpPr>
          <p:cNvPr id="28" name="Freeform 28"/>
          <p:cNvSpPr/>
          <p:nvPr/>
        </p:nvSpPr>
        <p:spPr>
          <a:xfrm>
            <a:off x="1115326" y="4831135"/>
            <a:ext cx="449524" cy="449524"/>
          </a:xfrm>
          <a:custGeom>
            <a:avLst/>
            <a:gdLst/>
            <a:ahLst/>
            <a:cxnLst/>
            <a:rect l="l" t="t" r="r" b="b"/>
            <a:pathLst>
              <a:path w="449524" h="449524">
                <a:moveTo>
                  <a:pt x="0" y="0"/>
                </a:moveTo>
                <a:lnTo>
                  <a:pt x="449523" y="0"/>
                </a:lnTo>
                <a:lnTo>
                  <a:pt x="449523" y="449524"/>
                </a:lnTo>
                <a:lnTo>
                  <a:pt x="0" y="44952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29" name="Freeform 29"/>
          <p:cNvSpPr/>
          <p:nvPr/>
        </p:nvSpPr>
        <p:spPr>
          <a:xfrm>
            <a:off x="-4615293" y="246590"/>
            <a:ext cx="8145326" cy="4196380"/>
          </a:xfrm>
          <a:custGeom>
            <a:avLst/>
            <a:gdLst/>
            <a:ahLst/>
            <a:cxnLst/>
            <a:rect l="l" t="t" r="r" b="b"/>
            <a:pathLst>
              <a:path w="8145326" h="4196380">
                <a:moveTo>
                  <a:pt x="0" y="0"/>
                </a:moveTo>
                <a:lnTo>
                  <a:pt x="8145325" y="0"/>
                </a:lnTo>
                <a:lnTo>
                  <a:pt x="8145325" y="4196381"/>
                </a:lnTo>
                <a:lnTo>
                  <a:pt x="0" y="419638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a:off x="1900675" y="1450219"/>
            <a:ext cx="8174105" cy="4309231"/>
            <a:chOff x="0" y="0"/>
            <a:chExt cx="18641730" cy="10425586"/>
          </a:xfrm>
        </p:grpSpPr>
        <p:sp>
          <p:nvSpPr>
            <p:cNvPr id="5" name="Freeform 5"/>
            <p:cNvSpPr/>
            <p:nvPr/>
          </p:nvSpPr>
          <p:spPr>
            <a:xfrm>
              <a:off x="0" y="0"/>
              <a:ext cx="18641695" cy="10425557"/>
            </a:xfrm>
            <a:custGeom>
              <a:avLst/>
              <a:gdLst/>
              <a:ahLst/>
              <a:cxnLst/>
              <a:rect l="l" t="t" r="r" b="b"/>
              <a:pathLst>
                <a:path w="18641695" h="10425557">
                  <a:moveTo>
                    <a:pt x="0" y="0"/>
                  </a:moveTo>
                  <a:lnTo>
                    <a:pt x="18641695" y="0"/>
                  </a:lnTo>
                  <a:lnTo>
                    <a:pt x="18641695" y="10425557"/>
                  </a:lnTo>
                  <a:lnTo>
                    <a:pt x="0" y="10425557"/>
                  </a:lnTo>
                  <a:close/>
                </a:path>
              </a:pathLst>
            </a:custGeom>
            <a:solidFill>
              <a:srgbClr val="09465E"/>
            </a:solidFill>
          </p:spPr>
          <p:txBody>
            <a:bodyPr/>
            <a:lstStyle/>
            <a:p>
              <a:endParaRPr lang="en-GB"/>
            </a:p>
          </p:txBody>
        </p:sp>
      </p:grpSp>
      <p:grpSp>
        <p:nvGrpSpPr>
          <p:cNvPr id="6" name="Group 6"/>
          <p:cNvGrpSpPr/>
          <p:nvPr/>
        </p:nvGrpSpPr>
        <p:grpSpPr>
          <a:xfrm>
            <a:off x="4866741" y="3123692"/>
            <a:ext cx="3756560" cy="2084661"/>
            <a:chOff x="29757" y="-56606"/>
            <a:chExt cx="12683793" cy="4754244"/>
          </a:xfrm>
        </p:grpSpPr>
        <p:sp>
          <p:nvSpPr>
            <p:cNvPr id="7" name="Freeform 7"/>
            <p:cNvSpPr/>
            <p:nvPr/>
          </p:nvSpPr>
          <p:spPr>
            <a:xfrm>
              <a:off x="29757" y="449834"/>
              <a:ext cx="12662864" cy="4247804"/>
            </a:xfrm>
            <a:custGeom>
              <a:avLst/>
              <a:gdLst/>
              <a:ahLst/>
              <a:cxnLst/>
              <a:rect l="l" t="t" r="r" b="b"/>
              <a:pathLst>
                <a:path w="12662864" h="4247804">
                  <a:moveTo>
                    <a:pt x="0" y="0"/>
                  </a:moveTo>
                  <a:lnTo>
                    <a:pt x="12662864" y="0"/>
                  </a:lnTo>
                  <a:lnTo>
                    <a:pt x="12662864" y="4247804"/>
                  </a:lnTo>
                  <a:lnTo>
                    <a:pt x="0" y="4247804"/>
                  </a:lnTo>
                  <a:close/>
                </a:path>
              </a:pathLst>
            </a:custGeom>
            <a:solidFill>
              <a:srgbClr val="000000">
                <a:alpha val="0"/>
              </a:srgbClr>
            </a:solidFill>
          </p:spPr>
          <p:txBody>
            <a:bodyPr/>
            <a:lstStyle/>
            <a:p>
              <a:endParaRPr lang="en-GB"/>
            </a:p>
          </p:txBody>
        </p:sp>
        <p:sp>
          <p:nvSpPr>
            <p:cNvPr id="8" name="TextBox 8"/>
            <p:cNvSpPr txBox="1"/>
            <p:nvPr/>
          </p:nvSpPr>
          <p:spPr>
            <a:xfrm>
              <a:off x="50688" y="-56606"/>
              <a:ext cx="12662862" cy="4266854"/>
            </a:xfrm>
            <a:prstGeom prst="rect">
              <a:avLst/>
            </a:prstGeom>
          </p:spPr>
          <p:txBody>
            <a:bodyPr lIns="0" tIns="0" rIns="0" bIns="0" rtlCol="0" anchor="t"/>
            <a:lstStyle/>
            <a:p>
              <a:pPr marL="0" lvl="0" indent="0" algn="l">
                <a:lnSpc>
                  <a:spcPts val="2651"/>
                </a:lnSpc>
              </a:pPr>
              <a:r>
                <a:rPr lang="en-US" sz="2455" dirty="0">
                  <a:solidFill>
                    <a:srgbClr val="FFFFFF"/>
                  </a:solidFill>
                  <a:latin typeface="+mj-lt"/>
                  <a:ea typeface="Calibri (MS) Bold"/>
                  <a:cs typeface="Calibri (MS) Bold"/>
                  <a:sym typeface="Calibri (MS) Bold"/>
                </a:rPr>
                <a:t>Una </a:t>
              </a:r>
              <a:r>
                <a:rPr lang="en-US" sz="2455" dirty="0" err="1">
                  <a:solidFill>
                    <a:srgbClr val="FFFFFF"/>
                  </a:solidFill>
                  <a:latin typeface="+mj-lt"/>
                  <a:ea typeface="Calibri (MS) Bold"/>
                  <a:cs typeface="Calibri (MS) Bold"/>
                  <a:sym typeface="Calibri (MS) Bold"/>
                </a:rPr>
                <a:t>perspectiva</a:t>
              </a:r>
              <a:r>
                <a:rPr lang="en-US" sz="2455" dirty="0">
                  <a:solidFill>
                    <a:srgbClr val="FFFFFF"/>
                  </a:solidFill>
                  <a:latin typeface="+mj-lt"/>
                  <a:ea typeface="Calibri (MS) Bold"/>
                  <a:cs typeface="Calibri (MS) Bold"/>
                  <a:sym typeface="Calibri (MS) Bold"/>
                </a:rPr>
                <a:t> </a:t>
              </a:r>
              <a:r>
                <a:rPr lang="en-US" sz="2455" dirty="0" err="1">
                  <a:solidFill>
                    <a:srgbClr val="FFFFFF"/>
                  </a:solidFill>
                  <a:latin typeface="+mj-lt"/>
                  <a:ea typeface="Calibri (MS) Bold"/>
                  <a:cs typeface="Calibri (MS) Bold"/>
                  <a:sym typeface="Calibri (MS) Bold"/>
                </a:rPr>
                <a:t>finlandesa</a:t>
              </a:r>
              <a:r>
                <a:rPr lang="en-US" sz="2455" dirty="0">
                  <a:solidFill>
                    <a:srgbClr val="FFFFFF"/>
                  </a:solidFill>
                  <a:latin typeface="+mj-lt"/>
                  <a:ea typeface="Calibri (MS) Bold"/>
                  <a:cs typeface="Calibri (MS) Bold"/>
                  <a:sym typeface="Calibri (MS) Bold"/>
                </a:rPr>
                <a:t>: Avena</a:t>
              </a:r>
            </a:p>
          </p:txBody>
        </p:sp>
      </p:grpSp>
      <p:grpSp>
        <p:nvGrpSpPr>
          <p:cNvPr id="9" name="Group 9"/>
          <p:cNvGrpSpPr/>
          <p:nvPr/>
        </p:nvGrpSpPr>
        <p:grpSpPr>
          <a:xfrm>
            <a:off x="4840810" y="2254248"/>
            <a:ext cx="4553667" cy="685801"/>
            <a:chOff x="0" y="0"/>
            <a:chExt cx="10385018" cy="1397258"/>
          </a:xfrm>
        </p:grpSpPr>
        <p:sp>
          <p:nvSpPr>
            <p:cNvPr id="10" name="Freeform 10"/>
            <p:cNvSpPr/>
            <p:nvPr/>
          </p:nvSpPr>
          <p:spPr>
            <a:xfrm>
              <a:off x="0" y="0"/>
              <a:ext cx="10385044" cy="1397254"/>
            </a:xfrm>
            <a:custGeom>
              <a:avLst/>
              <a:gdLst/>
              <a:ahLst/>
              <a:cxnLst/>
              <a:rect l="l" t="t" r="r" b="b"/>
              <a:pathLst>
                <a:path w="10385044" h="1397254">
                  <a:moveTo>
                    <a:pt x="0" y="0"/>
                  </a:moveTo>
                  <a:lnTo>
                    <a:pt x="10385044" y="0"/>
                  </a:lnTo>
                  <a:lnTo>
                    <a:pt x="10385044" y="1397254"/>
                  </a:lnTo>
                  <a:lnTo>
                    <a:pt x="0" y="1397254"/>
                  </a:lnTo>
                  <a:close/>
                </a:path>
              </a:pathLst>
            </a:custGeom>
            <a:solidFill>
              <a:srgbClr val="FFFFFF"/>
            </a:solidFill>
          </p:spPr>
          <p:txBody>
            <a:bodyPr/>
            <a:lstStyle/>
            <a:p>
              <a:endParaRPr lang="en-GB"/>
            </a:p>
          </p:txBody>
        </p:sp>
      </p:grpSp>
      <p:grpSp>
        <p:nvGrpSpPr>
          <p:cNvPr id="11" name="Group 11"/>
          <p:cNvGrpSpPr/>
          <p:nvPr/>
        </p:nvGrpSpPr>
        <p:grpSpPr>
          <a:xfrm>
            <a:off x="4994703" y="1882482"/>
            <a:ext cx="4739924" cy="1078847"/>
            <a:chOff x="-369115" y="-512239"/>
            <a:chExt cx="10809794" cy="2460400"/>
          </a:xfrm>
        </p:grpSpPr>
        <p:sp>
          <p:nvSpPr>
            <p:cNvPr id="12" name="Freeform 12"/>
            <p:cNvSpPr/>
            <p:nvPr/>
          </p:nvSpPr>
          <p:spPr>
            <a:xfrm>
              <a:off x="1060547" y="-512239"/>
              <a:ext cx="9380132" cy="1292662"/>
            </a:xfrm>
            <a:custGeom>
              <a:avLst/>
              <a:gdLst/>
              <a:ahLst/>
              <a:cxnLst/>
              <a:rect l="l" t="t" r="r" b="b"/>
              <a:pathLst>
                <a:path w="9380132" h="1292662">
                  <a:moveTo>
                    <a:pt x="0" y="0"/>
                  </a:moveTo>
                  <a:lnTo>
                    <a:pt x="9380132" y="0"/>
                  </a:lnTo>
                  <a:lnTo>
                    <a:pt x="9380132" y="1292662"/>
                  </a:lnTo>
                  <a:lnTo>
                    <a:pt x="0" y="1292662"/>
                  </a:lnTo>
                  <a:close/>
                </a:path>
              </a:pathLst>
            </a:custGeom>
            <a:solidFill>
              <a:srgbClr val="000000">
                <a:alpha val="0"/>
              </a:srgbClr>
            </a:solidFill>
          </p:spPr>
          <p:txBody>
            <a:bodyPr/>
            <a:lstStyle/>
            <a:p>
              <a:endParaRPr lang="en-GB"/>
            </a:p>
          </p:txBody>
        </p:sp>
        <p:sp>
          <p:nvSpPr>
            <p:cNvPr id="13" name="TextBox 13"/>
            <p:cNvSpPr txBox="1"/>
            <p:nvPr/>
          </p:nvSpPr>
          <p:spPr>
            <a:xfrm>
              <a:off x="-369115" y="588824"/>
              <a:ext cx="10512912" cy="1359337"/>
            </a:xfrm>
            <a:prstGeom prst="rect">
              <a:avLst/>
            </a:prstGeom>
          </p:spPr>
          <p:txBody>
            <a:bodyPr lIns="0" tIns="0" rIns="0" bIns="0" rtlCol="0" anchor="t"/>
            <a:lstStyle/>
            <a:p>
              <a:pPr marL="0" lvl="0" indent="0" algn="l">
                <a:lnSpc>
                  <a:spcPts val="3356"/>
                </a:lnSpc>
              </a:pPr>
              <a:r>
                <a:rPr lang="en-US" sz="2797" b="1" dirty="0">
                  <a:solidFill>
                    <a:srgbClr val="60BA47"/>
                  </a:solidFill>
                  <a:latin typeface="Calibri (MS) Bold"/>
                  <a:ea typeface="Calibri (MS) Bold"/>
                  <a:cs typeface="Calibri (MS) Bold"/>
                  <a:sym typeface="Calibri (MS) Bold"/>
                </a:rPr>
                <a:t>Mapas de </a:t>
              </a:r>
              <a:r>
                <a:rPr lang="en-US" sz="2797" b="1" dirty="0" err="1">
                  <a:solidFill>
                    <a:srgbClr val="60BA47"/>
                  </a:solidFill>
                  <a:latin typeface="Calibri (MS) Bold"/>
                  <a:ea typeface="Calibri (MS) Bold"/>
                  <a:cs typeface="Calibri (MS) Bold"/>
                  <a:sym typeface="Calibri (MS) Bold"/>
                </a:rPr>
                <a:t>flujos</a:t>
              </a:r>
              <a:r>
                <a:rPr lang="en-US" sz="2797" b="1" dirty="0">
                  <a:solidFill>
                    <a:srgbClr val="60BA47"/>
                  </a:solidFill>
                  <a:latin typeface="Calibri (MS) Bold"/>
                  <a:ea typeface="Calibri (MS) Bold"/>
                  <a:cs typeface="Calibri (MS) Bold"/>
                  <a:sym typeface="Calibri (MS) Bold"/>
                </a:rPr>
                <a:t> de </a:t>
              </a:r>
              <a:r>
                <a:rPr lang="en-US" sz="2797" b="1" dirty="0" err="1">
                  <a:solidFill>
                    <a:srgbClr val="60BA47"/>
                  </a:solidFill>
                  <a:latin typeface="Calibri (MS) Bold"/>
                  <a:ea typeface="Calibri (MS) Bold"/>
                  <a:cs typeface="Calibri (MS) Bold"/>
                  <a:sym typeface="Calibri (MS) Bold"/>
                </a:rPr>
                <a:t>residuos</a:t>
              </a:r>
              <a:endParaRPr lang="en-US" sz="2797" b="1" dirty="0">
                <a:solidFill>
                  <a:srgbClr val="60BA47"/>
                </a:solidFill>
                <a:latin typeface="Calibri (MS) Bold"/>
                <a:ea typeface="Calibri (MS) Bold"/>
                <a:cs typeface="Calibri (MS) Bold"/>
                <a:sym typeface="Calibri (MS) Bold"/>
              </a:endParaRPr>
            </a:p>
          </p:txBody>
        </p:sp>
      </p:grpSp>
      <p:sp>
        <p:nvSpPr>
          <p:cNvPr id="14" name="Freeform 14"/>
          <p:cNvSpPr/>
          <p:nvPr/>
        </p:nvSpPr>
        <p:spPr>
          <a:xfrm>
            <a:off x="-5396802" y="377999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15" name="Group 15"/>
          <p:cNvGrpSpPr/>
          <p:nvPr/>
        </p:nvGrpSpPr>
        <p:grpSpPr>
          <a:xfrm>
            <a:off x="340615" y="1110911"/>
            <a:ext cx="3602367" cy="5338177"/>
            <a:chOff x="0" y="0"/>
            <a:chExt cx="8215500" cy="12174158"/>
          </a:xfrm>
        </p:grpSpPr>
        <p:sp>
          <p:nvSpPr>
            <p:cNvPr id="16" name="Freeform 16"/>
            <p:cNvSpPr/>
            <p:nvPr/>
          </p:nvSpPr>
          <p:spPr>
            <a:xfrm>
              <a:off x="0" y="0"/>
              <a:ext cx="8215503" cy="12174220"/>
            </a:xfrm>
            <a:custGeom>
              <a:avLst/>
              <a:gdLst/>
              <a:ahLst/>
              <a:cxnLst/>
              <a:rect l="l" t="t" r="r" b="b"/>
              <a:pathLst>
                <a:path w="8215503" h="12174220">
                  <a:moveTo>
                    <a:pt x="0" y="0"/>
                  </a:moveTo>
                  <a:lnTo>
                    <a:pt x="8215503" y="0"/>
                  </a:lnTo>
                  <a:lnTo>
                    <a:pt x="8215503" y="12174220"/>
                  </a:lnTo>
                  <a:lnTo>
                    <a:pt x="0" y="12174220"/>
                  </a:lnTo>
                  <a:close/>
                </a:path>
              </a:pathLst>
            </a:custGeom>
            <a:solidFill>
              <a:srgbClr val="BFBFBF"/>
            </a:solidFill>
          </p:spPr>
          <p:txBody>
            <a:bodyPr/>
            <a:lstStyle/>
            <a:p>
              <a:endParaRPr lang="en-GB"/>
            </a:p>
          </p:txBody>
        </p:sp>
      </p:grpSp>
      <p:pic>
        <p:nvPicPr>
          <p:cNvPr id="19" name="Picture 18">
            <a:extLst>
              <a:ext uri="{FF2B5EF4-FFF2-40B4-BE49-F238E27FC236}">
                <a16:creationId xmlns:a16="http://schemas.microsoft.com/office/drawing/2014/main" id="{21A87CBB-E4E1-2CE7-85C7-DF9B60BF59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93183" y="3072362"/>
            <a:ext cx="1187217" cy="2207220"/>
          </a:xfrm>
          <a:prstGeom prst="rect">
            <a:avLst/>
          </a:prstGeom>
        </p:spPr>
      </p:pic>
      <p:pic>
        <p:nvPicPr>
          <p:cNvPr id="18" name="Picture Placeholder 2" descr="Healthy food bowl">
            <a:extLst>
              <a:ext uri="{FF2B5EF4-FFF2-40B4-BE49-F238E27FC236}">
                <a16:creationId xmlns:a16="http://schemas.microsoft.com/office/drawing/2014/main" id="{78365755-EA08-5358-E9A9-BFFE8CFD9FBA}"/>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21145" y="477659"/>
            <a:ext cx="4107750" cy="6500991"/>
          </a:xfrm>
          <a:prstGeom prst="rect">
            <a:avLst/>
          </a:prstGeom>
        </p:spPr>
      </p:pic>
      <p:sp>
        <p:nvSpPr>
          <p:cNvPr id="17" name="TextBox 16">
            <a:extLst>
              <a:ext uri="{FF2B5EF4-FFF2-40B4-BE49-F238E27FC236}">
                <a16:creationId xmlns:a16="http://schemas.microsoft.com/office/drawing/2014/main" id="{38C4E63B-DE1E-A833-9065-89D1CFCF9559}"/>
              </a:ext>
            </a:extLst>
          </p:cNvPr>
          <p:cNvSpPr txBox="1"/>
          <p:nvPr/>
        </p:nvSpPr>
        <p:spPr>
          <a:xfrm>
            <a:off x="5956128" y="6023160"/>
            <a:ext cx="4070051"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65B63A11-BBA1-D43C-C27C-FF4BC3B1E7C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70813" y="6011113"/>
            <a:ext cx="1667896" cy="371393"/>
          </a:xfrm>
          <a:prstGeom prst="rect">
            <a:avLst/>
          </a:prstGeom>
        </p:spPr>
      </p:pic>
      <p:pic>
        <p:nvPicPr>
          <p:cNvPr id="21" name="Picture 20" descr="A grey and black sign with a person in a circle&#10;&#10;AI-generated content may be incorrect.">
            <a:extLst>
              <a:ext uri="{FF2B5EF4-FFF2-40B4-BE49-F238E27FC236}">
                <a16:creationId xmlns:a16="http://schemas.microsoft.com/office/drawing/2014/main" id="{808FF9D0-7A41-881C-BA72-F2CD8CA58D9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12281" y="6517737"/>
            <a:ext cx="869046" cy="317063"/>
          </a:xfrm>
          <a:prstGeom prst="rect">
            <a:avLst/>
          </a:prstGeom>
        </p:spPr>
      </p:pic>
      <p:sp>
        <p:nvSpPr>
          <p:cNvPr id="22" name="TextBox 21">
            <a:extLst>
              <a:ext uri="{FF2B5EF4-FFF2-40B4-BE49-F238E27FC236}">
                <a16:creationId xmlns:a16="http://schemas.microsoft.com/office/drawing/2014/main" id="{867E13E9-9DEE-3A55-BE6B-3C9613B52516}"/>
              </a:ext>
            </a:extLst>
          </p:cNvPr>
          <p:cNvSpPr txBox="1"/>
          <p:nvPr/>
        </p:nvSpPr>
        <p:spPr>
          <a:xfrm>
            <a:off x="5953429" y="6465468"/>
            <a:ext cx="40499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dirty="0"/>
            </a:p>
          </p:txBody>
        </p:sp>
      </p:grpSp>
      <p:grpSp>
        <p:nvGrpSpPr>
          <p:cNvPr id="6" name="Group 6"/>
          <p:cNvGrpSpPr/>
          <p:nvPr/>
        </p:nvGrpSpPr>
        <p:grpSpPr>
          <a:xfrm rot="-5400000">
            <a:off x="2480394" y="-959007"/>
            <a:ext cx="5385481" cy="9568249"/>
            <a:chOff x="0" y="0"/>
            <a:chExt cx="12282040" cy="21821192"/>
          </a:xfrm>
        </p:grpSpPr>
        <p:sp>
          <p:nvSpPr>
            <p:cNvPr id="7" name="Freeform 7"/>
            <p:cNvSpPr/>
            <p:nvPr/>
          </p:nvSpPr>
          <p:spPr>
            <a:xfrm>
              <a:off x="0" y="0"/>
              <a:ext cx="12282043" cy="21821139"/>
            </a:xfrm>
            <a:custGeom>
              <a:avLst/>
              <a:gdLst/>
              <a:ahLst/>
              <a:cxnLst/>
              <a:rect l="l" t="t" r="r" b="b"/>
              <a:pathLst>
                <a:path w="12282043" h="21821139">
                  <a:moveTo>
                    <a:pt x="0" y="0"/>
                  </a:moveTo>
                  <a:lnTo>
                    <a:pt x="12282043" y="0"/>
                  </a:lnTo>
                  <a:lnTo>
                    <a:pt x="12282043" y="21821139"/>
                  </a:lnTo>
                  <a:lnTo>
                    <a:pt x="0" y="21821139"/>
                  </a:lnTo>
                  <a:close/>
                </a:path>
              </a:pathLst>
            </a:custGeom>
            <a:solidFill>
              <a:srgbClr val="FFFFFF"/>
            </a:solidFill>
          </p:spPr>
          <p:txBody>
            <a:bodyPr/>
            <a:lstStyle/>
            <a:p>
              <a:endParaRPr lang="en-GB"/>
            </a:p>
          </p:txBody>
        </p:sp>
        <p:sp>
          <p:nvSpPr>
            <p:cNvPr id="8" name="TextBox 8"/>
            <p:cNvSpPr txBox="1"/>
            <p:nvPr/>
          </p:nvSpPr>
          <p:spPr>
            <a:xfrm>
              <a:off x="0" y="-19050"/>
              <a:ext cx="12282040" cy="2184024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736141" y="1759240"/>
            <a:ext cx="1882150" cy="1457236"/>
            <a:chOff x="0" y="0"/>
            <a:chExt cx="4292400" cy="3323348"/>
          </a:xfrm>
        </p:grpSpPr>
        <p:sp>
          <p:nvSpPr>
            <p:cNvPr id="12" name="Freeform 12"/>
            <p:cNvSpPr/>
            <p:nvPr/>
          </p:nvSpPr>
          <p:spPr>
            <a:xfrm>
              <a:off x="0" y="0"/>
              <a:ext cx="4292400" cy="3323348"/>
            </a:xfrm>
            <a:custGeom>
              <a:avLst/>
              <a:gdLst/>
              <a:ahLst/>
              <a:cxnLst/>
              <a:rect l="l" t="t" r="r" b="b"/>
              <a:pathLst>
                <a:path w="4292400" h="3323348">
                  <a:moveTo>
                    <a:pt x="0" y="0"/>
                  </a:moveTo>
                  <a:lnTo>
                    <a:pt x="4292400" y="0"/>
                  </a:lnTo>
                  <a:lnTo>
                    <a:pt x="4292400" y="3323348"/>
                  </a:lnTo>
                  <a:lnTo>
                    <a:pt x="0" y="3323348"/>
                  </a:lnTo>
                  <a:close/>
                </a:path>
              </a:pathLst>
            </a:custGeom>
            <a:solidFill>
              <a:srgbClr val="000000">
                <a:alpha val="0"/>
              </a:srgbClr>
            </a:solidFill>
          </p:spPr>
          <p:txBody>
            <a:bodyPr/>
            <a:lstStyle/>
            <a:p>
              <a:endParaRPr lang="en-GB"/>
            </a:p>
          </p:txBody>
        </p:sp>
        <p:sp>
          <p:nvSpPr>
            <p:cNvPr id="13" name="TextBox 13"/>
            <p:cNvSpPr txBox="1"/>
            <p:nvPr/>
          </p:nvSpPr>
          <p:spPr>
            <a:xfrm>
              <a:off x="0" y="-28575"/>
              <a:ext cx="4292400" cy="3351923"/>
            </a:xfrm>
            <a:prstGeom prst="rect">
              <a:avLst/>
            </a:prstGeom>
          </p:spPr>
          <p:txBody>
            <a:bodyPr lIns="0" tIns="0" rIns="0" bIns="0" rtlCol="0" anchor="t"/>
            <a:lstStyle/>
            <a:p>
              <a:pPr marL="0" lvl="0" indent="0" algn="l">
                <a:lnSpc>
                  <a:spcPts val="3345"/>
                </a:lnSpc>
              </a:pPr>
              <a:r>
                <a:rPr lang="en-US" sz="3097" b="1" dirty="0" err="1">
                  <a:solidFill>
                    <a:srgbClr val="09465E"/>
                  </a:solidFill>
                  <a:latin typeface="Calibri (MS) Bold"/>
                  <a:ea typeface="Calibri (MS) Bold"/>
                  <a:cs typeface="Calibri (MS) Bold"/>
                  <a:sym typeface="Calibri (MS) Bold"/>
                </a:rPr>
                <a:t>Flujos</a:t>
              </a:r>
              <a:r>
                <a:rPr lang="en-US" sz="3097" b="1" dirty="0">
                  <a:solidFill>
                    <a:srgbClr val="09465E"/>
                  </a:solidFill>
                  <a:latin typeface="Calibri (MS) Bold"/>
                  <a:ea typeface="Calibri (MS) Bold"/>
                  <a:cs typeface="Calibri (MS) Bold"/>
                  <a:sym typeface="Calibri (MS) Bold"/>
                </a:rPr>
                <a:t> de </a:t>
              </a:r>
              <a:r>
                <a:rPr lang="en-US" sz="3097" b="1" dirty="0" err="1">
                  <a:solidFill>
                    <a:srgbClr val="09465E"/>
                  </a:solidFill>
                  <a:latin typeface="Calibri (MS) Bold"/>
                  <a:ea typeface="Calibri (MS) Bold"/>
                  <a:cs typeface="Calibri (MS) Bold"/>
                  <a:sym typeface="Calibri (MS) Bold"/>
                </a:rPr>
                <a:t>residuos</a:t>
              </a:r>
              <a:r>
                <a:rPr lang="en-US" sz="3097" b="1" dirty="0">
                  <a:solidFill>
                    <a:srgbClr val="09465E"/>
                  </a:solidFill>
                  <a:latin typeface="Calibri (MS) Bold"/>
                  <a:ea typeface="Calibri (MS) Bold"/>
                  <a:cs typeface="Calibri (MS) Bold"/>
                  <a:sym typeface="Calibri (MS) Bold"/>
                </a:rPr>
                <a:t> de </a:t>
              </a:r>
              <a:r>
                <a:rPr lang="en-US" sz="3097" b="1" dirty="0" err="1">
                  <a:solidFill>
                    <a:srgbClr val="09465E"/>
                  </a:solidFill>
                  <a:latin typeface="Calibri (MS) Bold"/>
                  <a:ea typeface="Calibri (MS) Bold"/>
                  <a:cs typeface="Calibri (MS) Bold"/>
                  <a:sym typeface="Calibri (MS) Bold"/>
                </a:rPr>
                <a:t>avena</a:t>
              </a:r>
              <a:endParaRPr lang="en-US" sz="3097" b="1" dirty="0">
                <a:solidFill>
                  <a:srgbClr val="09465E"/>
                </a:solidFill>
                <a:latin typeface="Calibri (MS) Bold"/>
                <a:ea typeface="Calibri (MS) Bold"/>
                <a:cs typeface="Calibri (MS) Bold"/>
                <a:sym typeface="Calibri (MS) Bold"/>
              </a:endParaRPr>
            </a:p>
          </p:txBody>
        </p:sp>
      </p:grpSp>
      <p:grpSp>
        <p:nvGrpSpPr>
          <p:cNvPr id="14" name="Group 14"/>
          <p:cNvGrpSpPr/>
          <p:nvPr/>
        </p:nvGrpSpPr>
        <p:grpSpPr>
          <a:xfrm>
            <a:off x="609844" y="3834796"/>
            <a:ext cx="2782891" cy="2229299"/>
            <a:chOff x="0" y="-19050"/>
            <a:chExt cx="6346614" cy="5084103"/>
          </a:xfrm>
        </p:grpSpPr>
        <p:sp>
          <p:nvSpPr>
            <p:cNvPr id="15" name="Freeform 15"/>
            <p:cNvSpPr/>
            <p:nvPr/>
          </p:nvSpPr>
          <p:spPr>
            <a:xfrm>
              <a:off x="0" y="0"/>
              <a:ext cx="4509600" cy="5065053"/>
            </a:xfrm>
            <a:custGeom>
              <a:avLst/>
              <a:gdLst/>
              <a:ahLst/>
              <a:cxnLst/>
              <a:rect l="l" t="t" r="r" b="b"/>
              <a:pathLst>
                <a:path w="4509600" h="5065053">
                  <a:moveTo>
                    <a:pt x="0" y="0"/>
                  </a:moveTo>
                  <a:lnTo>
                    <a:pt x="4509600" y="0"/>
                  </a:lnTo>
                  <a:lnTo>
                    <a:pt x="4509600" y="5065053"/>
                  </a:lnTo>
                  <a:lnTo>
                    <a:pt x="0" y="5065053"/>
                  </a:lnTo>
                  <a:close/>
                </a:path>
              </a:pathLst>
            </a:custGeom>
            <a:solidFill>
              <a:srgbClr val="000000">
                <a:alpha val="0"/>
              </a:srgbClr>
            </a:solidFill>
          </p:spPr>
          <p:txBody>
            <a:bodyPr/>
            <a:lstStyle/>
            <a:p>
              <a:endParaRPr lang="en-GB"/>
            </a:p>
          </p:txBody>
        </p:sp>
        <p:sp>
          <p:nvSpPr>
            <p:cNvPr id="16" name="TextBox 16"/>
            <p:cNvSpPr txBox="1"/>
            <p:nvPr/>
          </p:nvSpPr>
          <p:spPr>
            <a:xfrm>
              <a:off x="0" y="-19050"/>
              <a:ext cx="6346614" cy="5084103"/>
            </a:xfrm>
            <a:prstGeom prst="rect">
              <a:avLst/>
            </a:prstGeom>
          </p:spPr>
          <p:txBody>
            <a:bodyPr lIns="0" tIns="0" rIns="0" bIns="0" rtlCol="0" anchor="t"/>
            <a:lstStyle/>
            <a:p>
              <a:pPr marL="0" lvl="0" indent="0" algn="l">
                <a:lnSpc>
                  <a:spcPts val="1894"/>
                </a:lnSpc>
              </a:pPr>
              <a:r>
                <a:rPr lang="en-US" sz="1578" dirty="0" err="1">
                  <a:solidFill>
                    <a:srgbClr val="09465E"/>
                  </a:solidFill>
                  <a:latin typeface="Calibri (MS)"/>
                  <a:ea typeface="Calibri (MS)"/>
                  <a:cs typeface="Calibri (MS)"/>
                  <a:sym typeface="Calibri (MS)"/>
                </a:rPr>
                <a:t>Identificando</a:t>
              </a:r>
              <a:r>
                <a:rPr lang="en-US" sz="1578" dirty="0">
                  <a:solidFill>
                    <a:srgbClr val="09465E"/>
                  </a:solidFill>
                  <a:latin typeface="Calibri (MS)"/>
                  <a:ea typeface="Calibri (MS)"/>
                  <a:cs typeface="Calibri (MS)"/>
                  <a:sym typeface="Calibri (MS)"/>
                </a:rPr>
                <a:t> las </a:t>
              </a:r>
              <a:r>
                <a:rPr lang="en-US" sz="1578" dirty="0" err="1">
                  <a:solidFill>
                    <a:srgbClr val="09465E"/>
                  </a:solidFill>
                  <a:latin typeface="Calibri (MS)"/>
                  <a:ea typeface="Calibri (MS)"/>
                  <a:cs typeface="Calibri (MS)"/>
                  <a:sym typeface="Calibri (MS)"/>
                </a:rPr>
                <a:t>etapas</a:t>
              </a:r>
              <a:r>
                <a:rPr lang="en-US" sz="1578" dirty="0">
                  <a:solidFill>
                    <a:srgbClr val="09465E"/>
                  </a:solidFill>
                  <a:latin typeface="Calibri (MS)"/>
                  <a:ea typeface="Calibri (MS)"/>
                  <a:cs typeface="Calibri (MS)"/>
                  <a:sym typeface="Calibri (MS)"/>
                </a:rPr>
                <a:t> clave de </a:t>
              </a:r>
              <a:r>
                <a:rPr lang="en-US" sz="1578" dirty="0" err="1">
                  <a:solidFill>
                    <a:srgbClr val="09465E"/>
                  </a:solidFill>
                  <a:latin typeface="Calibri (MS)"/>
                  <a:ea typeface="Calibri (MS)"/>
                  <a:cs typeface="Calibri (MS)"/>
                  <a:sym typeface="Calibri (MS)"/>
                </a:rPr>
                <a:t>producción</a:t>
              </a:r>
              <a:r>
                <a:rPr lang="en-US" sz="1578" dirty="0">
                  <a:solidFill>
                    <a:srgbClr val="09465E"/>
                  </a:solidFill>
                  <a:latin typeface="Calibri (MS)"/>
                  <a:ea typeface="Calibri (MS)"/>
                  <a:cs typeface="Calibri (MS)"/>
                  <a:sym typeface="Calibri (MS)"/>
                </a:rPr>
                <a:t> y </a:t>
              </a:r>
              <a:r>
                <a:rPr lang="en-US" sz="1578" dirty="0" err="1">
                  <a:solidFill>
                    <a:srgbClr val="09465E"/>
                  </a:solidFill>
                  <a:latin typeface="Calibri (MS)"/>
                  <a:ea typeface="Calibri (MS)"/>
                  <a:cs typeface="Calibri (MS)"/>
                  <a:sym typeface="Calibri (MS)"/>
                </a:rPr>
                <a:t>los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usos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potenciales</a:t>
              </a:r>
              <a:r>
                <a:rPr lang="en-US" sz="1578" dirty="0">
                  <a:solidFill>
                    <a:srgbClr val="09465E"/>
                  </a:solidFill>
                  <a:latin typeface="Calibri (MS)"/>
                  <a:ea typeface="Calibri (MS)"/>
                  <a:cs typeface="Calibri (MS)"/>
                  <a:sym typeface="Calibri (MS)"/>
                </a:rPr>
                <a:t> de </a:t>
              </a:r>
              <a:r>
                <a:rPr lang="en-US" sz="1578" dirty="0" err="1">
                  <a:solidFill>
                    <a:srgbClr val="09465E"/>
                  </a:solidFill>
                  <a:latin typeface="Calibri (MS)"/>
                  <a:ea typeface="Calibri (MS)"/>
                  <a:cs typeface="Calibri (MS)"/>
                  <a:sym typeface="Calibri (MS)"/>
                </a:rPr>
                <a:t>los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subproductos</a:t>
              </a:r>
              <a:r>
                <a:rPr lang="en-US" sz="1578" dirty="0">
                  <a:solidFill>
                    <a:srgbClr val="09465E"/>
                  </a:solidFill>
                  <a:latin typeface="Calibri (MS)"/>
                  <a:ea typeface="Calibri (MS)"/>
                  <a:cs typeface="Calibri (MS)"/>
                  <a:sym typeface="Calibri (MS)"/>
                </a:rPr>
                <a:t> de la </a:t>
              </a:r>
              <a:r>
                <a:rPr lang="en-US" sz="1578" dirty="0" err="1">
                  <a:solidFill>
                    <a:srgbClr val="09465E"/>
                  </a:solidFill>
                  <a:latin typeface="Calibri (MS)"/>
                  <a:ea typeface="Calibri (MS)"/>
                  <a:cs typeface="Calibri (MS)"/>
                  <a:sym typeface="Calibri (MS)"/>
                </a:rPr>
                <a:t>avena</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evidenciando</a:t>
              </a:r>
              <a:r>
                <a:rPr lang="en-US" sz="1578" dirty="0">
                  <a:solidFill>
                    <a:srgbClr val="09465E"/>
                  </a:solidFill>
                  <a:latin typeface="Calibri (MS)"/>
                  <a:ea typeface="Calibri (MS)"/>
                  <a:cs typeface="Calibri (MS)"/>
                  <a:sym typeface="Calibri (MS)"/>
                </a:rPr>
                <a:t> las </a:t>
              </a:r>
              <a:r>
                <a:rPr lang="en-US" sz="1578" dirty="0" err="1">
                  <a:solidFill>
                    <a:srgbClr val="09465E"/>
                  </a:solidFill>
                  <a:latin typeface="Calibri (MS)"/>
                  <a:ea typeface="Calibri (MS)"/>
                  <a:cs typeface="Calibri (MS)"/>
                  <a:sym typeface="Calibri (MS)"/>
                </a:rPr>
                <a:t>diversas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aplicaciones</a:t>
              </a:r>
              <a:r>
                <a:rPr lang="en-US" sz="1578" dirty="0">
                  <a:solidFill>
                    <a:srgbClr val="09465E"/>
                  </a:solidFill>
                  <a:latin typeface="Calibri (MS)"/>
                  <a:ea typeface="Calibri (MS)"/>
                  <a:cs typeface="Calibri (MS)"/>
                  <a:sym typeface="Calibri (MS)"/>
                </a:rPr>
                <a:t> de </a:t>
              </a:r>
              <a:r>
                <a:rPr lang="en-US" sz="1578" dirty="0" err="1">
                  <a:solidFill>
                    <a:srgbClr val="09465E"/>
                  </a:solidFill>
                  <a:latin typeface="Calibri (MS)"/>
                  <a:ea typeface="Calibri (MS)"/>
                  <a:cs typeface="Calibri (MS)"/>
                  <a:sym typeface="Calibri (MS)"/>
                </a:rPr>
                <a:t>los</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residuos</a:t>
              </a:r>
              <a:r>
                <a:rPr lang="en-US" sz="1578" dirty="0">
                  <a:solidFill>
                    <a:srgbClr val="09465E"/>
                  </a:solidFill>
                  <a:latin typeface="Calibri (MS)"/>
                  <a:ea typeface="Calibri (MS)"/>
                  <a:cs typeface="Calibri (MS)"/>
                  <a:sym typeface="Calibri (MS)"/>
                </a:rPr>
                <a:t> de </a:t>
              </a:r>
              <a:r>
                <a:rPr lang="en-US" sz="1578" dirty="0" err="1">
                  <a:solidFill>
                    <a:srgbClr val="09465E"/>
                  </a:solidFill>
                  <a:latin typeface="Calibri (MS)"/>
                  <a:ea typeface="Calibri (MS)"/>
                  <a:cs typeface="Calibri (MS)"/>
                  <a:sym typeface="Calibri (MS)"/>
                </a:rPr>
                <a:t>avena</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en</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una</a:t>
              </a:r>
              <a:r>
                <a:rPr lang="en-US" sz="1578" dirty="0">
                  <a:solidFill>
                    <a:srgbClr val="09465E"/>
                  </a:solidFill>
                  <a:latin typeface="Calibri (MS)"/>
                  <a:ea typeface="Calibri (MS)"/>
                  <a:cs typeface="Calibri (MS)"/>
                  <a:sym typeface="Calibri (MS)"/>
                </a:rPr>
                <a:t> </a:t>
              </a:r>
              <a:r>
                <a:rPr lang="en-US" sz="1578" dirty="0" err="1">
                  <a:solidFill>
                    <a:srgbClr val="09465E"/>
                  </a:solidFill>
                  <a:latin typeface="Calibri (MS)"/>
                  <a:ea typeface="Calibri (MS)"/>
                  <a:cs typeface="Calibri (MS)"/>
                  <a:sym typeface="Calibri (MS)"/>
                </a:rPr>
                <a:t>economía</a:t>
              </a:r>
              <a:r>
                <a:rPr lang="en-US" sz="1578" dirty="0">
                  <a:solidFill>
                    <a:srgbClr val="09465E"/>
                  </a:solidFill>
                  <a:latin typeface="Calibri (MS)"/>
                  <a:ea typeface="Calibri (MS)"/>
                  <a:cs typeface="Calibri (MS)"/>
                  <a:sym typeface="Calibri (MS)"/>
                </a:rPr>
                <a:t> circular.</a:t>
              </a:r>
            </a:p>
          </p:txBody>
        </p:sp>
      </p:grpSp>
      <p:pic>
        <p:nvPicPr>
          <p:cNvPr id="18" name="Picture 17">
            <a:extLst>
              <a:ext uri="{FF2B5EF4-FFF2-40B4-BE49-F238E27FC236}">
                <a16:creationId xmlns:a16="http://schemas.microsoft.com/office/drawing/2014/main" id="{B78523F7-18AA-B4E5-AA01-E9EB06DA81AD}"/>
              </a:ext>
            </a:extLst>
          </p:cNvPr>
          <p:cNvPicPr>
            <a:picLocks noChangeAspect="1"/>
          </p:cNvPicPr>
          <p:nvPr/>
        </p:nvPicPr>
        <p:blipFill>
          <a:blip r:embed="rId4"/>
          <a:stretch>
            <a:fillRect/>
          </a:stretch>
        </p:blipFill>
        <p:spPr>
          <a:xfrm>
            <a:off x="4432300" y="1241455"/>
            <a:ext cx="5381175" cy="5073589"/>
          </a:xfrm>
          <a:prstGeom prst="rect">
            <a:avLst/>
          </a:prstGeom>
          <a:ln>
            <a:solidFill>
              <a:srgbClr val="09465E"/>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62119" y="-156775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2506612" y="-1004125"/>
            <a:ext cx="5385481" cy="9568249"/>
            <a:chOff x="0" y="0"/>
            <a:chExt cx="12282040" cy="21821192"/>
          </a:xfrm>
        </p:grpSpPr>
        <p:sp>
          <p:nvSpPr>
            <p:cNvPr id="7" name="Freeform 7"/>
            <p:cNvSpPr/>
            <p:nvPr/>
          </p:nvSpPr>
          <p:spPr>
            <a:xfrm>
              <a:off x="0" y="0"/>
              <a:ext cx="12282043" cy="21821139"/>
            </a:xfrm>
            <a:custGeom>
              <a:avLst/>
              <a:gdLst/>
              <a:ahLst/>
              <a:cxnLst/>
              <a:rect l="l" t="t" r="r" b="b"/>
              <a:pathLst>
                <a:path w="12282043" h="21821139">
                  <a:moveTo>
                    <a:pt x="0" y="0"/>
                  </a:moveTo>
                  <a:lnTo>
                    <a:pt x="12282043" y="0"/>
                  </a:lnTo>
                  <a:lnTo>
                    <a:pt x="12282043" y="21821139"/>
                  </a:lnTo>
                  <a:lnTo>
                    <a:pt x="0" y="21821139"/>
                  </a:lnTo>
                  <a:close/>
                </a:path>
              </a:pathLst>
            </a:custGeom>
            <a:solidFill>
              <a:srgbClr val="FFFFFF"/>
            </a:solidFill>
          </p:spPr>
          <p:txBody>
            <a:bodyPr/>
            <a:lstStyle/>
            <a:p>
              <a:endParaRPr lang="en-GB"/>
            </a:p>
          </p:txBody>
        </p:sp>
        <p:sp>
          <p:nvSpPr>
            <p:cNvPr id="8" name="TextBox 8"/>
            <p:cNvSpPr txBox="1"/>
            <p:nvPr/>
          </p:nvSpPr>
          <p:spPr>
            <a:xfrm>
              <a:off x="0" y="-19050"/>
              <a:ext cx="12282040" cy="2184024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504666" y="1125321"/>
            <a:ext cx="8816164" cy="704820"/>
            <a:chOff x="0" y="0"/>
            <a:chExt cx="20106000" cy="1607400"/>
          </a:xfrm>
        </p:grpSpPr>
        <p:sp>
          <p:nvSpPr>
            <p:cNvPr id="12" name="Freeform 12"/>
            <p:cNvSpPr/>
            <p:nvPr/>
          </p:nvSpPr>
          <p:spPr>
            <a:xfrm>
              <a:off x="0" y="0"/>
              <a:ext cx="20106005" cy="1607439"/>
            </a:xfrm>
            <a:custGeom>
              <a:avLst/>
              <a:gdLst/>
              <a:ahLst/>
              <a:cxnLst/>
              <a:rect l="l" t="t" r="r" b="b"/>
              <a:pathLst>
                <a:path w="20106005" h="1607439">
                  <a:moveTo>
                    <a:pt x="0" y="0"/>
                  </a:moveTo>
                  <a:lnTo>
                    <a:pt x="20106005" y="0"/>
                  </a:lnTo>
                  <a:lnTo>
                    <a:pt x="20106005" y="1607439"/>
                  </a:lnTo>
                  <a:lnTo>
                    <a:pt x="0" y="1607439"/>
                  </a:lnTo>
                  <a:close/>
                </a:path>
              </a:pathLst>
            </a:custGeom>
            <a:solidFill>
              <a:srgbClr val="FFFFFF"/>
            </a:solidFill>
          </p:spPr>
          <p:txBody>
            <a:bodyPr/>
            <a:lstStyle/>
            <a:p>
              <a:endParaRPr lang="en-GB"/>
            </a:p>
          </p:txBody>
        </p:sp>
        <p:sp>
          <p:nvSpPr>
            <p:cNvPr id="13" name="TextBox 13"/>
            <p:cNvSpPr txBox="1"/>
            <p:nvPr/>
          </p:nvSpPr>
          <p:spPr>
            <a:xfrm>
              <a:off x="0" y="-28575"/>
              <a:ext cx="20106000" cy="1635975"/>
            </a:xfrm>
            <a:prstGeom prst="rect">
              <a:avLst/>
            </a:prstGeom>
          </p:spPr>
          <p:txBody>
            <a:bodyPr lIns="29700" tIns="29700" rIns="29700" bIns="29700" rtlCol="0" anchor="t"/>
            <a:lstStyle/>
            <a:p>
              <a:pPr marL="0" lvl="0" indent="0" algn="l">
                <a:lnSpc>
                  <a:spcPts val="2557"/>
                </a:lnSpc>
              </a:pPr>
              <a:r>
                <a:rPr lang="en-US" sz="2367" b="1">
                  <a:solidFill>
                    <a:srgbClr val="09465E"/>
                  </a:solidFill>
                  <a:latin typeface="Calibri (MS) Bold"/>
                  <a:ea typeface="Calibri (MS) Bold"/>
                  <a:cs typeface="Calibri (MS) Bold"/>
                  <a:sym typeface="Calibri (MS) Bold"/>
                </a:rPr>
                <a:t>AVENA – supergrano </a:t>
              </a:r>
            </a:p>
          </p:txBody>
        </p:sp>
      </p:grpSp>
      <p:grpSp>
        <p:nvGrpSpPr>
          <p:cNvPr id="14" name="Group 14"/>
          <p:cNvGrpSpPr/>
          <p:nvPr/>
        </p:nvGrpSpPr>
        <p:grpSpPr>
          <a:xfrm>
            <a:off x="472042" y="1482388"/>
            <a:ext cx="9446266" cy="4657492"/>
            <a:chOff x="0" y="0"/>
            <a:chExt cx="21543000" cy="10621800"/>
          </a:xfrm>
        </p:grpSpPr>
        <p:sp>
          <p:nvSpPr>
            <p:cNvPr id="15" name="Freeform 15"/>
            <p:cNvSpPr/>
            <p:nvPr/>
          </p:nvSpPr>
          <p:spPr>
            <a:xfrm>
              <a:off x="0" y="0"/>
              <a:ext cx="21543000" cy="10621800"/>
            </a:xfrm>
            <a:custGeom>
              <a:avLst/>
              <a:gdLst/>
              <a:ahLst/>
              <a:cxnLst/>
              <a:rect l="l" t="t" r="r" b="b"/>
              <a:pathLst>
                <a:path w="21543000" h="10621800">
                  <a:moveTo>
                    <a:pt x="0" y="0"/>
                  </a:moveTo>
                  <a:lnTo>
                    <a:pt x="21543000" y="0"/>
                  </a:lnTo>
                  <a:lnTo>
                    <a:pt x="21543000" y="10621800"/>
                  </a:lnTo>
                  <a:lnTo>
                    <a:pt x="0" y="10621800"/>
                  </a:lnTo>
                  <a:close/>
                </a:path>
              </a:pathLst>
            </a:custGeom>
            <a:solidFill>
              <a:srgbClr val="000000">
                <a:alpha val="0"/>
              </a:srgbClr>
            </a:solidFill>
          </p:spPr>
          <p:txBody>
            <a:bodyPr/>
            <a:lstStyle/>
            <a:p>
              <a:endParaRPr lang="en-GB"/>
            </a:p>
          </p:txBody>
        </p:sp>
        <p:sp>
          <p:nvSpPr>
            <p:cNvPr id="16" name="TextBox 16"/>
            <p:cNvSpPr txBox="1"/>
            <p:nvPr/>
          </p:nvSpPr>
          <p:spPr>
            <a:xfrm>
              <a:off x="0" y="-38100"/>
              <a:ext cx="21543000" cy="10659900"/>
            </a:xfrm>
            <a:prstGeom prst="rect">
              <a:avLst/>
            </a:prstGeom>
          </p:spPr>
          <p:txBody>
            <a:bodyPr lIns="0" tIns="0" rIns="0" bIns="0" rtlCol="0" anchor="t"/>
            <a:lstStyle/>
            <a:p>
              <a:pPr marL="0" lvl="0" indent="0" algn="l">
                <a:lnSpc>
                  <a:spcPts val="2104"/>
                </a:lnSpc>
              </a:pPr>
              <a:r>
                <a:rPr lang="en-US" sz="1753" dirty="0">
                  <a:solidFill>
                    <a:srgbClr val="09465E"/>
                  </a:solidFill>
                  <a:latin typeface="Calibri (MS)"/>
                  <a:ea typeface="Calibri (MS)"/>
                  <a:cs typeface="Calibri (MS)"/>
                  <a:sym typeface="Calibri (MS)"/>
                </a:rPr>
                <a:t>La </a:t>
              </a:r>
              <a:r>
                <a:rPr lang="en-US" sz="1753" dirty="0" err="1">
                  <a:solidFill>
                    <a:srgbClr val="09465E"/>
                  </a:solidFill>
                  <a:latin typeface="Calibri (MS)"/>
                  <a:ea typeface="Calibri (MS)"/>
                  <a:cs typeface="Calibri (MS)"/>
                  <a:sym typeface="Calibri (MS)"/>
                </a:rPr>
                <a:t>avena</a:t>
              </a:r>
              <a:r>
                <a:rPr lang="en-US" sz="1753" dirty="0">
                  <a:solidFill>
                    <a:srgbClr val="09465E"/>
                  </a:solidFill>
                  <a:latin typeface="Calibri (MS)"/>
                  <a:ea typeface="Calibri (MS)"/>
                  <a:cs typeface="Calibri (MS)"/>
                  <a:sym typeface="Calibri (MS)"/>
                </a:rPr>
                <a:t> se </a:t>
              </a:r>
              <a:r>
                <a:rPr lang="en-US" sz="1753" dirty="0" err="1">
                  <a:solidFill>
                    <a:srgbClr val="09465E"/>
                  </a:solidFill>
                  <a:latin typeface="Calibri (MS)"/>
                  <a:ea typeface="Calibri (MS)"/>
                  <a:cs typeface="Calibri (MS)"/>
                  <a:sym typeface="Calibri (MS)"/>
                </a:rPr>
                <a:t>emplea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en</a:t>
              </a:r>
              <a:r>
                <a:rPr lang="en-US" sz="1753" dirty="0">
                  <a:solidFill>
                    <a:srgbClr val="09465E"/>
                  </a:solidFill>
                  <a:latin typeface="Calibri (MS)"/>
                  <a:ea typeface="Calibri (MS)"/>
                  <a:cs typeface="Calibri (MS)"/>
                  <a:sym typeface="Calibri (MS)"/>
                </a:rPr>
                <a:t> la </a:t>
              </a:r>
              <a:r>
                <a:rPr lang="en-US" sz="1753" dirty="0" err="1">
                  <a:solidFill>
                    <a:srgbClr val="09465E"/>
                  </a:solidFill>
                  <a:latin typeface="Calibri (MS)"/>
                  <a:ea typeface="Calibri (MS)"/>
                  <a:cs typeface="Calibri (MS)"/>
                  <a:sym typeface="Calibri (MS)"/>
                </a:rPr>
                <a:t>elaboración</a:t>
              </a:r>
              <a:r>
                <a:rPr lang="en-US" sz="1753" dirty="0">
                  <a:solidFill>
                    <a:srgbClr val="09465E"/>
                  </a:solidFill>
                  <a:latin typeface="Calibri (MS)"/>
                  <a:ea typeface="Calibri (MS)"/>
                  <a:cs typeface="Calibri (MS)"/>
                  <a:sym typeface="Calibri (MS)"/>
                </a:rPr>
                <a:t> de pan de </a:t>
              </a:r>
              <a:r>
                <a:rPr lang="en-US" sz="1753" dirty="0" err="1">
                  <a:solidFill>
                    <a:srgbClr val="09465E"/>
                  </a:solidFill>
                  <a:latin typeface="Calibri (MS)"/>
                  <a:ea typeface="Calibri (MS)"/>
                  <a:cs typeface="Calibri (MS)"/>
                  <a:sym typeface="Calibri (MS)"/>
                </a:rPr>
                <a:t>avena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copos</a:t>
              </a:r>
              <a:r>
                <a:rPr lang="en-US" sz="1753" dirty="0">
                  <a:solidFill>
                    <a:srgbClr val="09465E"/>
                  </a:solidFill>
                  <a:latin typeface="Calibri (MS)"/>
                  <a:ea typeface="Calibri (MS)"/>
                  <a:cs typeface="Calibri (MS)"/>
                  <a:sym typeface="Calibri (MS)"/>
                </a:rPr>
                <a:t> para </a:t>
              </a:r>
              <a:r>
                <a:rPr lang="en-US" sz="1753" dirty="0" err="1">
                  <a:solidFill>
                    <a:srgbClr val="09465E"/>
                  </a:solidFill>
                  <a:latin typeface="Calibri (MS)"/>
                  <a:ea typeface="Calibri (MS)"/>
                  <a:cs typeface="Calibri (MS)"/>
                  <a:sym typeface="Calibri (MS)"/>
                </a:rPr>
                <a:t>diversos</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usos</a:t>
              </a:r>
              <a:r>
                <a:rPr lang="en-US" sz="1753" dirty="0">
                  <a:solidFill>
                    <a:srgbClr val="09465E"/>
                  </a:solidFill>
                  <a:latin typeface="Calibri (MS)"/>
                  <a:ea typeface="Calibri (MS)"/>
                  <a:cs typeface="Calibri (MS)"/>
                  <a:sym typeface="Calibri (MS)"/>
                </a:rPr>
                <a:t>, galletas, </a:t>
              </a:r>
              <a:r>
                <a:rPr lang="en-US" sz="1753" dirty="0" err="1">
                  <a:solidFill>
                    <a:srgbClr val="09465E"/>
                  </a:solidFill>
                  <a:latin typeface="Calibri (MS)"/>
                  <a:ea typeface="Calibri (MS)"/>
                  <a:cs typeface="Calibri (MS)"/>
                  <a:sym typeface="Calibri (MS)"/>
                </a:rPr>
                <a:t>bebidas</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productos</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similares</a:t>
              </a:r>
              <a:r>
                <a:rPr lang="en-US" sz="1753" dirty="0">
                  <a:solidFill>
                    <a:srgbClr val="09465E"/>
                  </a:solidFill>
                  <a:latin typeface="Calibri (MS)"/>
                  <a:ea typeface="Calibri (MS)"/>
                  <a:cs typeface="Calibri (MS)"/>
                  <a:sym typeface="Calibri (MS)"/>
                </a:rPr>
                <a:t> al </a:t>
              </a:r>
              <a:r>
                <a:rPr lang="en-US" sz="1753" dirty="0" err="1">
                  <a:solidFill>
                    <a:srgbClr val="09465E"/>
                  </a:solidFill>
                  <a:latin typeface="Calibri (MS)"/>
                  <a:ea typeface="Calibri (MS)"/>
                  <a:cs typeface="Calibri (MS)"/>
                  <a:sym typeface="Calibri (MS)"/>
                </a:rPr>
                <a:t>yogur</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sustitutos</a:t>
              </a:r>
              <a:r>
                <a:rPr lang="en-US" sz="1753" dirty="0">
                  <a:solidFill>
                    <a:srgbClr val="09465E"/>
                  </a:solidFill>
                  <a:latin typeface="Calibri (MS)"/>
                  <a:ea typeface="Calibri (MS)"/>
                  <a:cs typeface="Calibri (MS)"/>
                  <a:sym typeface="Calibri (MS)"/>
                </a:rPr>
                <a:t> de carne </a:t>
              </a:r>
              <a:r>
                <a:rPr lang="en-US" sz="1753" dirty="0" err="1">
                  <a:solidFill>
                    <a:srgbClr val="09465E"/>
                  </a:solidFill>
                  <a:latin typeface="Calibri (MS)"/>
                  <a:ea typeface="Calibri (MS)"/>
                  <a:cs typeface="Calibri (MS)"/>
                  <a:sym typeface="Calibri (MS)"/>
                </a:rPr>
                <a:t>como</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avena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arrollada</a:t>
              </a:r>
              <a:r>
                <a:rPr lang="en-US" sz="1753" dirty="0">
                  <a:solidFill>
                    <a:srgbClr val="09465E"/>
                  </a:solidFill>
                  <a:latin typeface="Calibri (MS)"/>
                  <a:ea typeface="Calibri (MS)"/>
                  <a:cs typeface="Calibri (MS)"/>
                  <a:sym typeface="Calibri (MS)"/>
                </a:rPr>
                <a:t>, harina de </a:t>
              </a:r>
              <a:r>
                <a:rPr lang="en-US" sz="1753" dirty="0" err="1">
                  <a:solidFill>
                    <a:srgbClr val="09465E"/>
                  </a:solidFill>
                  <a:latin typeface="Calibri (MS)"/>
                  <a:ea typeface="Calibri (MS)"/>
                  <a:cs typeface="Calibri (MS)"/>
                  <a:sym typeface="Calibri (MS)"/>
                </a:rPr>
                <a:t>avena</a:t>
              </a:r>
              <a:r>
                <a:rPr lang="en-US" sz="1753" dirty="0">
                  <a:solidFill>
                    <a:srgbClr val="09465E"/>
                  </a:solidFill>
                  <a:latin typeface="Calibri (MS)"/>
                  <a:ea typeface="Calibri (MS)"/>
                  <a:cs typeface="Calibri (MS)"/>
                  <a:sym typeface="Calibri (MS)"/>
                </a:rPr>
                <a:t> y bolas de </a:t>
              </a:r>
              <a:r>
                <a:rPr lang="en-US" sz="1753" dirty="0" err="1">
                  <a:solidFill>
                    <a:srgbClr val="09465E"/>
                  </a:solidFill>
                  <a:latin typeface="Calibri (MS)"/>
                  <a:ea typeface="Calibri (MS)"/>
                  <a:cs typeface="Calibri (MS)"/>
                  <a:sym typeface="Calibri (MS)"/>
                </a:rPr>
                <a:t>avena</a:t>
              </a:r>
              <a:r>
                <a:rPr lang="en-US" sz="1753" dirty="0">
                  <a:solidFill>
                    <a:srgbClr val="09465E"/>
                  </a:solidFill>
                  <a:latin typeface="Calibri (MS)"/>
                  <a:ea typeface="Calibri (MS)"/>
                  <a:cs typeface="Calibri (MS)"/>
                  <a:sym typeface="Calibri (MS)"/>
                </a:rPr>
                <a:t>, pasta de </a:t>
              </a:r>
              <a:r>
                <a:rPr lang="en-US" sz="1753" dirty="0" err="1">
                  <a:solidFill>
                    <a:srgbClr val="09465E"/>
                  </a:solidFill>
                  <a:latin typeface="Calibri (MS)"/>
                  <a:ea typeface="Calibri (MS)"/>
                  <a:cs typeface="Calibri (MS)"/>
                  <a:sym typeface="Calibri (MS)"/>
                </a:rPr>
                <a:t>avena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una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variedad</a:t>
              </a:r>
              <a:r>
                <a:rPr lang="en-US" sz="1753" dirty="0">
                  <a:solidFill>
                    <a:srgbClr val="09465E"/>
                  </a:solidFill>
                  <a:latin typeface="Calibri (MS)"/>
                  <a:ea typeface="Calibri (MS)"/>
                  <a:cs typeface="Calibri (MS)"/>
                  <a:sym typeface="Calibri (MS)"/>
                </a:rPr>
                <a:t> de aperitivos, chocolate, </a:t>
              </a:r>
              <a:r>
                <a:rPr lang="en-US" sz="1753" dirty="0" err="1">
                  <a:solidFill>
                    <a:srgbClr val="09465E"/>
                  </a:solidFill>
                  <a:latin typeface="Calibri (MS)"/>
                  <a:ea typeface="Calibri (MS)"/>
                  <a:cs typeface="Calibri (MS)"/>
                  <a:sym typeface="Calibri (MS)"/>
                </a:rPr>
                <a:t>regaliz</a:t>
              </a:r>
              <a:r>
                <a:rPr lang="en-US" sz="1753" dirty="0">
                  <a:solidFill>
                    <a:srgbClr val="09465E"/>
                  </a:solidFill>
                  <a:latin typeface="Calibri (MS)"/>
                  <a:ea typeface="Calibri (MS)"/>
                  <a:cs typeface="Calibri (MS)"/>
                  <a:sym typeface="Calibri (MS)"/>
                </a:rPr>
                <a:t> y </a:t>
              </a:r>
              <a:r>
                <a:rPr lang="en-US" sz="1753" dirty="0" err="1">
                  <a:solidFill>
                    <a:srgbClr val="09465E"/>
                  </a:solidFill>
                  <a:latin typeface="Calibri (MS)"/>
                  <a:ea typeface="Calibri (MS)"/>
                  <a:cs typeface="Calibri (MS)"/>
                  <a:sym typeface="Calibri (MS)"/>
                </a:rPr>
                <a:t>helado</a:t>
              </a:r>
              <a:r>
                <a:rPr lang="en-US" sz="1753" dirty="0">
                  <a:solidFill>
                    <a:srgbClr val="09465E"/>
                  </a:solidFill>
                  <a:latin typeface="Calibri (MS)"/>
                  <a:ea typeface="Calibri (MS)"/>
                  <a:cs typeface="Calibri (MS)"/>
                  <a:sym typeface="Calibri (MS)"/>
                </a:rPr>
                <a:t>.</a:t>
              </a:r>
            </a:p>
            <a:p>
              <a:pPr marL="0" lvl="0" indent="0" algn="l">
                <a:lnSpc>
                  <a:spcPts val="2174"/>
                </a:lnSpc>
              </a:pPr>
              <a:endParaRPr lang="en-US" sz="1753" dirty="0">
                <a:solidFill>
                  <a:srgbClr val="09465E"/>
                </a:solidFill>
                <a:latin typeface="Calibri (MS)"/>
                <a:ea typeface="Calibri (MS)"/>
                <a:cs typeface="Calibri (MS)"/>
                <a:sym typeface="Calibri (MS)"/>
              </a:endParaRPr>
            </a:p>
            <a:p>
              <a:pPr marL="0" lvl="0" indent="0" algn="l">
                <a:lnSpc>
                  <a:spcPts val="2104"/>
                </a:lnSpc>
              </a:pPr>
              <a:r>
                <a:rPr lang="en-US" sz="1753" dirty="0">
                  <a:solidFill>
                    <a:srgbClr val="09465E"/>
                  </a:solidFill>
                  <a:latin typeface="+mj-lt"/>
                  <a:ea typeface="Calibri (MS) Bold"/>
                  <a:cs typeface="Calibri (MS) Bold"/>
                  <a:sym typeface="Calibri (MS) Bold"/>
                </a:rPr>
                <a:t>¿Por </a:t>
              </a:r>
              <a:r>
                <a:rPr lang="en-US" sz="1753" dirty="0" err="1">
                  <a:solidFill>
                    <a:srgbClr val="09465E"/>
                  </a:solidFill>
                  <a:latin typeface="+mj-lt"/>
                  <a:ea typeface="Calibri (MS) Bold"/>
                  <a:cs typeface="Calibri (MS) Bold"/>
                  <a:sym typeface="Calibri (MS) Bold"/>
                </a:rPr>
                <a:t>qué</a:t>
              </a:r>
              <a:r>
                <a:rPr lang="en-US" sz="1753" dirty="0">
                  <a:solidFill>
                    <a:srgbClr val="09465E"/>
                  </a:solidFill>
                  <a:latin typeface="+mj-lt"/>
                  <a:ea typeface="Calibri (MS) Bold"/>
                  <a:cs typeface="Calibri (MS) Bold"/>
                  <a:sym typeface="Calibri (MS) Bold"/>
                </a:rPr>
                <a:t> la </a:t>
              </a:r>
              <a:r>
                <a:rPr lang="en-US" sz="1753" dirty="0" err="1">
                  <a:solidFill>
                    <a:srgbClr val="09465E"/>
                  </a:solidFill>
                  <a:latin typeface="+mj-lt"/>
                  <a:ea typeface="Calibri (MS) Bold"/>
                  <a:cs typeface="Calibri (MS) Bold"/>
                  <a:sym typeface="Calibri (MS) Bold"/>
                </a:rPr>
                <a:t>avena</a:t>
              </a:r>
              <a:r>
                <a:rPr lang="en-US" sz="1753" dirty="0">
                  <a:solidFill>
                    <a:srgbClr val="09465E"/>
                  </a:solidFill>
                  <a:latin typeface="+mj-lt"/>
                  <a:ea typeface="Calibri (MS) Bold"/>
                  <a:cs typeface="Calibri (MS) Bold"/>
                  <a:sym typeface="Calibri (MS) Bold"/>
                </a:rPr>
                <a:t> y sus </a:t>
              </a:r>
              <a:r>
                <a:rPr lang="en-US" sz="1753" dirty="0" err="1">
                  <a:solidFill>
                    <a:srgbClr val="09465E"/>
                  </a:solidFill>
                  <a:latin typeface="+mj-lt"/>
                  <a:ea typeface="Calibri (MS) Bold"/>
                  <a:cs typeface="Calibri (MS) Bold"/>
                  <a:sym typeface="Calibri (MS) Bold"/>
                </a:rPr>
                <a:t>productos</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procesados</a:t>
              </a:r>
              <a:r>
                <a:rPr lang="en-US" sz="1753" dirty="0">
                  <a:solidFill>
                    <a:srgbClr val="09465E"/>
                  </a:solidFill>
                  <a:latin typeface="+mj-lt"/>
                  <a:ea typeface="Calibri (MS) Bold"/>
                  <a:cs typeface="Calibri (MS) Bold"/>
                  <a:sym typeface="Calibri (MS) Bold"/>
                </a:rPr>
                <a:t> son </a:t>
              </a:r>
              <a:r>
                <a:rPr lang="en-US" sz="1753" dirty="0" err="1">
                  <a:solidFill>
                    <a:srgbClr val="09465E"/>
                  </a:solidFill>
                  <a:latin typeface="+mj-lt"/>
                  <a:ea typeface="Calibri (MS) Bold"/>
                  <a:cs typeface="Calibri (MS) Bold"/>
                  <a:sym typeface="Calibri (MS) Bold"/>
                </a:rPr>
                <a:t>considerados</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productos</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primarios</a:t>
              </a:r>
              <a:r>
                <a:rPr lang="en-US" sz="1753" dirty="0">
                  <a:solidFill>
                    <a:srgbClr val="09465E"/>
                  </a:solidFill>
                  <a:latin typeface="+mj-lt"/>
                  <a:ea typeface="Calibri (MS) Bold"/>
                  <a:cs typeface="Calibri (MS) Bold"/>
                  <a:sym typeface="Calibri (MS) Bold"/>
                </a:rPr>
                <a:t>?</a:t>
              </a:r>
            </a:p>
            <a:p>
              <a:pPr marL="0" lvl="0" indent="0" algn="l">
                <a:lnSpc>
                  <a:spcPts val="2174"/>
                </a:lnSpc>
              </a:pPr>
              <a:endParaRPr lang="en-US" sz="1753" dirty="0">
                <a:solidFill>
                  <a:srgbClr val="09465E"/>
                </a:solidFill>
                <a:latin typeface="+mj-lt"/>
                <a:ea typeface="Calibri (MS) Bold"/>
                <a:cs typeface="Calibri (MS) Bold"/>
                <a:sym typeface="Calibri (MS) Bold"/>
              </a:endParaRPr>
            </a:p>
            <a:p>
              <a:pPr marL="0" lvl="0" indent="0" algn="l">
                <a:lnSpc>
                  <a:spcPts val="2104"/>
                </a:lnSpc>
              </a:pPr>
              <a:r>
                <a:rPr lang="en-US" sz="1753" dirty="0">
                  <a:solidFill>
                    <a:srgbClr val="09465E"/>
                  </a:solidFill>
                  <a:latin typeface="+mj-lt"/>
                  <a:ea typeface="Calibri (MS) Bold"/>
                  <a:cs typeface="Calibri (MS) Bold"/>
                  <a:sym typeface="Calibri (MS) Bold"/>
                </a:rPr>
                <a:t>Las </a:t>
              </a:r>
              <a:r>
                <a:rPr lang="en-US" sz="1753" dirty="0" err="1">
                  <a:solidFill>
                    <a:srgbClr val="09465E"/>
                  </a:solidFill>
                  <a:latin typeface="+mj-lt"/>
                  <a:ea typeface="Calibri (MS) Bold"/>
                  <a:cs typeface="Calibri (MS) Bold"/>
                  <a:sym typeface="Calibri (MS) Bold"/>
                </a:rPr>
                <a:t>características</a:t>
              </a:r>
              <a:r>
                <a:rPr lang="en-US" sz="1753" dirty="0">
                  <a:solidFill>
                    <a:srgbClr val="09465E"/>
                  </a:solidFill>
                  <a:latin typeface="+mj-lt"/>
                  <a:ea typeface="Calibri (MS) Bold"/>
                  <a:cs typeface="Calibri (MS) Bold"/>
                  <a:sym typeface="Calibri (MS) Bold"/>
                </a:rPr>
                <a:t> de la </a:t>
              </a:r>
              <a:r>
                <a:rPr lang="en-US" sz="1753" dirty="0" err="1">
                  <a:solidFill>
                    <a:srgbClr val="09465E"/>
                  </a:solidFill>
                  <a:latin typeface="+mj-lt"/>
                  <a:ea typeface="Calibri (MS) Bold"/>
                  <a:cs typeface="Calibri (MS) Bold"/>
                  <a:sym typeface="Calibri (MS) Bold"/>
                </a:rPr>
                <a:t>avena</a:t>
              </a:r>
              <a:r>
                <a:rPr lang="en-US" sz="1753" dirty="0">
                  <a:solidFill>
                    <a:srgbClr val="09465E"/>
                  </a:solidFill>
                  <a:latin typeface="+mj-lt"/>
                  <a:ea typeface="Calibri (MS) Bold"/>
                  <a:cs typeface="Calibri (MS) Bold"/>
                  <a:sym typeface="Calibri (MS) Bold"/>
                </a:rPr>
                <a:t> y </a:t>
              </a:r>
              <a:r>
                <a:rPr lang="en-US" sz="1753" dirty="0" err="1">
                  <a:solidFill>
                    <a:srgbClr val="09465E"/>
                  </a:solidFill>
                  <a:latin typeface="+mj-lt"/>
                  <a:ea typeface="Calibri (MS) Bold"/>
                  <a:cs typeface="Calibri (MS) Bold"/>
                  <a:sym typeface="Calibri (MS) Bold"/>
                </a:rPr>
                <a:t>su</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composición</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química</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incluyendo</a:t>
              </a:r>
              <a:r>
                <a:rPr lang="en-US" sz="1753" dirty="0">
                  <a:solidFill>
                    <a:srgbClr val="09465E"/>
                  </a:solidFill>
                  <a:latin typeface="+mj-lt"/>
                  <a:ea typeface="Calibri (MS) Bold"/>
                  <a:cs typeface="Calibri (MS) Bold"/>
                  <a:sym typeface="Calibri (MS) Bold"/>
                </a:rPr>
                <a:t> las </a:t>
              </a:r>
              <a:r>
                <a:rPr lang="en-US" sz="1753" dirty="0" err="1">
                  <a:solidFill>
                    <a:srgbClr val="09465E"/>
                  </a:solidFill>
                  <a:latin typeface="+mj-lt"/>
                  <a:ea typeface="Calibri (MS) Bold"/>
                  <a:cs typeface="Calibri (MS) Bold"/>
                  <a:sym typeface="Calibri (MS) Bold"/>
                </a:rPr>
                <a:t>concentraciones</a:t>
              </a:r>
              <a:r>
                <a:rPr lang="en-US" sz="1753" dirty="0">
                  <a:solidFill>
                    <a:srgbClr val="09465E"/>
                  </a:solidFill>
                  <a:latin typeface="+mj-lt"/>
                  <a:ea typeface="Calibri (MS) Bold"/>
                  <a:cs typeface="Calibri (MS) Bold"/>
                  <a:sym typeface="Calibri (MS) Bold"/>
                </a:rPr>
                <a:t> de </a:t>
              </a:r>
              <a:r>
                <a:rPr lang="en-US" sz="1753" dirty="0" err="1">
                  <a:solidFill>
                    <a:srgbClr val="09465E"/>
                  </a:solidFill>
                  <a:latin typeface="+mj-lt"/>
                  <a:ea typeface="Calibri (MS) Bold"/>
                  <a:cs typeface="Calibri (MS) Bold"/>
                  <a:sym typeface="Calibri (MS) Bold"/>
                </a:rPr>
                <a:t>betaglucano</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proteínas</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grasas</a:t>
              </a:r>
              <a:r>
                <a:rPr lang="en-US" sz="1753" dirty="0">
                  <a:solidFill>
                    <a:srgbClr val="09465E"/>
                  </a:solidFill>
                  <a:latin typeface="+mj-lt"/>
                  <a:ea typeface="Calibri (MS) Bold"/>
                  <a:cs typeface="Calibri (MS) Bold"/>
                  <a:sym typeface="Calibri (MS) Bold"/>
                </a:rPr>
                <a:t> y </a:t>
              </a:r>
              <a:r>
                <a:rPr lang="en-US" sz="1753" dirty="0" err="1">
                  <a:solidFill>
                    <a:srgbClr val="09465E"/>
                  </a:solidFill>
                  <a:latin typeface="+mj-lt"/>
                  <a:ea typeface="Calibri (MS) Bold"/>
                  <a:cs typeface="Calibri (MS) Bold"/>
                  <a:sym typeface="Calibri (MS) Bold"/>
                </a:rPr>
                <a:t>ácidos</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grasos</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respaldan</a:t>
              </a:r>
              <a:r>
                <a:rPr lang="en-US" sz="1753" dirty="0">
                  <a:solidFill>
                    <a:srgbClr val="09465E"/>
                  </a:solidFill>
                  <a:latin typeface="+mj-lt"/>
                  <a:ea typeface="Calibri (MS) Bold"/>
                  <a:cs typeface="Calibri (MS) Bold"/>
                  <a:sym typeface="Calibri (MS) Bold"/>
                </a:rPr>
                <a:t> la idea de que la </a:t>
              </a:r>
              <a:r>
                <a:rPr lang="en-US" sz="1753" dirty="0" err="1">
                  <a:solidFill>
                    <a:srgbClr val="09465E"/>
                  </a:solidFill>
                  <a:latin typeface="+mj-lt"/>
                  <a:ea typeface="Calibri (MS) Bold"/>
                  <a:cs typeface="Calibri (MS) Bold"/>
                  <a:sym typeface="Calibri (MS) Bold"/>
                </a:rPr>
                <a:t>avena</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puede</a:t>
              </a:r>
              <a:r>
                <a:rPr lang="en-US" sz="1753" dirty="0">
                  <a:solidFill>
                    <a:srgbClr val="09465E"/>
                  </a:solidFill>
                  <a:latin typeface="+mj-lt"/>
                  <a:ea typeface="Calibri (MS) Bold"/>
                  <a:cs typeface="Calibri (MS) Bold"/>
                  <a:sym typeface="Calibri (MS) Bold"/>
                </a:rPr>
                <a:t> ser </a:t>
              </a:r>
              <a:r>
                <a:rPr lang="en-US" sz="1753" dirty="0" err="1">
                  <a:solidFill>
                    <a:srgbClr val="09465E"/>
                  </a:solidFill>
                  <a:latin typeface="+mj-lt"/>
                  <a:ea typeface="Calibri (MS) Bold"/>
                  <a:cs typeface="Calibri (MS) Bold"/>
                  <a:sym typeface="Calibri (MS) Bold"/>
                </a:rPr>
                <a:t>empleada</a:t>
              </a:r>
              <a:r>
                <a:rPr lang="en-US" sz="1753" dirty="0">
                  <a:solidFill>
                    <a:srgbClr val="09465E"/>
                  </a:solidFill>
                  <a:latin typeface="+mj-lt"/>
                  <a:ea typeface="Calibri (MS) Bold"/>
                  <a:cs typeface="Calibri (MS) Bold"/>
                  <a:sym typeface="Calibri (MS) Bold"/>
                </a:rPr>
                <a:t> de </a:t>
              </a:r>
              <a:r>
                <a:rPr lang="en-US" sz="1753" dirty="0" err="1">
                  <a:solidFill>
                    <a:srgbClr val="09465E"/>
                  </a:solidFill>
                  <a:latin typeface="+mj-lt"/>
                  <a:ea typeface="Calibri (MS) Bold"/>
                  <a:cs typeface="Calibri (MS) Bold"/>
                  <a:sym typeface="Calibri (MS) Bold"/>
                </a:rPr>
                <a:t>manera</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versátil</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en</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los</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sectores</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alimentario</a:t>
              </a:r>
              <a:r>
                <a:rPr lang="en-US" sz="1753" dirty="0">
                  <a:solidFill>
                    <a:srgbClr val="09465E"/>
                  </a:solidFill>
                  <a:latin typeface="+mj-lt"/>
                  <a:ea typeface="Calibri (MS) Bold"/>
                  <a:cs typeface="Calibri (MS) Bold"/>
                  <a:sym typeface="Calibri (MS) Bold"/>
                </a:rPr>
                <a:t> y de </a:t>
              </a:r>
              <a:r>
                <a:rPr lang="en-US" sz="1753" dirty="0" err="1">
                  <a:solidFill>
                    <a:srgbClr val="09465E"/>
                  </a:solidFill>
                  <a:latin typeface="+mj-lt"/>
                  <a:ea typeface="Calibri (MS) Bold"/>
                  <a:cs typeface="Calibri (MS) Bold"/>
                  <a:sym typeface="Calibri (MS) Bold"/>
                </a:rPr>
                <a:t>piensos</a:t>
              </a:r>
              <a:r>
                <a:rPr lang="en-US" sz="1753" dirty="0">
                  <a:solidFill>
                    <a:srgbClr val="09465E"/>
                  </a:solidFill>
                  <a:latin typeface="+mj-lt"/>
                  <a:ea typeface="Calibri (MS) Bold"/>
                  <a:cs typeface="Calibri (MS) Bold"/>
                  <a:sym typeface="Calibri (MS) Bold"/>
                </a:rPr>
                <a:t>.</a:t>
              </a:r>
            </a:p>
            <a:p>
              <a:pPr marL="0" lvl="0" indent="0" algn="l">
                <a:lnSpc>
                  <a:spcPts val="2174"/>
                </a:lnSpc>
              </a:pPr>
              <a:endParaRPr lang="en-US" sz="1753" dirty="0">
                <a:solidFill>
                  <a:srgbClr val="09465E"/>
                </a:solidFill>
                <a:latin typeface="+mj-lt"/>
                <a:ea typeface="Calibri (MS) Bold"/>
                <a:cs typeface="Calibri (MS) Bold"/>
                <a:sym typeface="Calibri (MS) Bold"/>
              </a:endParaRPr>
            </a:p>
            <a:p>
              <a:pPr marL="0" lvl="0" indent="0" algn="l">
                <a:lnSpc>
                  <a:spcPts val="2104"/>
                </a:lnSpc>
              </a:pPr>
              <a:r>
                <a:rPr lang="en-US" sz="1753" dirty="0">
                  <a:solidFill>
                    <a:srgbClr val="09465E"/>
                  </a:solidFill>
                  <a:latin typeface="+mj-lt"/>
                  <a:ea typeface="Calibri (MS) Bold"/>
                  <a:cs typeface="Calibri (MS) Bold"/>
                  <a:sym typeface="Calibri (MS) Bold"/>
                </a:rPr>
                <a:t> </a:t>
              </a:r>
              <a:r>
                <a:rPr lang="en-US" sz="1753" b="1" dirty="0">
                  <a:solidFill>
                    <a:srgbClr val="09465E"/>
                  </a:solidFill>
                  <a:latin typeface="+mj-lt"/>
                  <a:ea typeface="Calibri (MS) Bold"/>
                  <a:cs typeface="Calibri (MS) Bold"/>
                  <a:sym typeface="Calibri (MS) Bold"/>
                </a:rPr>
                <a:t>Alta </a:t>
              </a:r>
              <a:r>
                <a:rPr lang="en-US" sz="1753" b="1" dirty="0" err="1">
                  <a:solidFill>
                    <a:srgbClr val="09465E"/>
                  </a:solidFill>
                  <a:latin typeface="+mj-lt"/>
                  <a:ea typeface="Calibri (MS) Bold"/>
                  <a:cs typeface="Calibri (MS) Bold"/>
                  <a:sym typeface="Calibri (MS) Bold"/>
                </a:rPr>
                <a:t>demanda</a:t>
              </a:r>
              <a:r>
                <a:rPr lang="en-US" sz="1753" b="1" dirty="0">
                  <a:solidFill>
                    <a:srgbClr val="09465E"/>
                  </a:solidFill>
                  <a:latin typeface="+mj-lt"/>
                  <a:ea typeface="Calibri (MS) Bold"/>
                  <a:cs typeface="Calibri (MS) Bold"/>
                  <a:sym typeface="Calibri (MS) Bold"/>
                </a:rPr>
                <a:t> </a:t>
              </a:r>
              <a:r>
                <a:rPr lang="en-US" sz="1753" b="1" dirty="0" err="1">
                  <a:solidFill>
                    <a:srgbClr val="09465E"/>
                  </a:solidFill>
                  <a:latin typeface="+mj-lt"/>
                  <a:ea typeface="Calibri (MS) Bold"/>
                  <a:cs typeface="Calibri (MS) Bold"/>
                  <a:sym typeface="Calibri (MS) Bold"/>
                </a:rPr>
                <a:t>en</a:t>
              </a:r>
              <a:r>
                <a:rPr lang="en-US" sz="1753" b="1" dirty="0">
                  <a:solidFill>
                    <a:srgbClr val="09465E"/>
                  </a:solidFill>
                  <a:latin typeface="+mj-lt"/>
                  <a:ea typeface="Calibri (MS) Bold"/>
                  <a:cs typeface="Calibri (MS) Bold"/>
                  <a:sym typeface="Calibri (MS) Bold"/>
                </a:rPr>
                <a:t> </a:t>
              </a:r>
              <a:r>
                <a:rPr lang="en-US" sz="1753" b="1" dirty="0" err="1">
                  <a:solidFill>
                    <a:srgbClr val="09465E"/>
                  </a:solidFill>
                  <a:latin typeface="+mj-lt"/>
                  <a:ea typeface="Calibri (MS) Bold"/>
                  <a:cs typeface="Calibri (MS) Bold"/>
                  <a:sym typeface="Calibri (MS) Bold"/>
                </a:rPr>
                <a:t>el</a:t>
              </a:r>
              <a:r>
                <a:rPr lang="en-US" sz="1753" b="1" dirty="0">
                  <a:solidFill>
                    <a:srgbClr val="09465E"/>
                  </a:solidFill>
                  <a:latin typeface="+mj-lt"/>
                  <a:ea typeface="Calibri (MS) Bold"/>
                  <a:cs typeface="Calibri (MS) Bold"/>
                  <a:sym typeface="Calibri (MS) Bold"/>
                </a:rPr>
                <a:t> mercado y </a:t>
              </a:r>
              <a:r>
                <a:rPr lang="en-US" sz="1753" b="1" dirty="0" err="1">
                  <a:solidFill>
                    <a:srgbClr val="09465E"/>
                  </a:solidFill>
                  <a:latin typeface="+mj-lt"/>
                  <a:ea typeface="Calibri (MS) Bold"/>
                  <a:cs typeface="Calibri (MS) Bold"/>
                  <a:sym typeface="Calibri (MS) Bold"/>
                </a:rPr>
                <a:t>producto</a:t>
              </a:r>
              <a:r>
                <a:rPr lang="en-US" sz="1753" b="1" dirty="0">
                  <a:solidFill>
                    <a:srgbClr val="09465E"/>
                  </a:solidFill>
                  <a:latin typeface="+mj-lt"/>
                  <a:ea typeface="Calibri (MS) Bold"/>
                  <a:cs typeface="Calibri (MS) Bold"/>
                  <a:sym typeface="Calibri (MS) Bold"/>
                </a:rPr>
                <a:t> </a:t>
              </a:r>
              <a:r>
                <a:rPr lang="en-US" sz="1753" b="1" dirty="0" err="1">
                  <a:solidFill>
                    <a:srgbClr val="09465E"/>
                  </a:solidFill>
                  <a:latin typeface="+mj-lt"/>
                  <a:ea typeface="Calibri (MS) Bold"/>
                  <a:cs typeface="Calibri (MS) Bold"/>
                  <a:sym typeface="Calibri (MS) Bold"/>
                </a:rPr>
                <a:t>alimenticio</a:t>
              </a:r>
              <a:r>
                <a:rPr lang="en-US" sz="1753" b="1" dirty="0">
                  <a:solidFill>
                    <a:srgbClr val="09465E"/>
                  </a:solidFill>
                  <a:latin typeface="+mj-lt"/>
                  <a:ea typeface="Calibri (MS) Bold"/>
                  <a:cs typeface="Calibri (MS) Bold"/>
                  <a:sym typeface="Calibri (MS) Bold"/>
                </a:rPr>
                <a:t> </a:t>
              </a:r>
              <a:r>
                <a:rPr lang="en-US" sz="1753" b="1" dirty="0" err="1">
                  <a:solidFill>
                    <a:srgbClr val="09465E"/>
                  </a:solidFill>
                  <a:latin typeface="+mj-lt"/>
                  <a:ea typeface="Calibri (MS) Bold"/>
                  <a:cs typeface="Calibri (MS) Bold"/>
                  <a:sym typeface="Calibri (MS) Bold"/>
                </a:rPr>
                <a:t>esencial</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delicioso</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nutritivo</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económico</a:t>
              </a:r>
              <a:r>
                <a:rPr lang="en-US" sz="1753" dirty="0">
                  <a:solidFill>
                    <a:srgbClr val="09465E"/>
                  </a:solidFill>
                  <a:latin typeface="+mj-lt"/>
                  <a:ea typeface="Calibri (MS) Bold"/>
                  <a:cs typeface="Calibri (MS) Bold"/>
                  <a:sym typeface="Calibri (MS) Bold"/>
                </a:rPr>
                <a:t>, con </a:t>
              </a:r>
              <a:r>
                <a:rPr lang="en-US" sz="1753" dirty="0" err="1">
                  <a:solidFill>
                    <a:srgbClr val="09465E"/>
                  </a:solidFill>
                  <a:latin typeface="+mj-lt"/>
                  <a:ea typeface="Calibri (MS) Bold"/>
                  <a:cs typeface="Calibri (MS) Bold"/>
                  <a:sym typeface="Calibri (MS) Bold"/>
                </a:rPr>
                <a:t>diversas</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aplicaciones</a:t>
              </a:r>
              <a:r>
                <a:rPr lang="en-US" sz="1753" dirty="0">
                  <a:solidFill>
                    <a:srgbClr val="09465E"/>
                  </a:solidFill>
                  <a:latin typeface="+mj-lt"/>
                  <a:ea typeface="Calibri (MS) Bold"/>
                  <a:cs typeface="Calibri (MS) Bold"/>
                  <a:sym typeface="Calibri (MS) Bold"/>
                </a:rPr>
                <a:t> del </a:t>
              </a:r>
              <a:r>
                <a:rPr lang="en-US" sz="1753" dirty="0" err="1">
                  <a:solidFill>
                    <a:srgbClr val="09465E"/>
                  </a:solidFill>
                  <a:latin typeface="+mj-lt"/>
                  <a:ea typeface="Calibri (MS) Bold"/>
                  <a:cs typeface="Calibri (MS) Bold"/>
                  <a:sym typeface="Calibri (MS) Bold"/>
                </a:rPr>
                <a:t>producto</a:t>
              </a:r>
              <a:r>
                <a:rPr lang="en-US" sz="1753" dirty="0">
                  <a:solidFill>
                    <a:srgbClr val="09465E"/>
                  </a:solidFill>
                  <a:latin typeface="+mj-lt"/>
                  <a:ea typeface="Calibri (MS) Bold"/>
                  <a:cs typeface="Calibri (MS) Bold"/>
                  <a:sym typeface="Calibri (MS) Bold"/>
                </a:rPr>
                <a:t>.</a:t>
              </a:r>
            </a:p>
            <a:p>
              <a:pPr marL="0" lvl="0" indent="0" algn="l">
                <a:lnSpc>
                  <a:spcPts val="2104"/>
                </a:lnSpc>
              </a:pPr>
              <a:endParaRPr lang="en-US" sz="1753" dirty="0">
                <a:solidFill>
                  <a:srgbClr val="09465E"/>
                </a:solidFill>
                <a:latin typeface="+mj-lt"/>
                <a:ea typeface="Calibri (MS) Bold"/>
                <a:cs typeface="Calibri (MS) Bold"/>
                <a:sym typeface="Calibri (MS) Bold"/>
              </a:endParaRPr>
            </a:p>
            <a:p>
              <a:pPr marL="0" lvl="0" indent="0" algn="l">
                <a:lnSpc>
                  <a:spcPts val="2104"/>
                </a:lnSpc>
              </a:pPr>
              <a:r>
                <a:rPr lang="en-US" sz="1753" b="1" dirty="0">
                  <a:solidFill>
                    <a:srgbClr val="09465E"/>
                  </a:solidFill>
                  <a:latin typeface="+mj-lt"/>
                  <a:ea typeface="Calibri (MS) Bold"/>
                  <a:cs typeface="Calibri (MS) Bold"/>
                  <a:sym typeface="Calibri (MS) Bold"/>
                </a:rPr>
                <a:t> Uso </a:t>
              </a:r>
              <a:r>
                <a:rPr lang="en-US" sz="1753" b="1" dirty="0" err="1">
                  <a:solidFill>
                    <a:srgbClr val="09465E"/>
                  </a:solidFill>
                  <a:latin typeface="+mj-lt"/>
                  <a:ea typeface="Calibri (MS) Bold"/>
                  <a:cs typeface="Calibri (MS) Bold"/>
                  <a:sym typeface="Calibri (MS) Bold"/>
                </a:rPr>
                <a:t>eficiente</a:t>
              </a:r>
              <a:r>
                <a:rPr lang="en-US" sz="1753" b="1" dirty="0">
                  <a:solidFill>
                    <a:srgbClr val="09465E"/>
                  </a:solidFill>
                  <a:latin typeface="+mj-lt"/>
                  <a:ea typeface="Calibri (MS) Bold"/>
                  <a:cs typeface="Calibri (MS) Bold"/>
                  <a:sym typeface="Calibri (MS) Bold"/>
                </a:rPr>
                <a:t> de la </a:t>
              </a:r>
              <a:r>
                <a:rPr lang="en-US" sz="1753" b="1" dirty="0" err="1">
                  <a:solidFill>
                    <a:srgbClr val="09465E"/>
                  </a:solidFill>
                  <a:latin typeface="+mj-lt"/>
                  <a:ea typeface="Calibri (MS) Bold"/>
                  <a:cs typeface="Calibri (MS) Bold"/>
                  <a:sym typeface="Calibri (MS) Bold"/>
                </a:rPr>
                <a:t>avena</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suplementos</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alimenticios</a:t>
              </a:r>
              <a:r>
                <a:rPr lang="en-US" sz="1753" dirty="0">
                  <a:solidFill>
                    <a:srgbClr val="09465E"/>
                  </a:solidFill>
                  <a:latin typeface="+mj-lt"/>
                  <a:ea typeface="Calibri (MS) Bold"/>
                  <a:cs typeface="Calibri (MS) Bold"/>
                  <a:sym typeface="Calibri (MS) Bold"/>
                </a:rPr>
                <a:t>, material de </a:t>
              </a:r>
              <a:r>
                <a:rPr lang="en-US" sz="1753" dirty="0" err="1">
                  <a:solidFill>
                    <a:srgbClr val="09465E"/>
                  </a:solidFill>
                  <a:latin typeface="+mj-lt"/>
                  <a:ea typeface="Calibri (MS) Bold"/>
                  <a:cs typeface="Calibri (MS) Bold"/>
                  <a:sym typeface="Calibri (MS) Bold"/>
                </a:rPr>
                <a:t>embalaje</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cosmética</a:t>
              </a:r>
              <a:r>
                <a:rPr lang="en-US" sz="1753" dirty="0">
                  <a:solidFill>
                    <a:srgbClr val="09465E"/>
                  </a:solidFill>
                  <a:latin typeface="+mj-lt"/>
                  <a:ea typeface="Calibri (MS) Bold"/>
                  <a:cs typeface="Calibri (MS) Bold"/>
                  <a:sym typeface="Calibri (MS) Bold"/>
                </a:rPr>
                <a:t>, sector </a:t>
              </a:r>
              <a:r>
                <a:rPr lang="en-US" sz="1753" dirty="0" err="1">
                  <a:solidFill>
                    <a:srgbClr val="09465E"/>
                  </a:solidFill>
                  <a:latin typeface="+mj-lt"/>
                  <a:ea typeface="Calibri (MS) Bold"/>
                  <a:cs typeface="Calibri (MS) Bold"/>
                  <a:sym typeface="Calibri (MS) Bold"/>
                </a:rPr>
                <a:t>farmacéutico</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alimentación</a:t>
              </a:r>
              <a:r>
                <a:rPr lang="en-US" sz="1753" dirty="0">
                  <a:solidFill>
                    <a:srgbClr val="09465E"/>
                  </a:solidFill>
                  <a:latin typeface="+mj-lt"/>
                  <a:ea typeface="Calibri (MS) Bold"/>
                  <a:cs typeface="Calibri (MS) Bold"/>
                  <a:sym typeface="Calibri (MS) Bold"/>
                </a:rPr>
                <a:t> animal, </a:t>
              </a:r>
              <a:r>
                <a:rPr lang="en-US" sz="1753" dirty="0" err="1">
                  <a:solidFill>
                    <a:srgbClr val="09465E"/>
                  </a:solidFill>
                  <a:latin typeface="+mj-lt"/>
                  <a:ea typeface="Calibri (MS) Bold"/>
                  <a:cs typeface="Calibri (MS) Bold"/>
                  <a:sym typeface="Calibri (MS) Bold"/>
                </a:rPr>
                <a:t>biofertilizantes</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biocombustibles</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industria</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textil</a:t>
              </a:r>
              <a:r>
                <a:rPr lang="en-US" sz="1753" dirty="0">
                  <a:solidFill>
                    <a:srgbClr val="09465E"/>
                  </a:solidFill>
                  <a:latin typeface="+mj-lt"/>
                  <a:ea typeface="Calibri (MS) Bold"/>
                  <a:cs typeface="Calibri (MS) Bold"/>
                  <a:sym typeface="Calibri (MS) Bold"/>
                </a:rPr>
                <a:t>.</a:t>
              </a:r>
            </a:p>
            <a:p>
              <a:pPr marL="0" lvl="0" indent="0" algn="l">
                <a:lnSpc>
                  <a:spcPts val="2104"/>
                </a:lnSpc>
              </a:pPr>
              <a:endParaRPr lang="en-US" sz="1753" b="1" dirty="0">
                <a:solidFill>
                  <a:srgbClr val="09465E"/>
                </a:solidFill>
                <a:latin typeface="+mj-lt"/>
                <a:ea typeface="Calibri (MS) Bold"/>
                <a:cs typeface="Calibri (MS) Bold"/>
                <a:sym typeface="Calibri (MS) Bold"/>
              </a:endParaRPr>
            </a:p>
            <a:p>
              <a:pPr marL="0" lvl="0" indent="0" algn="l">
                <a:lnSpc>
                  <a:spcPts val="2104"/>
                </a:lnSpc>
              </a:pPr>
              <a:r>
                <a:rPr lang="en-US" sz="1753" b="1" dirty="0" err="1">
                  <a:solidFill>
                    <a:srgbClr val="09465E"/>
                  </a:solidFill>
                  <a:latin typeface="+mj-lt"/>
                  <a:ea typeface="Calibri (MS) Bold"/>
                  <a:cs typeface="Calibri (MS) Bold"/>
                  <a:sym typeface="Calibri (MS) Bold"/>
                </a:rPr>
                <a:t>Versatilidad</a:t>
              </a:r>
              <a:r>
                <a:rPr lang="en-US" sz="1753" b="1" dirty="0">
                  <a:solidFill>
                    <a:srgbClr val="09465E"/>
                  </a:solidFill>
                  <a:latin typeface="+mj-lt"/>
                  <a:ea typeface="Calibri (MS) Bold"/>
                  <a:cs typeface="Calibri (MS) Bold"/>
                  <a:sym typeface="Calibri (MS) Bold"/>
                </a:rPr>
                <a:t> de </a:t>
              </a:r>
              <a:r>
                <a:rPr lang="en-US" sz="1753" b="1" dirty="0" err="1">
                  <a:solidFill>
                    <a:srgbClr val="09465E"/>
                  </a:solidFill>
                  <a:latin typeface="+mj-lt"/>
                  <a:ea typeface="Calibri (MS) Bold"/>
                  <a:cs typeface="Calibri (MS) Bold"/>
                  <a:sym typeface="Calibri (MS) Bold"/>
                </a:rPr>
                <a:t>los</a:t>
              </a:r>
              <a:r>
                <a:rPr lang="en-US" sz="1753" b="1" dirty="0">
                  <a:solidFill>
                    <a:srgbClr val="09465E"/>
                  </a:solidFill>
                  <a:latin typeface="+mj-lt"/>
                  <a:ea typeface="Calibri (MS) Bold"/>
                  <a:cs typeface="Calibri (MS) Bold"/>
                  <a:sym typeface="Calibri (MS) Bold"/>
                </a:rPr>
                <a:t> </a:t>
              </a:r>
              <a:r>
                <a:rPr lang="en-US" sz="1753" b="1" dirty="0" err="1">
                  <a:solidFill>
                    <a:srgbClr val="09465E"/>
                  </a:solidFill>
                  <a:latin typeface="+mj-lt"/>
                  <a:ea typeface="Calibri (MS) Bold"/>
                  <a:cs typeface="Calibri (MS) Bold"/>
                  <a:sym typeface="Calibri (MS) Bold"/>
                </a:rPr>
                <a:t>subproductos</a:t>
              </a:r>
              <a:r>
                <a:rPr lang="en-US" sz="1753" b="1"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subproductos</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como</a:t>
              </a:r>
              <a:r>
                <a:rPr lang="en-US" sz="1753" dirty="0">
                  <a:solidFill>
                    <a:srgbClr val="09465E"/>
                  </a:solidFill>
                  <a:latin typeface="+mj-lt"/>
                  <a:ea typeface="Calibri (MS) Bold"/>
                  <a:cs typeface="Calibri (MS) Bold"/>
                  <a:sym typeface="Calibri (MS) Bold"/>
                </a:rPr>
                <a:t> la cascarilla, las </a:t>
              </a:r>
              <a:r>
                <a:rPr lang="en-US" sz="1753" dirty="0" err="1">
                  <a:solidFill>
                    <a:srgbClr val="09465E"/>
                  </a:solidFill>
                  <a:latin typeface="+mj-lt"/>
                  <a:ea typeface="Calibri (MS) Bold"/>
                  <a:cs typeface="Calibri (MS) Bold"/>
                  <a:sym typeface="Calibri (MS) Bold"/>
                </a:rPr>
                <a:t>fracciones</a:t>
              </a:r>
              <a:r>
                <a:rPr lang="en-US" sz="1753" dirty="0">
                  <a:solidFill>
                    <a:srgbClr val="09465E"/>
                  </a:solidFill>
                  <a:latin typeface="+mj-lt"/>
                  <a:ea typeface="Calibri (MS) Bold"/>
                  <a:cs typeface="Calibri (MS) Bold"/>
                  <a:sym typeface="Calibri (MS) Bold"/>
                </a:rPr>
                <a:t> de </a:t>
              </a:r>
              <a:r>
                <a:rPr lang="en-US" sz="1753" dirty="0" err="1">
                  <a:solidFill>
                    <a:srgbClr val="09465E"/>
                  </a:solidFill>
                  <a:latin typeface="+mj-lt"/>
                  <a:ea typeface="Calibri (MS) Bold"/>
                  <a:cs typeface="Calibri (MS) Bold"/>
                  <a:sym typeface="Calibri (MS) Bold"/>
                </a:rPr>
                <a:t>cáscara</a:t>
              </a:r>
              <a:r>
                <a:rPr lang="en-US" sz="1753" dirty="0">
                  <a:solidFill>
                    <a:srgbClr val="09465E"/>
                  </a:solidFill>
                  <a:latin typeface="+mj-lt"/>
                  <a:ea typeface="Calibri (MS) Bold"/>
                  <a:cs typeface="Calibri (MS) Bold"/>
                  <a:sym typeface="Calibri (MS) Bold"/>
                </a:rPr>
                <a:t> y </a:t>
              </a:r>
              <a:r>
                <a:rPr lang="en-US" sz="1753" dirty="0" err="1">
                  <a:solidFill>
                    <a:srgbClr val="09465E"/>
                  </a:solidFill>
                  <a:latin typeface="+mj-lt"/>
                  <a:ea typeface="Calibri (MS) Bold"/>
                  <a:cs typeface="Calibri (MS) Bold"/>
                  <a:sym typeface="Calibri (MS) Bold"/>
                </a:rPr>
                <a:t>los</a:t>
              </a:r>
              <a:r>
                <a:rPr lang="en-US" sz="1753" dirty="0">
                  <a:solidFill>
                    <a:srgbClr val="09465E"/>
                  </a:solidFill>
                  <a:latin typeface="+mj-lt"/>
                  <a:ea typeface="Calibri (MS) Bold"/>
                  <a:cs typeface="Calibri (MS) Bold"/>
                  <a:sym typeface="Calibri (MS) Bold"/>
                </a:rPr>
                <a:t> </a:t>
              </a:r>
              <a:r>
                <a:rPr lang="en-US" sz="1753" dirty="0" err="1">
                  <a:solidFill>
                    <a:srgbClr val="09465E"/>
                  </a:solidFill>
                  <a:latin typeface="+mj-lt"/>
                  <a:ea typeface="Calibri (MS) Bold"/>
                  <a:cs typeface="Calibri (MS) Bold"/>
                  <a:sym typeface="Calibri (MS) Bold"/>
                </a:rPr>
                <a:t>subproductos</a:t>
              </a:r>
              <a:r>
                <a:rPr lang="en-US" sz="1753" dirty="0">
                  <a:solidFill>
                    <a:srgbClr val="09465E"/>
                  </a:solidFill>
                  <a:latin typeface="+mj-lt"/>
                  <a:ea typeface="Calibri (MS) Bold"/>
                  <a:cs typeface="Calibri (MS) Bold"/>
                  <a:sym typeface="Calibri (MS) Bold"/>
                </a:rPr>
                <a:t> de la </a:t>
              </a:r>
              <a:r>
                <a:rPr lang="en-US" sz="1753" dirty="0" err="1">
                  <a:solidFill>
                    <a:srgbClr val="09465E"/>
                  </a:solidFill>
                  <a:latin typeface="+mj-lt"/>
                  <a:ea typeface="Calibri (MS) Bold"/>
                  <a:cs typeface="Calibri (MS) Bold"/>
                  <a:sym typeface="Calibri (MS) Bold"/>
                </a:rPr>
                <a:t>industria</a:t>
              </a:r>
              <a:r>
                <a:rPr lang="en-US" sz="1753" dirty="0">
                  <a:solidFill>
                    <a:srgbClr val="09465E"/>
                  </a:solidFill>
                  <a:latin typeface="+mj-lt"/>
                  <a:ea typeface="Calibri (MS) Bold"/>
                  <a:cs typeface="Calibri (MS) Bold"/>
                  <a:sym typeface="Calibri (MS) Bold"/>
                </a:rPr>
                <a:t> de la </a:t>
              </a:r>
              <a:r>
                <a:rPr lang="en-US" sz="1753" dirty="0" err="1">
                  <a:solidFill>
                    <a:srgbClr val="09465E"/>
                  </a:solidFill>
                  <a:latin typeface="+mj-lt"/>
                  <a:ea typeface="Calibri (MS) Bold"/>
                  <a:cs typeface="Calibri (MS) Bold"/>
                  <a:sym typeface="Calibri (MS) Bold"/>
                </a:rPr>
                <a:t>molienda</a:t>
              </a:r>
              <a:r>
                <a:rPr lang="en-US" sz="1753" b="1" dirty="0">
                  <a:solidFill>
                    <a:srgbClr val="09465E"/>
                  </a:solidFill>
                  <a:latin typeface="Calibri (MS) Bold"/>
                  <a:ea typeface="Calibri (MS) Bold"/>
                  <a:cs typeface="Calibri (MS) Bold"/>
                  <a:sym typeface="Calibri (MS) Bold"/>
                </a:rPr>
                <a: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10800000">
            <a:off x="0" y="772875"/>
            <a:ext cx="527413" cy="6014252"/>
            <a:chOff x="0" y="0"/>
            <a:chExt cx="1202810" cy="13716004"/>
          </a:xfrm>
        </p:grpSpPr>
        <p:sp>
          <p:nvSpPr>
            <p:cNvPr id="5" name="Freeform 5"/>
            <p:cNvSpPr/>
            <p:nvPr/>
          </p:nvSpPr>
          <p:spPr>
            <a:xfrm>
              <a:off x="0" y="0"/>
              <a:ext cx="1202817" cy="13716000"/>
            </a:xfrm>
            <a:custGeom>
              <a:avLst/>
              <a:gdLst/>
              <a:ahLst/>
              <a:cxnLst/>
              <a:rect l="l" t="t" r="r" b="b"/>
              <a:pathLst>
                <a:path w="1202817" h="13716000">
                  <a:moveTo>
                    <a:pt x="1202817" y="0"/>
                  </a:moveTo>
                  <a:lnTo>
                    <a:pt x="0" y="0"/>
                  </a:lnTo>
                  <a:lnTo>
                    <a:pt x="0" y="13716000"/>
                  </a:lnTo>
                  <a:lnTo>
                    <a:pt x="1202817" y="13716000"/>
                  </a:lnTo>
                  <a:close/>
                </a:path>
              </a:pathLst>
            </a:custGeom>
            <a:solidFill>
              <a:srgbClr val="09465E"/>
            </a:solidFill>
          </p:spPr>
          <p:txBody>
            <a:bodyPr/>
            <a:lstStyle/>
            <a:p>
              <a:endParaRPr lang="en-GB"/>
            </a:p>
          </p:txBody>
        </p:sp>
      </p:grpSp>
      <p:sp>
        <p:nvSpPr>
          <p:cNvPr id="6" name="Freeform 6"/>
          <p:cNvSpPr/>
          <p:nvPr/>
        </p:nvSpPr>
        <p:spPr>
          <a:xfrm flipH="1">
            <a:off x="533893" y="2430682"/>
            <a:ext cx="7400825" cy="4714282"/>
          </a:xfrm>
          <a:custGeom>
            <a:avLst/>
            <a:gdLst/>
            <a:ahLst/>
            <a:cxnLst/>
            <a:rect l="l" t="t" r="r" b="b"/>
            <a:pathLst>
              <a:path w="7400825" h="4714282">
                <a:moveTo>
                  <a:pt x="7400825" y="0"/>
                </a:moveTo>
                <a:lnTo>
                  <a:pt x="0" y="0"/>
                </a:lnTo>
                <a:lnTo>
                  <a:pt x="0" y="4714282"/>
                </a:lnTo>
                <a:lnTo>
                  <a:pt x="7400825" y="4714282"/>
                </a:lnTo>
                <a:lnTo>
                  <a:pt x="7400825" y="0"/>
                </a:lnTo>
                <a:close/>
              </a:path>
            </a:pathLst>
          </a:custGeom>
          <a:blipFill>
            <a:blip r:embed="rId3" cstate="email">
              <a:extLst>
                <a:ext uri="{28A0092B-C50C-407E-A947-70E740481C1C}">
                  <a14:useLocalDpi xmlns:a14="http://schemas.microsoft.com/office/drawing/2010/main"/>
                </a:ext>
              </a:extLst>
            </a:blip>
            <a:stretch>
              <a:fillRect l="20556"/>
            </a:stretch>
          </a:blipFill>
        </p:spPr>
        <p:txBody>
          <a:bodyPr/>
          <a:lstStyle/>
          <a:p>
            <a:endParaRPr lang="en-GB"/>
          </a:p>
        </p:txBody>
      </p:sp>
      <p:sp>
        <p:nvSpPr>
          <p:cNvPr id="7" name="AutoShape 7"/>
          <p:cNvSpPr/>
          <p:nvPr/>
        </p:nvSpPr>
        <p:spPr>
          <a:xfrm rot="214365">
            <a:off x="112662" y="648426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8" name="Freeform 8"/>
          <p:cNvSpPr/>
          <p:nvPr/>
        </p:nvSpPr>
        <p:spPr>
          <a:xfrm rot="-5400000">
            <a:off x="-915229" y="514727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9" name="Group 9"/>
          <p:cNvGrpSpPr/>
          <p:nvPr/>
        </p:nvGrpSpPr>
        <p:grpSpPr>
          <a:xfrm>
            <a:off x="635789" y="696531"/>
            <a:ext cx="4600118" cy="1498985"/>
            <a:chOff x="0" y="-998850"/>
            <a:chExt cx="10490953" cy="3418563"/>
          </a:xfrm>
        </p:grpSpPr>
        <p:sp>
          <p:nvSpPr>
            <p:cNvPr id="10" name="Freeform 10"/>
            <p:cNvSpPr/>
            <p:nvPr/>
          </p:nvSpPr>
          <p:spPr>
            <a:xfrm>
              <a:off x="0" y="0"/>
              <a:ext cx="9982200" cy="2419713"/>
            </a:xfrm>
            <a:custGeom>
              <a:avLst/>
              <a:gdLst/>
              <a:ahLst/>
              <a:cxnLst/>
              <a:rect l="l" t="t" r="r" b="b"/>
              <a:pathLst>
                <a:path w="9982200" h="2419713">
                  <a:moveTo>
                    <a:pt x="0" y="0"/>
                  </a:moveTo>
                  <a:lnTo>
                    <a:pt x="9982200" y="0"/>
                  </a:lnTo>
                  <a:lnTo>
                    <a:pt x="9982200" y="2419713"/>
                  </a:lnTo>
                  <a:lnTo>
                    <a:pt x="0" y="2419713"/>
                  </a:lnTo>
                  <a:close/>
                </a:path>
              </a:pathLst>
            </a:custGeom>
            <a:solidFill>
              <a:srgbClr val="000000">
                <a:alpha val="0"/>
              </a:srgbClr>
            </a:solidFill>
          </p:spPr>
          <p:txBody>
            <a:bodyPr/>
            <a:lstStyle/>
            <a:p>
              <a:endParaRPr lang="en-GB"/>
            </a:p>
          </p:txBody>
        </p:sp>
        <p:sp>
          <p:nvSpPr>
            <p:cNvPr id="11" name="TextBox 11"/>
            <p:cNvSpPr txBox="1"/>
            <p:nvPr/>
          </p:nvSpPr>
          <p:spPr>
            <a:xfrm>
              <a:off x="184440" y="-998850"/>
              <a:ext cx="10306513" cy="2457814"/>
            </a:xfrm>
            <a:prstGeom prst="rect">
              <a:avLst/>
            </a:prstGeom>
          </p:spPr>
          <p:txBody>
            <a:bodyPr lIns="0" tIns="0" rIns="0" bIns="0" rtlCol="0" anchor="t"/>
            <a:lstStyle/>
            <a:p>
              <a:pPr marL="0" lvl="0" indent="0" algn="l">
                <a:lnSpc>
                  <a:spcPts val="3409"/>
                </a:lnSpc>
              </a:pPr>
              <a:r>
                <a:rPr lang="en-US" sz="3157" b="1" dirty="0" err="1">
                  <a:solidFill>
                    <a:srgbClr val="09465E"/>
                  </a:solidFill>
                  <a:latin typeface="Calibri (MS) Bold"/>
                  <a:ea typeface="Calibri (MS) Bold"/>
                  <a:cs typeface="Calibri (MS) Bold"/>
                  <a:sym typeface="Calibri (MS) Bold"/>
                </a:rPr>
                <a:t>Flujos</a:t>
              </a:r>
              <a:r>
                <a:rPr lang="en-US" sz="3157" b="1" dirty="0">
                  <a:solidFill>
                    <a:srgbClr val="09465E"/>
                  </a:solidFill>
                  <a:latin typeface="Calibri (MS) Bold"/>
                  <a:ea typeface="Calibri (MS) Bold"/>
                  <a:cs typeface="Calibri (MS) Bold"/>
                  <a:sym typeface="Calibri (MS) Bold"/>
                </a:rPr>
                <a:t> de </a:t>
              </a:r>
              <a:r>
                <a:rPr lang="en-US" sz="3157" b="1" dirty="0" err="1">
                  <a:solidFill>
                    <a:srgbClr val="09465E"/>
                  </a:solidFill>
                  <a:latin typeface="Calibri (MS) Bold"/>
                  <a:ea typeface="Calibri (MS) Bold"/>
                  <a:cs typeface="Calibri (MS) Bold"/>
                  <a:sym typeface="Calibri (MS) Bold"/>
                </a:rPr>
                <a:t>residuos</a:t>
              </a:r>
              <a:r>
                <a:rPr lang="en-US" sz="3157" b="1" dirty="0">
                  <a:solidFill>
                    <a:srgbClr val="09465E"/>
                  </a:solidFill>
                  <a:latin typeface="Calibri (MS) Bold"/>
                  <a:ea typeface="Calibri (MS) Bold"/>
                  <a:cs typeface="Calibri (MS) Bold"/>
                  <a:sym typeface="Calibri (MS) Bold"/>
                </a:rPr>
                <a:t> de </a:t>
              </a:r>
              <a:r>
                <a:rPr lang="en-US" sz="3157" b="1" dirty="0" err="1">
                  <a:solidFill>
                    <a:srgbClr val="09465E"/>
                  </a:solidFill>
                  <a:latin typeface="Calibri (MS) Bold"/>
                  <a:ea typeface="Calibri (MS) Bold"/>
                  <a:cs typeface="Calibri (MS) Bold"/>
                  <a:sym typeface="Calibri (MS) Bold"/>
                </a:rPr>
                <a:t>avena</a:t>
              </a:r>
              <a:endParaRPr lang="en-US" sz="3157" b="1" dirty="0">
                <a:solidFill>
                  <a:srgbClr val="09465E"/>
                </a:solidFill>
                <a:latin typeface="Calibri (MS) Bold"/>
                <a:ea typeface="Calibri (MS) Bold"/>
                <a:cs typeface="Calibri (MS) Bold"/>
                <a:sym typeface="Calibri (MS) Bold"/>
              </a:endParaRPr>
            </a:p>
          </p:txBody>
        </p:sp>
      </p:grpSp>
      <p:grpSp>
        <p:nvGrpSpPr>
          <p:cNvPr id="12" name="Group 12"/>
          <p:cNvGrpSpPr/>
          <p:nvPr/>
        </p:nvGrpSpPr>
        <p:grpSpPr>
          <a:xfrm>
            <a:off x="5379801" y="772877"/>
            <a:ext cx="4930436" cy="5669564"/>
            <a:chOff x="-45612" y="0"/>
            <a:chExt cx="12381628" cy="12929915"/>
          </a:xfrm>
        </p:grpSpPr>
        <p:sp>
          <p:nvSpPr>
            <p:cNvPr id="13" name="Freeform 13"/>
            <p:cNvSpPr/>
            <p:nvPr/>
          </p:nvSpPr>
          <p:spPr>
            <a:xfrm>
              <a:off x="0" y="0"/>
              <a:ext cx="12336016" cy="12313542"/>
            </a:xfrm>
            <a:custGeom>
              <a:avLst/>
              <a:gdLst/>
              <a:ahLst/>
              <a:cxnLst/>
              <a:rect l="l" t="t" r="r" b="b"/>
              <a:pathLst>
                <a:path w="12336016" h="12313542">
                  <a:moveTo>
                    <a:pt x="0" y="0"/>
                  </a:moveTo>
                  <a:lnTo>
                    <a:pt x="12336016" y="0"/>
                  </a:lnTo>
                  <a:lnTo>
                    <a:pt x="12336016" y="12313542"/>
                  </a:lnTo>
                  <a:lnTo>
                    <a:pt x="0" y="12313542"/>
                  </a:lnTo>
                  <a:close/>
                </a:path>
              </a:pathLst>
            </a:custGeom>
            <a:solidFill>
              <a:srgbClr val="000000">
                <a:alpha val="0"/>
              </a:srgbClr>
            </a:solidFill>
          </p:spPr>
          <p:txBody>
            <a:bodyPr/>
            <a:lstStyle/>
            <a:p>
              <a:endParaRPr lang="en-GB"/>
            </a:p>
          </p:txBody>
        </p:sp>
        <p:sp>
          <p:nvSpPr>
            <p:cNvPr id="14" name="TextBox 14"/>
            <p:cNvSpPr txBox="1"/>
            <p:nvPr/>
          </p:nvSpPr>
          <p:spPr>
            <a:xfrm>
              <a:off x="-45612" y="568748"/>
              <a:ext cx="12336016" cy="12361167"/>
            </a:xfrm>
            <a:prstGeom prst="rect">
              <a:avLst/>
            </a:prstGeom>
          </p:spPr>
          <p:txBody>
            <a:bodyPr lIns="0" tIns="0" rIns="0" bIns="0" rtlCol="0" anchor="t"/>
            <a:lstStyle/>
            <a:p>
              <a:pPr marL="0" lvl="0" indent="0" algn="l">
                <a:lnSpc>
                  <a:spcPts val="2365"/>
                </a:lnSpc>
              </a:pPr>
              <a:r>
                <a:rPr lang="en-US" sz="1907" dirty="0">
                  <a:solidFill>
                    <a:srgbClr val="09465E"/>
                  </a:solidFill>
                  <a:latin typeface="Calibri (MS)"/>
                  <a:ea typeface="Calibri (MS)"/>
                  <a:cs typeface="Calibri (MS)"/>
                  <a:sym typeface="Calibri (MS)"/>
                </a:rPr>
                <a:t>La </a:t>
              </a:r>
              <a:r>
                <a:rPr lang="en-US" sz="1907" dirty="0" err="1">
                  <a:solidFill>
                    <a:srgbClr val="09465E"/>
                  </a:solidFill>
                  <a:latin typeface="Calibri (MS)"/>
                  <a:ea typeface="Calibri (MS)"/>
                  <a:cs typeface="Calibri (MS)"/>
                  <a:sym typeface="Calibri (MS)"/>
                </a:rPr>
                <a:t>avena</a:t>
              </a:r>
              <a:r>
                <a:rPr lang="en-US" sz="1907" dirty="0">
                  <a:solidFill>
                    <a:srgbClr val="09465E"/>
                  </a:solidFill>
                  <a:latin typeface="Calibri (MS)"/>
                  <a:ea typeface="Calibri (MS)"/>
                  <a:cs typeface="Calibri (MS)"/>
                  <a:sym typeface="Calibri (MS)"/>
                </a:rPr>
                <a:t> </a:t>
              </a:r>
              <a:r>
                <a:rPr lang="en-US" sz="1907" dirty="0" err="1">
                  <a:solidFill>
                    <a:srgbClr val="09465E"/>
                  </a:solidFill>
                  <a:latin typeface="Calibri (MS)"/>
                  <a:ea typeface="Calibri (MS)"/>
                  <a:cs typeface="Calibri (MS)"/>
                  <a:sym typeface="Calibri (MS)"/>
                </a:rPr>
                <a:t>proporciona</a:t>
              </a:r>
              <a:r>
                <a:rPr lang="en-US" sz="1907" dirty="0">
                  <a:solidFill>
                    <a:srgbClr val="09465E"/>
                  </a:solidFill>
                  <a:latin typeface="Calibri (MS)"/>
                  <a:ea typeface="Calibri (MS)"/>
                  <a:cs typeface="Calibri (MS)"/>
                  <a:sym typeface="Calibri (MS)"/>
                </a:rPr>
                <a:t> </a:t>
              </a:r>
              <a:r>
                <a:rPr lang="en-US" sz="1907" dirty="0" err="1">
                  <a:solidFill>
                    <a:srgbClr val="09465E"/>
                  </a:solidFill>
                  <a:latin typeface="Calibri (MS)"/>
                  <a:ea typeface="Calibri (MS)"/>
                  <a:cs typeface="Calibri (MS)"/>
                  <a:sym typeface="Calibri (MS)"/>
                </a:rPr>
                <a:t>una</a:t>
              </a:r>
              <a:r>
                <a:rPr lang="en-US" sz="1907" dirty="0">
                  <a:solidFill>
                    <a:srgbClr val="09465E"/>
                  </a:solidFill>
                  <a:latin typeface="Calibri (MS)"/>
                  <a:ea typeface="Calibri (MS)"/>
                  <a:cs typeface="Calibri (MS)"/>
                  <a:sym typeface="Calibri (MS)"/>
                </a:rPr>
                <a:t> extensa </a:t>
              </a:r>
              <a:r>
                <a:rPr lang="en-US" sz="1907" dirty="0" err="1">
                  <a:solidFill>
                    <a:srgbClr val="09465E"/>
                  </a:solidFill>
                  <a:latin typeface="Calibri (MS)"/>
                  <a:ea typeface="Calibri (MS)"/>
                  <a:cs typeface="Calibri (MS)"/>
                  <a:sym typeface="Calibri (MS)"/>
                </a:rPr>
                <a:t>variedad</a:t>
              </a:r>
              <a:r>
                <a:rPr lang="en-US" sz="1907" dirty="0">
                  <a:solidFill>
                    <a:srgbClr val="09465E"/>
                  </a:solidFill>
                  <a:latin typeface="Calibri (MS)"/>
                  <a:ea typeface="Calibri (MS)"/>
                  <a:cs typeface="Calibri (MS)"/>
                  <a:sym typeface="Calibri (MS)"/>
                </a:rPr>
                <a:t> de </a:t>
              </a:r>
              <a:r>
                <a:rPr lang="en-US" sz="1907" dirty="0" err="1">
                  <a:solidFill>
                    <a:srgbClr val="09465E"/>
                  </a:solidFill>
                  <a:latin typeface="Calibri (MS)"/>
                  <a:ea typeface="Calibri (MS)"/>
                  <a:cs typeface="Calibri (MS)"/>
                  <a:sym typeface="Calibri (MS)"/>
                </a:rPr>
                <a:t>subproductos</a:t>
              </a:r>
              <a:r>
                <a:rPr lang="en-US" sz="1907" dirty="0">
                  <a:solidFill>
                    <a:srgbClr val="09465E"/>
                  </a:solidFill>
                  <a:latin typeface="Calibri (MS)"/>
                  <a:ea typeface="Calibri (MS)"/>
                  <a:cs typeface="Calibri (MS)"/>
                  <a:sym typeface="Calibri (MS)"/>
                </a:rPr>
                <a:t> que </a:t>
              </a:r>
              <a:r>
                <a:rPr lang="en-US" sz="1907" dirty="0" err="1">
                  <a:solidFill>
                    <a:srgbClr val="09465E"/>
                  </a:solidFill>
                  <a:latin typeface="Calibri (MS)"/>
                  <a:ea typeface="Calibri (MS)"/>
                  <a:cs typeface="Calibri (MS)"/>
                  <a:sym typeface="Calibri (MS)"/>
                </a:rPr>
                <a:t>pueden</a:t>
              </a:r>
              <a:r>
                <a:rPr lang="en-US" sz="1907" dirty="0">
                  <a:solidFill>
                    <a:srgbClr val="09465E"/>
                  </a:solidFill>
                  <a:latin typeface="Calibri (MS)"/>
                  <a:ea typeface="Calibri (MS)"/>
                  <a:cs typeface="Calibri (MS)"/>
                  <a:sym typeface="Calibri (MS)"/>
                </a:rPr>
                <a:t> ser </a:t>
              </a:r>
              <a:r>
                <a:rPr lang="en-US" sz="1907" dirty="0" err="1">
                  <a:solidFill>
                    <a:srgbClr val="09465E"/>
                  </a:solidFill>
                  <a:latin typeface="Calibri (MS)"/>
                  <a:ea typeface="Calibri (MS)"/>
                  <a:cs typeface="Calibri (MS)"/>
                  <a:sym typeface="Calibri (MS)"/>
                </a:rPr>
                <a:t>convertidos</a:t>
              </a:r>
              <a:r>
                <a:rPr lang="en-US" sz="1907" dirty="0">
                  <a:solidFill>
                    <a:srgbClr val="09465E"/>
                  </a:solidFill>
                  <a:latin typeface="Calibri (MS)"/>
                  <a:ea typeface="Calibri (MS)"/>
                  <a:cs typeface="Calibri (MS)"/>
                  <a:sym typeface="Calibri (MS)"/>
                </a:rPr>
                <a:t> en </a:t>
              </a:r>
              <a:r>
                <a:rPr lang="en-US" sz="1907" dirty="0" err="1">
                  <a:solidFill>
                    <a:srgbClr val="09465E"/>
                  </a:solidFill>
                  <a:latin typeface="Calibri (MS)"/>
                  <a:ea typeface="Calibri (MS)"/>
                  <a:cs typeface="Calibri (MS)"/>
                  <a:sym typeface="Calibri (MS)"/>
                </a:rPr>
                <a:t>productos</a:t>
              </a:r>
              <a:r>
                <a:rPr lang="en-US" sz="1907" dirty="0">
                  <a:solidFill>
                    <a:srgbClr val="09465E"/>
                  </a:solidFill>
                  <a:latin typeface="Calibri (MS)"/>
                  <a:ea typeface="Calibri (MS)"/>
                  <a:cs typeface="Calibri (MS)"/>
                  <a:sym typeface="Calibri (MS)"/>
                </a:rPr>
                <a:t> de valor </a:t>
              </a:r>
              <a:r>
                <a:rPr lang="en-US" sz="1907" dirty="0" err="1">
                  <a:solidFill>
                    <a:srgbClr val="09465E"/>
                  </a:solidFill>
                  <a:latin typeface="Calibri (MS)"/>
                  <a:ea typeface="Calibri (MS)"/>
                  <a:cs typeface="Calibri (MS)"/>
                  <a:sym typeface="Calibri (MS)"/>
                </a:rPr>
                <a:t>añadido</a:t>
              </a:r>
              <a:r>
                <a:rPr lang="en-US" sz="1907" dirty="0">
                  <a:solidFill>
                    <a:srgbClr val="09465E"/>
                  </a:solidFill>
                  <a:latin typeface="Calibri (MS)"/>
                  <a:ea typeface="Calibri (MS)"/>
                  <a:cs typeface="Calibri (MS)"/>
                  <a:sym typeface="Calibri (MS)"/>
                </a:rPr>
                <a:t>, </a:t>
              </a:r>
              <a:r>
                <a:rPr lang="en-US" sz="1907" dirty="0" err="1">
                  <a:solidFill>
                    <a:srgbClr val="09465E"/>
                  </a:solidFill>
                  <a:latin typeface="Calibri (MS)"/>
                  <a:ea typeface="Calibri (MS)"/>
                  <a:cs typeface="Calibri (MS)"/>
                  <a:sym typeface="Calibri (MS)"/>
                </a:rPr>
                <a:t>además</a:t>
              </a:r>
              <a:r>
                <a:rPr lang="en-US" sz="1907" dirty="0">
                  <a:solidFill>
                    <a:srgbClr val="09465E"/>
                  </a:solidFill>
                  <a:latin typeface="Calibri (MS)"/>
                  <a:ea typeface="Calibri (MS)"/>
                  <a:cs typeface="Calibri (MS)"/>
                  <a:sym typeface="Calibri (MS)"/>
                </a:rPr>
                <a:t> de </a:t>
              </a:r>
              <a:r>
                <a:rPr lang="en-US" sz="1907" dirty="0" err="1">
                  <a:solidFill>
                    <a:srgbClr val="09465E"/>
                  </a:solidFill>
                  <a:latin typeface="Calibri (MS)"/>
                  <a:ea typeface="Calibri (MS)"/>
                  <a:cs typeface="Calibri (MS)"/>
                  <a:sym typeface="Calibri (MS)"/>
                </a:rPr>
                <a:t>alimentos</a:t>
              </a:r>
              <a:r>
                <a:rPr lang="en-US" sz="1907" dirty="0">
                  <a:solidFill>
                    <a:srgbClr val="09465E"/>
                  </a:solidFill>
                  <a:latin typeface="Calibri (MS)"/>
                  <a:ea typeface="Calibri (MS)"/>
                  <a:cs typeface="Calibri (MS)"/>
                  <a:sym typeface="Calibri (MS)"/>
                </a:rPr>
                <a:t> y </a:t>
              </a:r>
              <a:r>
                <a:rPr lang="en-US" sz="1907" dirty="0" err="1">
                  <a:solidFill>
                    <a:srgbClr val="09465E"/>
                  </a:solidFill>
                  <a:latin typeface="Calibri (MS)"/>
                  <a:ea typeface="Calibri (MS)"/>
                  <a:cs typeface="Calibri (MS)"/>
                  <a:sym typeface="Calibri (MS)"/>
                </a:rPr>
                <a:t>bebidas</a:t>
              </a:r>
              <a:r>
                <a:rPr lang="en-US" sz="1907" dirty="0">
                  <a:solidFill>
                    <a:srgbClr val="09465E"/>
                  </a:solidFill>
                  <a:latin typeface="Calibri (MS)"/>
                  <a:ea typeface="Calibri (MS)"/>
                  <a:cs typeface="Calibri (MS)"/>
                  <a:sym typeface="Calibri (MS)"/>
                </a:rPr>
                <a:t>. </a:t>
              </a:r>
              <a:endParaRPr lang="en-US" sz="800" dirty="0">
                <a:solidFill>
                  <a:srgbClr val="09465E"/>
                </a:solidFill>
                <a:latin typeface="Calibri (MS)"/>
                <a:ea typeface="Calibri (MS)"/>
                <a:cs typeface="Calibri (MS)"/>
                <a:sym typeface="Calibri (MS)"/>
              </a:endParaRPr>
            </a:p>
            <a:p>
              <a:pPr marL="0" lvl="0" indent="0" algn="l">
                <a:lnSpc>
                  <a:spcPts val="2365"/>
                </a:lnSpc>
              </a:pPr>
              <a:r>
                <a:rPr lang="en-US" sz="1907" dirty="0">
                  <a:solidFill>
                    <a:srgbClr val="09465E"/>
                  </a:solidFill>
                  <a:latin typeface="Calibri (MS)"/>
                  <a:ea typeface="Calibri (MS)"/>
                  <a:cs typeface="Calibri (MS)"/>
                  <a:sym typeface="Calibri (MS)"/>
                </a:rPr>
                <a:t>En las </a:t>
              </a:r>
              <a:r>
                <a:rPr lang="en-US" sz="1907" dirty="0" err="1">
                  <a:solidFill>
                    <a:srgbClr val="09465E"/>
                  </a:solidFill>
                  <a:latin typeface="Calibri (MS)"/>
                  <a:ea typeface="Calibri (MS)"/>
                  <a:cs typeface="Calibri (MS)"/>
                  <a:sym typeface="Calibri (MS)"/>
                </a:rPr>
                <a:t>siguientes</a:t>
              </a:r>
              <a:r>
                <a:rPr lang="en-US" sz="1907" dirty="0">
                  <a:solidFill>
                    <a:srgbClr val="09465E"/>
                  </a:solidFill>
                  <a:latin typeface="Calibri (MS)"/>
                  <a:ea typeface="Calibri (MS)"/>
                  <a:cs typeface="Calibri (MS)"/>
                  <a:sym typeface="Calibri (MS)"/>
                </a:rPr>
                <a:t> </a:t>
              </a:r>
              <a:r>
                <a:rPr lang="en-US" sz="1907" dirty="0" err="1">
                  <a:solidFill>
                    <a:srgbClr val="09465E"/>
                  </a:solidFill>
                  <a:latin typeface="Calibri (MS)"/>
                  <a:ea typeface="Calibri (MS)"/>
                  <a:cs typeface="Calibri (MS)"/>
                  <a:sym typeface="Calibri (MS)"/>
                </a:rPr>
                <a:t>diapositivas</a:t>
              </a:r>
              <a:r>
                <a:rPr lang="en-US" sz="1907" dirty="0">
                  <a:solidFill>
                    <a:srgbClr val="09465E"/>
                  </a:solidFill>
                  <a:latin typeface="Calibri (MS)"/>
                  <a:ea typeface="Calibri (MS)"/>
                  <a:cs typeface="Calibri (MS)"/>
                  <a:sym typeface="Calibri (MS)"/>
                </a:rPr>
                <a:t>, se </a:t>
              </a:r>
              <a:r>
                <a:rPr lang="en-US" sz="1907" dirty="0" err="1">
                  <a:solidFill>
                    <a:srgbClr val="09465E"/>
                  </a:solidFill>
                  <a:latin typeface="Calibri (MS)"/>
                  <a:ea typeface="Calibri (MS)"/>
                  <a:cs typeface="Calibri (MS)"/>
                  <a:sym typeface="Calibri (MS)"/>
                </a:rPr>
                <a:t>presentan</a:t>
              </a:r>
              <a:r>
                <a:rPr lang="en-US" sz="1907" dirty="0">
                  <a:solidFill>
                    <a:srgbClr val="09465E"/>
                  </a:solidFill>
                  <a:latin typeface="Calibri (MS)"/>
                  <a:ea typeface="Calibri (MS)"/>
                  <a:cs typeface="Calibri (MS)"/>
                  <a:sym typeface="Calibri (MS)"/>
                </a:rPr>
                <a:t> </a:t>
              </a:r>
              <a:r>
                <a:rPr lang="en-US" sz="1907" dirty="0" err="1">
                  <a:solidFill>
                    <a:srgbClr val="09465E"/>
                  </a:solidFill>
                  <a:latin typeface="Calibri (MS)"/>
                  <a:ea typeface="Calibri (MS)"/>
                  <a:cs typeface="Calibri (MS)"/>
                  <a:sym typeface="Calibri (MS)"/>
                </a:rPr>
                <a:t>algunos</a:t>
              </a:r>
              <a:r>
                <a:rPr lang="en-US" sz="1907" dirty="0">
                  <a:solidFill>
                    <a:srgbClr val="09465E"/>
                  </a:solidFill>
                  <a:latin typeface="Calibri (MS)"/>
                  <a:ea typeface="Calibri (MS)"/>
                  <a:cs typeface="Calibri (MS)"/>
                  <a:sym typeface="Calibri (MS)"/>
                </a:rPr>
                <a:t> </a:t>
              </a:r>
              <a:r>
                <a:rPr lang="en-US" sz="1907" dirty="0" err="1">
                  <a:solidFill>
                    <a:srgbClr val="09465E"/>
                  </a:solidFill>
                  <a:latin typeface="Calibri (MS)"/>
                  <a:ea typeface="Calibri (MS)"/>
                  <a:cs typeface="Calibri (MS)"/>
                  <a:sym typeface="Calibri (MS)"/>
                </a:rPr>
                <a:t>ejemplos</a:t>
              </a:r>
              <a:r>
                <a:rPr lang="en-US" sz="1907" dirty="0">
                  <a:solidFill>
                    <a:srgbClr val="09465E"/>
                  </a:solidFill>
                  <a:latin typeface="Calibri (MS)"/>
                  <a:ea typeface="Calibri (MS)"/>
                  <a:cs typeface="Calibri (MS)"/>
                  <a:sym typeface="Calibri (MS)"/>
                </a:rPr>
                <a:t> de </a:t>
              </a:r>
              <a:r>
                <a:rPr lang="en-US" sz="1907" dirty="0" err="1">
                  <a:solidFill>
                    <a:srgbClr val="09465E"/>
                  </a:solidFill>
                  <a:latin typeface="Calibri (MS)"/>
                  <a:ea typeface="Calibri (MS)"/>
                  <a:cs typeface="Calibri (MS)"/>
                  <a:sym typeface="Calibri (MS)"/>
                </a:rPr>
                <a:t>productos</a:t>
              </a:r>
              <a:r>
                <a:rPr lang="en-US" sz="1907" dirty="0">
                  <a:solidFill>
                    <a:srgbClr val="09465E"/>
                  </a:solidFill>
                  <a:latin typeface="Calibri (MS)"/>
                  <a:ea typeface="Calibri (MS)"/>
                  <a:cs typeface="Calibri (MS)"/>
                  <a:sym typeface="Calibri (MS)"/>
                </a:rPr>
                <a:t> que </a:t>
              </a:r>
              <a:r>
                <a:rPr lang="en-US" sz="1907" dirty="0" err="1">
                  <a:solidFill>
                    <a:srgbClr val="09465E"/>
                  </a:solidFill>
                  <a:latin typeface="Calibri (MS)"/>
                  <a:ea typeface="Calibri (MS)"/>
                  <a:cs typeface="Calibri (MS)"/>
                  <a:sym typeface="Calibri (MS)"/>
                </a:rPr>
                <a:t>pueden</a:t>
              </a:r>
              <a:r>
                <a:rPr lang="en-US" sz="1907" dirty="0">
                  <a:solidFill>
                    <a:srgbClr val="09465E"/>
                  </a:solidFill>
                  <a:latin typeface="Calibri (MS)"/>
                  <a:ea typeface="Calibri (MS)"/>
                  <a:cs typeface="Calibri (MS)"/>
                  <a:sym typeface="Calibri (MS)"/>
                </a:rPr>
                <a:t> </a:t>
              </a:r>
              <a:r>
                <a:rPr lang="en-US" sz="1907" dirty="0" err="1">
                  <a:solidFill>
                    <a:srgbClr val="09465E"/>
                  </a:solidFill>
                  <a:latin typeface="Calibri (MS)"/>
                  <a:ea typeface="Calibri (MS)"/>
                  <a:cs typeface="Calibri (MS)"/>
                  <a:sym typeface="Calibri (MS)"/>
                </a:rPr>
                <a:t>elaborarse</a:t>
              </a:r>
              <a:r>
                <a:rPr lang="en-US" sz="1907" dirty="0">
                  <a:solidFill>
                    <a:srgbClr val="09465E"/>
                  </a:solidFill>
                  <a:latin typeface="Calibri (MS)"/>
                  <a:ea typeface="Calibri (MS)"/>
                  <a:cs typeface="Calibri (MS)"/>
                  <a:sym typeface="Calibri (MS)"/>
                </a:rPr>
                <a:t> a </a:t>
              </a:r>
              <a:r>
                <a:rPr lang="en-US" sz="1907" dirty="0" err="1">
                  <a:solidFill>
                    <a:srgbClr val="09465E"/>
                  </a:solidFill>
                  <a:latin typeface="Calibri (MS)"/>
                  <a:ea typeface="Calibri (MS)"/>
                  <a:cs typeface="Calibri (MS)"/>
                  <a:sym typeface="Calibri (MS)"/>
                </a:rPr>
                <a:t>partir</a:t>
              </a:r>
              <a:r>
                <a:rPr lang="en-US" sz="1907" dirty="0">
                  <a:solidFill>
                    <a:srgbClr val="09465E"/>
                  </a:solidFill>
                  <a:latin typeface="Calibri (MS)"/>
                  <a:ea typeface="Calibri (MS)"/>
                  <a:cs typeface="Calibri (MS)"/>
                  <a:sym typeface="Calibri (MS)"/>
                </a:rPr>
                <a:t> de </a:t>
              </a:r>
              <a:r>
                <a:rPr lang="en-US" sz="1907" dirty="0" err="1">
                  <a:solidFill>
                    <a:srgbClr val="09465E"/>
                  </a:solidFill>
                  <a:latin typeface="Calibri (MS)"/>
                  <a:ea typeface="Calibri (MS)"/>
                  <a:cs typeface="Calibri (MS)"/>
                  <a:sym typeface="Calibri (MS)"/>
                </a:rPr>
                <a:t>residuos</a:t>
              </a:r>
              <a:r>
                <a:rPr lang="en-US" sz="1907" dirty="0">
                  <a:solidFill>
                    <a:srgbClr val="09465E"/>
                  </a:solidFill>
                  <a:latin typeface="Calibri (MS)"/>
                  <a:ea typeface="Calibri (MS)"/>
                  <a:cs typeface="Calibri (MS)"/>
                  <a:sym typeface="Calibri (MS)"/>
                </a:rPr>
                <a:t> de </a:t>
              </a:r>
              <a:r>
                <a:rPr lang="en-US" sz="1907" dirty="0" err="1">
                  <a:solidFill>
                    <a:srgbClr val="09465E"/>
                  </a:solidFill>
                  <a:latin typeface="Calibri (MS)"/>
                  <a:ea typeface="Calibri (MS)"/>
                  <a:cs typeface="Calibri (MS)"/>
                  <a:sym typeface="Calibri (MS)"/>
                </a:rPr>
                <a:t>avena</a:t>
              </a:r>
              <a:r>
                <a:rPr lang="en-US" sz="1907" dirty="0">
                  <a:solidFill>
                    <a:srgbClr val="09465E"/>
                  </a:solidFill>
                  <a:latin typeface="Calibri (MS)"/>
                  <a:ea typeface="Calibri (MS)"/>
                  <a:cs typeface="Calibri (MS)"/>
                  <a:sym typeface="Calibri (MS)"/>
                </a:rPr>
                <a:t>, </a:t>
              </a:r>
              <a:r>
                <a:rPr lang="en-US" sz="1907" dirty="0" err="1">
                  <a:solidFill>
                    <a:srgbClr val="09465E"/>
                  </a:solidFill>
                  <a:latin typeface="Calibri (MS)"/>
                  <a:ea typeface="Calibri (MS)"/>
                  <a:cs typeface="Calibri (MS)"/>
                  <a:sym typeface="Calibri (MS)"/>
                </a:rPr>
                <a:t>como</a:t>
              </a:r>
              <a:r>
                <a:rPr lang="en-US" sz="1907" dirty="0">
                  <a:solidFill>
                    <a:srgbClr val="09465E"/>
                  </a:solidFill>
                  <a:latin typeface="Calibri (MS)"/>
                  <a:ea typeface="Calibri (MS)"/>
                  <a:cs typeface="Calibri (MS)"/>
                  <a:sym typeface="Calibri (MS)"/>
                </a:rPr>
                <a:t> la cascarilla y </a:t>
              </a:r>
              <a:r>
                <a:rPr lang="en-US" sz="1907" dirty="0" err="1">
                  <a:solidFill>
                    <a:srgbClr val="09465E"/>
                  </a:solidFill>
                  <a:latin typeface="Calibri (MS)"/>
                  <a:ea typeface="Calibri (MS)"/>
                  <a:cs typeface="Calibri (MS)"/>
                  <a:sym typeface="Calibri (MS)"/>
                </a:rPr>
                <a:t>fracciones</a:t>
              </a:r>
              <a:r>
                <a:rPr lang="en-US" sz="1907" dirty="0">
                  <a:solidFill>
                    <a:srgbClr val="09465E"/>
                  </a:solidFill>
                  <a:latin typeface="Calibri (MS)"/>
                  <a:ea typeface="Calibri (MS)"/>
                  <a:cs typeface="Calibri (MS)"/>
                  <a:sym typeface="Calibri (MS)"/>
                </a:rPr>
                <a:t> de </a:t>
              </a:r>
              <a:r>
                <a:rPr lang="en-US" sz="1907" dirty="0" err="1">
                  <a:solidFill>
                    <a:srgbClr val="09465E"/>
                  </a:solidFill>
                  <a:latin typeface="Calibri (MS)"/>
                  <a:ea typeface="Calibri (MS)"/>
                  <a:cs typeface="Calibri (MS)"/>
                  <a:sym typeface="Calibri (MS)"/>
                </a:rPr>
                <a:t>cáscara</a:t>
              </a:r>
              <a:r>
                <a:rPr lang="en-US" sz="1907" dirty="0">
                  <a:solidFill>
                    <a:srgbClr val="09465E"/>
                  </a:solidFill>
                  <a:latin typeface="Calibri (MS)"/>
                  <a:ea typeface="Calibri (MS)"/>
                  <a:cs typeface="Calibri (MS)"/>
                  <a:sym typeface="Calibri (MS)"/>
                </a:rPr>
                <a:t>:</a:t>
              </a:r>
            </a:p>
            <a:p>
              <a:pPr marL="0" lvl="0" indent="0" algn="l">
                <a:lnSpc>
                  <a:spcPts val="2365"/>
                </a:lnSpc>
              </a:pPr>
              <a:endParaRPr lang="en-US" sz="1907" dirty="0">
                <a:solidFill>
                  <a:srgbClr val="09465E"/>
                </a:solidFill>
                <a:latin typeface="Calibri (MS)"/>
                <a:ea typeface="Calibri (MS)"/>
                <a:cs typeface="Calibri (MS)"/>
                <a:sym typeface="Calibri (MS)"/>
              </a:endParaRPr>
            </a:p>
            <a:p>
              <a:pPr marL="342900" lvl="0" indent="-342900" algn="l">
                <a:lnSpc>
                  <a:spcPts val="2365"/>
                </a:lnSpc>
                <a:buFont typeface="Arial" panose="020B0604020202020204" pitchFamily="34" charset="0"/>
                <a:buChar char="•"/>
              </a:pPr>
              <a:r>
                <a:rPr lang="en-US" sz="1907" dirty="0">
                  <a:solidFill>
                    <a:srgbClr val="09465E"/>
                  </a:solidFill>
                  <a:latin typeface="Calibri (MS)"/>
                  <a:ea typeface="Calibri (MS)"/>
                  <a:cs typeface="Calibri (MS)"/>
                  <a:sym typeface="Calibri (MS)"/>
                </a:rPr>
                <a:t> </a:t>
              </a:r>
              <a:r>
                <a:rPr lang="en-US" sz="1907" dirty="0" err="1">
                  <a:solidFill>
                    <a:srgbClr val="09465E"/>
                  </a:solidFill>
                  <a:latin typeface="Calibri (MS)"/>
                  <a:ea typeface="Calibri (MS)"/>
                  <a:cs typeface="Calibri (MS)"/>
                  <a:sym typeface="Calibri (MS)"/>
                </a:rPr>
                <a:t>suplementos</a:t>
              </a:r>
              <a:r>
                <a:rPr lang="en-US" sz="1907" dirty="0">
                  <a:solidFill>
                    <a:srgbClr val="09465E"/>
                  </a:solidFill>
                  <a:latin typeface="Calibri (MS)"/>
                  <a:ea typeface="Calibri (MS)"/>
                  <a:cs typeface="Calibri (MS)"/>
                  <a:sym typeface="Calibri (MS)"/>
                </a:rPr>
                <a:t> </a:t>
              </a:r>
              <a:r>
                <a:rPr lang="en-US" sz="1907" dirty="0" err="1">
                  <a:solidFill>
                    <a:srgbClr val="09465E"/>
                  </a:solidFill>
                  <a:latin typeface="Calibri (MS)"/>
                  <a:ea typeface="Calibri (MS)"/>
                  <a:cs typeface="Calibri (MS)"/>
                  <a:sym typeface="Calibri (MS)"/>
                </a:rPr>
                <a:t>nutricionales</a:t>
              </a:r>
              <a:endParaRPr lang="en-US" sz="1907" dirty="0">
                <a:solidFill>
                  <a:srgbClr val="09465E"/>
                </a:solidFill>
                <a:latin typeface="Calibri (MS)"/>
                <a:ea typeface="Calibri (MS)"/>
                <a:cs typeface="Calibri (MS)"/>
                <a:sym typeface="Calibri (MS)"/>
              </a:endParaRPr>
            </a:p>
            <a:p>
              <a:pPr marL="342900" lvl="0" indent="-342900" algn="l">
                <a:lnSpc>
                  <a:spcPts val="2365"/>
                </a:lnSpc>
                <a:buFont typeface="Arial" panose="020B0604020202020204" pitchFamily="34" charset="0"/>
                <a:buChar char="•"/>
              </a:pPr>
              <a:r>
                <a:rPr lang="en-US" sz="1907" dirty="0">
                  <a:solidFill>
                    <a:srgbClr val="09465E"/>
                  </a:solidFill>
                  <a:latin typeface="Calibri (MS)"/>
                  <a:ea typeface="Calibri (MS)"/>
                  <a:cs typeface="Calibri (MS)"/>
                  <a:sym typeface="Calibri (MS)"/>
                </a:rPr>
                <a:t> material de </a:t>
              </a:r>
              <a:r>
                <a:rPr lang="en-US" sz="1907" dirty="0" err="1">
                  <a:solidFill>
                    <a:srgbClr val="09465E"/>
                  </a:solidFill>
                  <a:latin typeface="Calibri (MS)"/>
                  <a:ea typeface="Calibri (MS)"/>
                  <a:cs typeface="Calibri (MS)"/>
                  <a:sym typeface="Calibri (MS)"/>
                </a:rPr>
                <a:t>empaquetado</a:t>
              </a:r>
              <a:endParaRPr lang="en-US" sz="1907" dirty="0">
                <a:solidFill>
                  <a:srgbClr val="09465E"/>
                </a:solidFill>
                <a:latin typeface="Calibri (MS)"/>
                <a:ea typeface="Calibri (MS)"/>
                <a:cs typeface="Calibri (MS)"/>
                <a:sym typeface="Calibri (MS)"/>
              </a:endParaRPr>
            </a:p>
            <a:p>
              <a:pPr marL="342900" lvl="0" indent="-342900" algn="l">
                <a:lnSpc>
                  <a:spcPts val="2365"/>
                </a:lnSpc>
                <a:buFont typeface="Arial" panose="020B0604020202020204" pitchFamily="34" charset="0"/>
                <a:buChar char="•"/>
              </a:pPr>
              <a:r>
                <a:rPr lang="en-US" sz="1907" dirty="0">
                  <a:solidFill>
                    <a:srgbClr val="09465E"/>
                  </a:solidFill>
                  <a:latin typeface="Calibri (MS)"/>
                  <a:ea typeface="Calibri (MS)"/>
                  <a:cs typeface="Calibri (MS)"/>
                  <a:sym typeface="Calibri (MS)"/>
                </a:rPr>
                <a:t> </a:t>
              </a:r>
              <a:r>
                <a:rPr lang="en-US" sz="1907" dirty="0" err="1">
                  <a:solidFill>
                    <a:srgbClr val="09465E"/>
                  </a:solidFill>
                  <a:latin typeface="Calibri (MS)"/>
                  <a:ea typeface="Calibri (MS)"/>
                  <a:cs typeface="Calibri (MS)"/>
                  <a:sym typeface="Calibri (MS)"/>
                </a:rPr>
                <a:t>productos</a:t>
              </a:r>
              <a:r>
                <a:rPr lang="en-US" sz="1907" dirty="0">
                  <a:solidFill>
                    <a:srgbClr val="09465E"/>
                  </a:solidFill>
                  <a:latin typeface="Calibri (MS)"/>
                  <a:ea typeface="Calibri (MS)"/>
                  <a:cs typeface="Calibri (MS)"/>
                  <a:sym typeface="Calibri (MS)"/>
                </a:rPr>
                <a:t> de </a:t>
              </a:r>
              <a:r>
                <a:rPr lang="en-US" sz="1907" dirty="0" err="1">
                  <a:solidFill>
                    <a:srgbClr val="09465E"/>
                  </a:solidFill>
                  <a:latin typeface="Calibri (MS)"/>
                  <a:ea typeface="Calibri (MS)"/>
                  <a:cs typeface="Calibri (MS)"/>
                  <a:sym typeface="Calibri (MS)"/>
                </a:rPr>
                <a:t>cosmética</a:t>
              </a:r>
              <a:endParaRPr lang="en-US" sz="1907" dirty="0">
                <a:solidFill>
                  <a:srgbClr val="09465E"/>
                </a:solidFill>
                <a:latin typeface="Calibri (MS)"/>
                <a:ea typeface="Calibri (MS)"/>
                <a:cs typeface="Calibri (MS)"/>
                <a:sym typeface="Calibri (MS)"/>
              </a:endParaRPr>
            </a:p>
            <a:p>
              <a:pPr marL="342900" lvl="0" indent="-342900" algn="l">
                <a:lnSpc>
                  <a:spcPts val="2365"/>
                </a:lnSpc>
                <a:buFont typeface="Arial" panose="020B0604020202020204" pitchFamily="34" charset="0"/>
                <a:buChar char="•"/>
              </a:pPr>
              <a:r>
                <a:rPr lang="en-US" sz="1907" dirty="0">
                  <a:solidFill>
                    <a:srgbClr val="09465E"/>
                  </a:solidFill>
                  <a:latin typeface="Calibri (MS)"/>
                  <a:ea typeface="Calibri (MS)"/>
                  <a:cs typeface="Calibri (MS)"/>
                  <a:sym typeface="Calibri (MS)"/>
                </a:rPr>
                <a:t> </a:t>
              </a:r>
              <a:r>
                <a:rPr lang="en-US" sz="1907" dirty="0" err="1">
                  <a:solidFill>
                    <a:srgbClr val="09465E"/>
                  </a:solidFill>
                  <a:latin typeface="Calibri (MS)"/>
                  <a:ea typeface="Calibri (MS)"/>
                  <a:cs typeface="Calibri (MS)"/>
                  <a:sym typeface="Calibri (MS)"/>
                </a:rPr>
                <a:t>uso</a:t>
              </a:r>
              <a:r>
                <a:rPr lang="en-US" sz="1907" dirty="0">
                  <a:solidFill>
                    <a:srgbClr val="09465E"/>
                  </a:solidFill>
                  <a:latin typeface="Calibri (MS)"/>
                  <a:ea typeface="Calibri (MS)"/>
                  <a:cs typeface="Calibri (MS)"/>
                  <a:sym typeface="Calibri (MS)"/>
                </a:rPr>
                <a:t> </a:t>
              </a:r>
              <a:r>
                <a:rPr lang="en-US" sz="1907" dirty="0" err="1">
                  <a:solidFill>
                    <a:srgbClr val="09465E"/>
                  </a:solidFill>
                  <a:latin typeface="Calibri (MS)"/>
                  <a:ea typeface="Calibri (MS)"/>
                  <a:cs typeface="Calibri (MS)"/>
                  <a:sym typeface="Calibri (MS)"/>
                </a:rPr>
                <a:t>farmacéutico</a:t>
              </a:r>
              <a:endParaRPr lang="en-US" sz="1907" dirty="0">
                <a:solidFill>
                  <a:srgbClr val="09465E"/>
                </a:solidFill>
                <a:latin typeface="Calibri (MS)"/>
                <a:ea typeface="Calibri (MS)"/>
                <a:cs typeface="Calibri (MS)"/>
                <a:sym typeface="Calibri (MS)"/>
              </a:endParaRPr>
            </a:p>
            <a:p>
              <a:pPr marL="342900" lvl="0" indent="-342900" algn="l">
                <a:lnSpc>
                  <a:spcPts val="2365"/>
                </a:lnSpc>
                <a:buFont typeface="Arial" panose="020B0604020202020204" pitchFamily="34" charset="0"/>
                <a:buChar char="•"/>
              </a:pPr>
              <a:r>
                <a:rPr lang="en-US" sz="1907" dirty="0">
                  <a:solidFill>
                    <a:srgbClr val="09465E"/>
                  </a:solidFill>
                  <a:latin typeface="Calibri (MS)"/>
                  <a:ea typeface="Calibri (MS)"/>
                  <a:cs typeface="Calibri (MS)"/>
                  <a:sym typeface="Calibri (MS)"/>
                </a:rPr>
                <a:t> </a:t>
              </a:r>
              <a:r>
                <a:rPr lang="en-US" sz="1907" dirty="0" err="1">
                  <a:solidFill>
                    <a:srgbClr val="09465E"/>
                  </a:solidFill>
                  <a:latin typeface="Calibri (MS)"/>
                  <a:ea typeface="Calibri (MS)"/>
                  <a:cs typeface="Calibri (MS)"/>
                  <a:sym typeface="Calibri (MS)"/>
                </a:rPr>
                <a:t>alimento</a:t>
              </a:r>
              <a:r>
                <a:rPr lang="en-US" sz="1907" dirty="0">
                  <a:solidFill>
                    <a:srgbClr val="09465E"/>
                  </a:solidFill>
                  <a:latin typeface="Calibri (MS)"/>
                  <a:ea typeface="Calibri (MS)"/>
                  <a:cs typeface="Calibri (MS)"/>
                  <a:sym typeface="Calibri (MS)"/>
                </a:rPr>
                <a:t> para </a:t>
              </a:r>
              <a:r>
                <a:rPr lang="en-US" sz="1907" dirty="0" err="1">
                  <a:solidFill>
                    <a:srgbClr val="09465E"/>
                  </a:solidFill>
                  <a:latin typeface="Calibri (MS)"/>
                  <a:ea typeface="Calibri (MS)"/>
                  <a:cs typeface="Calibri (MS)"/>
                  <a:sym typeface="Calibri (MS)"/>
                </a:rPr>
                <a:t>mascotas</a:t>
              </a:r>
              <a:endParaRPr lang="en-US" sz="1907" dirty="0">
                <a:solidFill>
                  <a:srgbClr val="09465E"/>
                </a:solidFill>
                <a:latin typeface="Calibri (MS)"/>
                <a:ea typeface="Calibri (MS)"/>
                <a:cs typeface="Calibri (MS)"/>
                <a:sym typeface="Calibri (MS)"/>
              </a:endParaRPr>
            </a:p>
            <a:p>
              <a:pPr marL="342900" lvl="0" indent="-342900" algn="l">
                <a:lnSpc>
                  <a:spcPts val="2365"/>
                </a:lnSpc>
                <a:buFont typeface="Arial" panose="020B0604020202020204" pitchFamily="34" charset="0"/>
                <a:buChar char="•"/>
              </a:pPr>
              <a:r>
                <a:rPr lang="en-US" sz="1907" dirty="0">
                  <a:solidFill>
                    <a:srgbClr val="09465E"/>
                  </a:solidFill>
                  <a:latin typeface="Calibri (MS)"/>
                  <a:ea typeface="Calibri (MS)"/>
                  <a:cs typeface="Calibri (MS)"/>
                  <a:sym typeface="Calibri (MS)"/>
                </a:rPr>
                <a:t> </a:t>
              </a:r>
              <a:r>
                <a:rPr lang="en-US" sz="1907" dirty="0" err="1">
                  <a:solidFill>
                    <a:srgbClr val="09465E"/>
                  </a:solidFill>
                  <a:latin typeface="Calibri (MS)"/>
                  <a:ea typeface="Calibri (MS)"/>
                  <a:cs typeface="Calibri (MS)"/>
                  <a:sym typeface="Calibri (MS)"/>
                </a:rPr>
                <a:t>biofertilizante</a:t>
              </a:r>
              <a:endParaRPr lang="en-US" sz="1907" dirty="0">
                <a:solidFill>
                  <a:srgbClr val="09465E"/>
                </a:solidFill>
                <a:latin typeface="Calibri (MS)"/>
                <a:ea typeface="Calibri (MS)"/>
                <a:cs typeface="Calibri (MS)"/>
                <a:sym typeface="Calibri (MS)"/>
              </a:endParaRPr>
            </a:p>
            <a:p>
              <a:pPr marL="342900" lvl="0" indent="-342900" algn="l">
                <a:lnSpc>
                  <a:spcPts val="2365"/>
                </a:lnSpc>
                <a:buFont typeface="Arial" panose="020B0604020202020204" pitchFamily="34" charset="0"/>
                <a:buChar char="•"/>
              </a:pPr>
              <a:r>
                <a:rPr lang="en-US" sz="1907" dirty="0">
                  <a:solidFill>
                    <a:srgbClr val="09465E"/>
                  </a:solidFill>
                  <a:latin typeface="Calibri (MS)"/>
                  <a:ea typeface="Calibri (MS)"/>
                  <a:cs typeface="Calibri (MS)"/>
                  <a:sym typeface="Calibri (MS)"/>
                </a:rPr>
                <a:t> bio-fuel</a:t>
              </a:r>
            </a:p>
            <a:p>
              <a:pPr marL="342900" lvl="0" indent="-342900" algn="l">
                <a:lnSpc>
                  <a:spcPts val="2365"/>
                </a:lnSpc>
                <a:buFont typeface="Arial" panose="020B0604020202020204" pitchFamily="34" charset="0"/>
                <a:buChar char="•"/>
              </a:pPr>
              <a:r>
                <a:rPr lang="en-US" sz="1907" dirty="0">
                  <a:solidFill>
                    <a:srgbClr val="09465E"/>
                  </a:solidFill>
                  <a:latin typeface="Calibri (MS)"/>
                  <a:ea typeface="Calibri (MS)"/>
                  <a:cs typeface="Calibri (MS)"/>
                  <a:sym typeface="Calibri (MS)"/>
                </a:rPr>
                <a:t> </a:t>
              </a:r>
              <a:r>
                <a:rPr lang="en-US" sz="1907" dirty="0" err="1">
                  <a:solidFill>
                    <a:srgbClr val="09465E"/>
                  </a:solidFill>
                  <a:latin typeface="Calibri (MS)"/>
                  <a:ea typeface="Calibri (MS)"/>
                  <a:cs typeface="Calibri (MS)"/>
                  <a:sym typeface="Calibri (MS)"/>
                </a:rPr>
                <a:t>aplicaciones</a:t>
              </a:r>
              <a:r>
                <a:rPr lang="en-US" sz="1907" dirty="0">
                  <a:solidFill>
                    <a:srgbClr val="09465E"/>
                  </a:solidFill>
                  <a:latin typeface="Calibri (MS)"/>
                  <a:ea typeface="Calibri (MS)"/>
                  <a:cs typeface="Calibri (MS)"/>
                  <a:sym typeface="Calibri (MS)"/>
                </a:rPr>
                <a:t> </a:t>
              </a:r>
              <a:r>
                <a:rPr lang="en-US" sz="1907" dirty="0" err="1">
                  <a:solidFill>
                    <a:srgbClr val="09465E"/>
                  </a:solidFill>
                  <a:latin typeface="Calibri (MS)"/>
                  <a:ea typeface="Calibri (MS)"/>
                  <a:cs typeface="Calibri (MS)"/>
                  <a:sym typeface="Calibri (MS)"/>
                </a:rPr>
                <a:t>en</a:t>
              </a:r>
              <a:r>
                <a:rPr lang="en-US" sz="1907" dirty="0">
                  <a:solidFill>
                    <a:srgbClr val="09465E"/>
                  </a:solidFill>
                  <a:latin typeface="Calibri (MS)"/>
                  <a:ea typeface="Calibri (MS)"/>
                  <a:cs typeface="Calibri (MS)"/>
                  <a:sym typeface="Calibri (MS)"/>
                </a:rPr>
                <a:t> textiles</a:t>
              </a:r>
            </a:p>
          </p:txBody>
        </p:sp>
      </p:grpSp>
      <p:sp>
        <p:nvSpPr>
          <p:cNvPr id="15" name="Freeform 15"/>
          <p:cNvSpPr/>
          <p:nvPr/>
        </p:nvSpPr>
        <p:spPr>
          <a:xfrm>
            <a:off x="511592" y="2526483"/>
            <a:ext cx="4519398" cy="3580562"/>
          </a:xfrm>
          <a:custGeom>
            <a:avLst/>
            <a:gdLst/>
            <a:ahLst/>
            <a:cxnLst/>
            <a:rect l="l" t="t" r="r" b="b"/>
            <a:pathLst>
              <a:path w="4519398" h="3580562">
                <a:moveTo>
                  <a:pt x="0" y="0"/>
                </a:moveTo>
                <a:lnTo>
                  <a:pt x="4519398" y="0"/>
                </a:lnTo>
                <a:lnTo>
                  <a:pt x="4519398" y="3580563"/>
                </a:lnTo>
                <a:lnTo>
                  <a:pt x="0" y="3580563"/>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4209323" y="1506645"/>
            <a:ext cx="5561471" cy="4530682"/>
            <a:chOff x="0" y="0"/>
            <a:chExt cx="12683400" cy="10332600"/>
          </a:xfrm>
        </p:grpSpPr>
        <p:sp>
          <p:nvSpPr>
            <p:cNvPr id="12" name="Freeform 12"/>
            <p:cNvSpPr/>
            <p:nvPr/>
          </p:nvSpPr>
          <p:spPr>
            <a:xfrm>
              <a:off x="0" y="0"/>
              <a:ext cx="12683400" cy="10332600"/>
            </a:xfrm>
            <a:custGeom>
              <a:avLst/>
              <a:gdLst/>
              <a:ahLst/>
              <a:cxnLst/>
              <a:rect l="l" t="t" r="r" b="b"/>
              <a:pathLst>
                <a:path w="12683400" h="10332600">
                  <a:moveTo>
                    <a:pt x="0" y="0"/>
                  </a:moveTo>
                  <a:lnTo>
                    <a:pt x="12683400" y="0"/>
                  </a:lnTo>
                  <a:lnTo>
                    <a:pt x="12683400" y="10332600"/>
                  </a:lnTo>
                  <a:lnTo>
                    <a:pt x="0" y="10332600"/>
                  </a:lnTo>
                  <a:close/>
                </a:path>
              </a:pathLst>
            </a:custGeom>
            <a:solidFill>
              <a:srgbClr val="000000">
                <a:alpha val="0"/>
              </a:srgbClr>
            </a:solidFill>
          </p:spPr>
          <p:txBody>
            <a:bodyPr/>
            <a:lstStyle/>
            <a:p>
              <a:endParaRPr lang="en-GB"/>
            </a:p>
          </p:txBody>
        </p:sp>
        <p:sp>
          <p:nvSpPr>
            <p:cNvPr id="13" name="TextBox 13"/>
            <p:cNvSpPr txBox="1"/>
            <p:nvPr/>
          </p:nvSpPr>
          <p:spPr>
            <a:xfrm>
              <a:off x="0" y="-47625"/>
              <a:ext cx="12683400" cy="10380225"/>
            </a:xfrm>
            <a:prstGeom prst="rect">
              <a:avLst/>
            </a:prstGeom>
          </p:spPr>
          <p:txBody>
            <a:bodyPr lIns="0" tIns="0" rIns="0" bIns="0" rtlCol="0" anchor="t"/>
            <a:lstStyle/>
            <a:p>
              <a:pPr marL="0" lvl="0" indent="0" algn="l">
                <a:lnSpc>
                  <a:spcPts val="2392"/>
                </a:lnSpc>
              </a:pPr>
              <a:endParaRPr dirty="0"/>
            </a:p>
            <a:p>
              <a:pPr marL="0" lvl="0" indent="0" algn="l">
                <a:lnSpc>
                  <a:spcPts val="2392"/>
                </a:lnSpc>
              </a:pPr>
              <a:r>
                <a:rPr lang="en-US" sz="1929" dirty="0">
                  <a:solidFill>
                    <a:srgbClr val="09465E"/>
                  </a:solidFill>
                  <a:latin typeface="+mj-lt"/>
                  <a:ea typeface="Calibri (MS) Bold"/>
                  <a:cs typeface="Calibri (MS) Bold"/>
                  <a:sym typeface="Calibri (MS) Bold"/>
                </a:rPr>
                <a:t>Los </a:t>
              </a:r>
              <a:r>
                <a:rPr lang="en-US" sz="1929" dirty="0" err="1">
                  <a:solidFill>
                    <a:srgbClr val="09465E"/>
                  </a:solidFill>
                  <a:latin typeface="+mj-lt"/>
                  <a:ea typeface="Calibri (MS) Bold"/>
                  <a:cs typeface="Calibri (MS) Bold"/>
                  <a:sym typeface="Calibri (MS) Bold"/>
                </a:rPr>
                <a:t>recortes</a:t>
              </a:r>
              <a:r>
                <a:rPr lang="en-US" sz="1929" dirty="0">
                  <a:solidFill>
                    <a:srgbClr val="09465E"/>
                  </a:solidFill>
                  <a:latin typeface="+mj-lt"/>
                  <a:ea typeface="Calibri (MS) Bold"/>
                  <a:cs typeface="Calibri (MS) Bold"/>
                  <a:sym typeface="Calibri (MS) Bold"/>
                </a:rPr>
                <a:t> y </a:t>
              </a:r>
              <a:r>
                <a:rPr lang="en-US" sz="1929" dirty="0" err="1">
                  <a:solidFill>
                    <a:srgbClr val="09465E"/>
                  </a:solidFill>
                  <a:latin typeface="+mj-lt"/>
                  <a:ea typeface="Calibri (MS) Bold"/>
                  <a:cs typeface="Calibri (MS) Bold"/>
                  <a:sym typeface="Calibri (MS) Bold"/>
                </a:rPr>
                <a:t>desechos</a:t>
              </a:r>
              <a:r>
                <a:rPr lang="en-US" sz="1929" dirty="0">
                  <a:solidFill>
                    <a:srgbClr val="09465E"/>
                  </a:solidFill>
                  <a:latin typeface="+mj-lt"/>
                  <a:ea typeface="Calibri (MS) Bold"/>
                  <a:cs typeface="Calibri (MS) Bold"/>
                  <a:sym typeface="Calibri (MS) Bold"/>
                </a:rPr>
                <a:t> de </a:t>
              </a:r>
              <a:r>
                <a:rPr lang="en-US" sz="1929" dirty="0" err="1">
                  <a:solidFill>
                    <a:srgbClr val="09465E"/>
                  </a:solidFill>
                  <a:latin typeface="+mj-lt"/>
                  <a:ea typeface="Calibri (MS) Bold"/>
                  <a:cs typeface="Calibri (MS) Bold"/>
                  <a:sym typeface="Calibri (MS) Bold"/>
                </a:rPr>
                <a:t>avena</a:t>
              </a:r>
              <a:r>
                <a:rPr lang="en-US" sz="1929" dirty="0">
                  <a:solidFill>
                    <a:srgbClr val="09465E"/>
                  </a:solidFill>
                  <a:latin typeface="+mj-lt"/>
                  <a:ea typeface="Calibri (MS) Bold"/>
                  <a:cs typeface="Calibri (MS) Bold"/>
                  <a:sym typeface="Calibri (MS) Bold"/>
                </a:rPr>
                <a:t> </a:t>
              </a:r>
              <a:r>
                <a:rPr lang="en-US" sz="1929" dirty="0" err="1">
                  <a:solidFill>
                    <a:srgbClr val="09465E"/>
                  </a:solidFill>
                  <a:latin typeface="+mj-lt"/>
                  <a:ea typeface="Calibri (MS) Bold"/>
                  <a:cs typeface="Calibri (MS) Bold"/>
                  <a:sym typeface="Calibri (MS) Bold"/>
                </a:rPr>
                <a:t>pueden</a:t>
              </a:r>
              <a:r>
                <a:rPr lang="en-US" sz="1929" dirty="0">
                  <a:solidFill>
                    <a:srgbClr val="09465E"/>
                  </a:solidFill>
                  <a:latin typeface="+mj-lt"/>
                  <a:ea typeface="Calibri (MS) Bold"/>
                  <a:cs typeface="Calibri (MS) Bold"/>
                  <a:sym typeface="Calibri (MS) Bold"/>
                </a:rPr>
                <a:t> </a:t>
              </a:r>
              <a:r>
                <a:rPr lang="en-US" sz="1929" dirty="0" err="1">
                  <a:solidFill>
                    <a:srgbClr val="09465E"/>
                  </a:solidFill>
                  <a:latin typeface="+mj-lt"/>
                  <a:ea typeface="Calibri (MS) Bold"/>
                  <a:cs typeface="Calibri (MS) Bold"/>
                  <a:sym typeface="Calibri (MS) Bold"/>
                </a:rPr>
                <a:t>deshidratarse</a:t>
              </a:r>
              <a:r>
                <a:rPr lang="en-US" sz="1929" dirty="0">
                  <a:solidFill>
                    <a:srgbClr val="09465E"/>
                  </a:solidFill>
                  <a:latin typeface="+mj-lt"/>
                  <a:ea typeface="Calibri (MS) Bold"/>
                  <a:cs typeface="Calibri (MS) Bold"/>
                  <a:sym typeface="Calibri (MS) Bold"/>
                </a:rPr>
                <a:t> y </a:t>
              </a:r>
              <a:r>
                <a:rPr lang="en-US" sz="1929" dirty="0" err="1">
                  <a:solidFill>
                    <a:srgbClr val="09465E"/>
                  </a:solidFill>
                  <a:latin typeface="+mj-lt"/>
                  <a:ea typeface="Calibri (MS) Bold"/>
                  <a:cs typeface="Calibri (MS) Bold"/>
                  <a:sym typeface="Calibri (MS) Bold"/>
                </a:rPr>
                <a:t>molerse</a:t>
              </a:r>
              <a:r>
                <a:rPr lang="en-US" sz="1929" dirty="0">
                  <a:solidFill>
                    <a:srgbClr val="09465E"/>
                  </a:solidFill>
                  <a:latin typeface="+mj-lt"/>
                  <a:ea typeface="Calibri (MS) Bold"/>
                  <a:cs typeface="Calibri (MS) Bold"/>
                  <a:sym typeface="Calibri (MS) Bold"/>
                </a:rPr>
                <a:t> para </a:t>
              </a:r>
              <a:r>
                <a:rPr lang="en-US" sz="1929" dirty="0" err="1">
                  <a:solidFill>
                    <a:srgbClr val="09465E"/>
                  </a:solidFill>
                  <a:latin typeface="+mj-lt"/>
                  <a:ea typeface="Calibri (MS) Bold"/>
                  <a:cs typeface="Calibri (MS) Bold"/>
                  <a:sym typeface="Calibri (MS) Bold"/>
                </a:rPr>
                <a:t>obtener</a:t>
              </a:r>
              <a:r>
                <a:rPr lang="en-US" sz="1929" dirty="0">
                  <a:solidFill>
                    <a:srgbClr val="09465E"/>
                  </a:solidFill>
                  <a:latin typeface="+mj-lt"/>
                  <a:ea typeface="Calibri (MS) Bold"/>
                  <a:cs typeface="Calibri (MS) Bold"/>
                  <a:sym typeface="Calibri (MS) Bold"/>
                </a:rPr>
                <a:t> harina de </a:t>
              </a:r>
              <a:r>
                <a:rPr lang="en-US" sz="1929" dirty="0" err="1">
                  <a:solidFill>
                    <a:srgbClr val="09465E"/>
                  </a:solidFill>
                  <a:latin typeface="+mj-lt"/>
                  <a:ea typeface="Calibri (MS) Bold"/>
                  <a:cs typeface="Calibri (MS) Bold"/>
                  <a:sym typeface="Calibri (MS) Bold"/>
                </a:rPr>
                <a:t>avena</a:t>
              </a:r>
              <a:r>
                <a:rPr lang="en-US" sz="1929" dirty="0">
                  <a:solidFill>
                    <a:srgbClr val="09465E"/>
                  </a:solidFill>
                  <a:latin typeface="+mj-lt"/>
                  <a:ea typeface="Calibri (MS) Bold"/>
                  <a:cs typeface="Calibri (MS) Bold"/>
                  <a:sym typeface="Calibri (MS) Bold"/>
                </a:rPr>
                <a:t> y </a:t>
              </a:r>
              <a:r>
                <a:rPr lang="en-US" sz="1929" dirty="0" err="1">
                  <a:solidFill>
                    <a:srgbClr val="09465E"/>
                  </a:solidFill>
                  <a:latin typeface="+mj-lt"/>
                  <a:ea typeface="Calibri (MS) Bold"/>
                  <a:cs typeface="Calibri (MS) Bold"/>
                  <a:sym typeface="Calibri (MS) Bold"/>
                </a:rPr>
                <a:t>xilitol</a:t>
              </a:r>
              <a:r>
                <a:rPr lang="en-US" sz="1929" dirty="0">
                  <a:solidFill>
                    <a:srgbClr val="09465E"/>
                  </a:solidFill>
                  <a:latin typeface="+mj-lt"/>
                  <a:ea typeface="Calibri (MS) Bold"/>
                  <a:cs typeface="Calibri (MS) Bold"/>
                  <a:sym typeface="Calibri (MS) Bold"/>
                </a:rPr>
                <a:t> de </a:t>
              </a:r>
              <a:r>
                <a:rPr lang="en-US" sz="1929" dirty="0" err="1">
                  <a:solidFill>
                    <a:srgbClr val="09465E"/>
                  </a:solidFill>
                  <a:latin typeface="+mj-lt"/>
                  <a:ea typeface="Calibri (MS) Bold"/>
                  <a:cs typeface="Calibri (MS) Bold"/>
                  <a:sym typeface="Calibri (MS) Bold"/>
                </a:rPr>
                <a:t>avena</a:t>
              </a:r>
              <a:r>
                <a:rPr lang="en-US" sz="1929" dirty="0">
                  <a:solidFill>
                    <a:srgbClr val="09465E"/>
                  </a:solidFill>
                  <a:latin typeface="+mj-lt"/>
                  <a:ea typeface="Calibri (MS) Bold"/>
                  <a:cs typeface="Calibri (MS) Bold"/>
                  <a:sym typeface="Calibri (MS) Bold"/>
                </a:rPr>
                <a:t>, que se </a:t>
              </a:r>
              <a:r>
                <a:rPr lang="en-US" sz="1929" dirty="0" err="1">
                  <a:solidFill>
                    <a:srgbClr val="09465E"/>
                  </a:solidFill>
                  <a:latin typeface="+mj-lt"/>
                  <a:ea typeface="Calibri (MS) Bold"/>
                  <a:cs typeface="Calibri (MS) Bold"/>
                  <a:sym typeface="Calibri (MS) Bold"/>
                </a:rPr>
                <a:t>utilizan</a:t>
              </a:r>
              <a:r>
                <a:rPr lang="en-US" sz="1929" dirty="0">
                  <a:solidFill>
                    <a:srgbClr val="09465E"/>
                  </a:solidFill>
                  <a:latin typeface="+mj-lt"/>
                  <a:ea typeface="Calibri (MS) Bold"/>
                  <a:cs typeface="Calibri (MS) Bold"/>
                  <a:sym typeface="Calibri (MS) Bold"/>
                </a:rPr>
                <a:t> </a:t>
              </a:r>
              <a:r>
                <a:rPr lang="en-US" sz="1929" dirty="0" err="1">
                  <a:solidFill>
                    <a:srgbClr val="09465E"/>
                  </a:solidFill>
                  <a:latin typeface="+mj-lt"/>
                  <a:ea typeface="Calibri (MS) Bold"/>
                  <a:cs typeface="Calibri (MS) Bold"/>
                  <a:sym typeface="Calibri (MS) Bold"/>
                </a:rPr>
                <a:t>en</a:t>
              </a:r>
              <a:r>
                <a:rPr lang="en-US" sz="1929" dirty="0">
                  <a:solidFill>
                    <a:srgbClr val="09465E"/>
                  </a:solidFill>
                  <a:latin typeface="+mj-lt"/>
                  <a:ea typeface="Calibri (MS) Bold"/>
                  <a:cs typeface="Calibri (MS) Bold"/>
                  <a:sym typeface="Calibri (MS) Bold"/>
                </a:rPr>
                <a:t> </a:t>
              </a:r>
              <a:r>
                <a:rPr lang="en-US" sz="1929" dirty="0" err="1">
                  <a:solidFill>
                    <a:srgbClr val="09465E"/>
                  </a:solidFill>
                  <a:latin typeface="+mj-lt"/>
                  <a:ea typeface="Calibri (MS) Bold"/>
                  <a:cs typeface="Calibri (MS) Bold"/>
                  <a:sym typeface="Calibri (MS) Bold"/>
                </a:rPr>
                <a:t>productos</a:t>
              </a:r>
              <a:r>
                <a:rPr lang="en-US" sz="1929" dirty="0">
                  <a:solidFill>
                    <a:srgbClr val="09465E"/>
                  </a:solidFill>
                  <a:latin typeface="+mj-lt"/>
                  <a:ea typeface="Calibri (MS) Bold"/>
                  <a:cs typeface="Calibri (MS) Bold"/>
                  <a:sym typeface="Calibri (MS) Bold"/>
                </a:rPr>
                <a:t> </a:t>
              </a:r>
              <a:r>
                <a:rPr lang="en-US" sz="1929" dirty="0" err="1">
                  <a:solidFill>
                    <a:srgbClr val="09465E"/>
                  </a:solidFill>
                  <a:latin typeface="+mj-lt"/>
                  <a:ea typeface="Calibri (MS) Bold"/>
                  <a:cs typeface="Calibri (MS) Bold"/>
                  <a:sym typeface="Calibri (MS) Bold"/>
                </a:rPr>
                <a:t>horneados</a:t>
              </a:r>
              <a:r>
                <a:rPr lang="en-US" sz="1929" dirty="0">
                  <a:solidFill>
                    <a:srgbClr val="09465E"/>
                  </a:solidFill>
                  <a:latin typeface="+mj-lt"/>
                  <a:ea typeface="Calibri (MS) Bold"/>
                  <a:cs typeface="Calibri (MS) Bold"/>
                  <a:sym typeface="Calibri (MS) Bold"/>
                </a:rPr>
                <a:t>, salsas y </a:t>
              </a:r>
              <a:r>
                <a:rPr lang="en-US" sz="1929" dirty="0" err="1">
                  <a:solidFill>
                    <a:srgbClr val="09465E"/>
                  </a:solidFill>
                  <a:latin typeface="+mj-lt"/>
                  <a:ea typeface="Calibri (MS) Bold"/>
                  <a:cs typeface="Calibri (MS) Bold"/>
                  <a:sym typeface="Calibri (MS) Bold"/>
                </a:rPr>
                <a:t>como</a:t>
              </a:r>
              <a:r>
                <a:rPr lang="en-US" sz="1929" dirty="0">
                  <a:solidFill>
                    <a:srgbClr val="09465E"/>
                  </a:solidFill>
                  <a:latin typeface="+mj-lt"/>
                  <a:ea typeface="Calibri (MS) Bold"/>
                  <a:cs typeface="Calibri (MS) Bold"/>
                  <a:sym typeface="Calibri (MS) Bold"/>
                </a:rPr>
                <a:t> </a:t>
              </a:r>
              <a:r>
                <a:rPr lang="en-US" sz="1929" dirty="0" err="1">
                  <a:solidFill>
                    <a:srgbClr val="09465E"/>
                  </a:solidFill>
                  <a:latin typeface="+mj-lt"/>
                  <a:ea typeface="Calibri (MS) Bold"/>
                  <a:cs typeface="Calibri (MS) Bold"/>
                  <a:sym typeface="Calibri (MS) Bold"/>
                </a:rPr>
                <a:t>espesantes</a:t>
              </a:r>
              <a:r>
                <a:rPr lang="en-US" sz="1929" dirty="0">
                  <a:solidFill>
                    <a:srgbClr val="09465E"/>
                  </a:solidFill>
                  <a:latin typeface="+mj-lt"/>
                  <a:ea typeface="Calibri (MS) Bold"/>
                  <a:cs typeface="Calibri (MS) Bold"/>
                  <a:sym typeface="Calibri (MS) Bold"/>
                </a:rPr>
                <a:t>, </a:t>
              </a:r>
              <a:r>
                <a:rPr lang="en-US" sz="1929" dirty="0" err="1">
                  <a:solidFill>
                    <a:srgbClr val="09465E"/>
                  </a:solidFill>
                  <a:latin typeface="+mj-lt"/>
                  <a:ea typeface="Calibri (MS) Bold"/>
                  <a:cs typeface="Calibri (MS) Bold"/>
                  <a:sym typeface="Calibri (MS) Bold"/>
                </a:rPr>
                <a:t>emulsionantes</a:t>
              </a:r>
              <a:r>
                <a:rPr lang="en-US" sz="1929" dirty="0">
                  <a:solidFill>
                    <a:srgbClr val="09465E"/>
                  </a:solidFill>
                  <a:latin typeface="+mj-lt"/>
                  <a:ea typeface="Calibri (MS) Bold"/>
                  <a:cs typeface="Calibri (MS) Bold"/>
                  <a:sym typeface="Calibri (MS) Bold"/>
                </a:rPr>
                <a:t>, </a:t>
              </a:r>
              <a:r>
                <a:rPr lang="en-US" sz="1929" dirty="0" err="1">
                  <a:solidFill>
                    <a:srgbClr val="09465E"/>
                  </a:solidFill>
                  <a:latin typeface="+mj-lt"/>
                  <a:ea typeface="Calibri (MS) Bold"/>
                  <a:cs typeface="Calibri (MS) Bold"/>
                  <a:sym typeface="Calibri (MS) Bold"/>
                </a:rPr>
                <a:t>texturizantes</a:t>
              </a:r>
              <a:r>
                <a:rPr lang="en-US" sz="1929" dirty="0">
                  <a:solidFill>
                    <a:srgbClr val="09465E"/>
                  </a:solidFill>
                  <a:latin typeface="+mj-lt"/>
                  <a:ea typeface="Calibri (MS) Bold"/>
                  <a:cs typeface="Calibri (MS) Bold"/>
                  <a:sym typeface="Calibri (MS) Bold"/>
                </a:rPr>
                <a:t> y </a:t>
              </a:r>
              <a:r>
                <a:rPr lang="en-US" sz="1929" dirty="0" err="1">
                  <a:solidFill>
                    <a:srgbClr val="09465E"/>
                  </a:solidFill>
                  <a:latin typeface="+mj-lt"/>
                  <a:ea typeface="Calibri (MS) Bold"/>
                  <a:cs typeface="Calibri (MS) Bold"/>
                  <a:sym typeface="Calibri (MS) Bold"/>
                </a:rPr>
                <a:t>en</a:t>
              </a:r>
              <a:r>
                <a:rPr lang="en-US" sz="1929" dirty="0">
                  <a:solidFill>
                    <a:srgbClr val="09465E"/>
                  </a:solidFill>
                  <a:latin typeface="+mj-lt"/>
                  <a:ea typeface="Calibri (MS) Bold"/>
                  <a:cs typeface="Calibri (MS) Bold"/>
                  <a:sym typeface="Calibri (MS) Bold"/>
                </a:rPr>
                <a:t> </a:t>
              </a:r>
              <a:r>
                <a:rPr lang="en-US" sz="1929" dirty="0" err="1">
                  <a:solidFill>
                    <a:srgbClr val="09465E"/>
                  </a:solidFill>
                  <a:latin typeface="+mj-lt"/>
                  <a:ea typeface="Calibri (MS) Bold"/>
                  <a:cs typeface="Calibri (MS) Bold"/>
                  <a:sym typeface="Calibri (MS) Bold"/>
                </a:rPr>
                <a:t>productos</a:t>
              </a:r>
              <a:r>
                <a:rPr lang="en-US" sz="1929" dirty="0">
                  <a:solidFill>
                    <a:srgbClr val="09465E"/>
                  </a:solidFill>
                  <a:latin typeface="+mj-lt"/>
                  <a:ea typeface="Calibri (MS) Bold"/>
                  <a:cs typeface="Calibri (MS) Bold"/>
                  <a:sym typeface="Calibri (MS) Bold"/>
                </a:rPr>
                <a:t> gourmet</a:t>
              </a:r>
              <a:r>
                <a:rPr lang="en-US" sz="1929" b="1" dirty="0">
                  <a:solidFill>
                    <a:srgbClr val="09465E"/>
                  </a:solidFill>
                  <a:latin typeface="Calibri (MS) Bold"/>
                  <a:ea typeface="Calibri (MS) Bold"/>
                  <a:cs typeface="Calibri (MS) Bold"/>
                  <a:sym typeface="Calibri (MS) Bold"/>
                </a:rPr>
                <a:t>.</a:t>
              </a:r>
            </a:p>
            <a:p>
              <a:pPr marL="0" lvl="0" indent="0" algn="l">
                <a:lnSpc>
                  <a:spcPts val="2392"/>
                </a:lnSpc>
              </a:pPr>
              <a:endParaRPr lang="en-US" sz="1929" b="1" dirty="0">
                <a:solidFill>
                  <a:srgbClr val="09465E"/>
                </a:solidFill>
                <a:latin typeface="Calibri (MS) Bold"/>
                <a:ea typeface="Calibri (MS) Bold"/>
                <a:cs typeface="Calibri (MS) Bold"/>
                <a:sym typeface="Calibri (MS) Bold"/>
              </a:endParaRPr>
            </a:p>
            <a:p>
              <a:pPr marL="0" lvl="0" indent="0" algn="l">
                <a:lnSpc>
                  <a:spcPts val="2392"/>
                </a:lnSpc>
              </a:pP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Suplementos</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La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avena</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es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rica</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en</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fibra</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antioxidantes</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y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vitaminas</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lo que la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convierte</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en</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un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ingrediente</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valioso</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para la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elaboración</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de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complementos</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alimenticios</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a:t>
              </a:r>
            </a:p>
            <a:p>
              <a:pPr marL="0" lvl="0" indent="0" algn="l">
                <a:lnSpc>
                  <a:spcPts val="2392"/>
                </a:lnSpc>
              </a:pPr>
              <a:endPar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endParaRPr>
            </a:p>
            <a:p>
              <a:pPr marL="0" lvl="0" indent="0" algn="l">
                <a:lnSpc>
                  <a:spcPts val="2392"/>
                </a:lnSpc>
              </a:pP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Alimento animal: Los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residuos</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de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avena</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pueden</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emplearse</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como</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alimento</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siempre</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que se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procesen</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de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manera</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adecuada</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para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eliminar</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cualquier</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 </a:t>
              </a:r>
              <a:r>
                <a:rPr lang="en-US" sz="1929" b="1" u="sng" dirty="0" err="1">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toxina</a:t>
              </a:r>
              <a:r>
                <a:rPr lang="en-US" sz="1929" b="1" u="sng" dirty="0">
                  <a:solidFill>
                    <a:srgbClr val="09465E"/>
                  </a:solidFill>
                  <a:latin typeface="Calibri (MS) Bold"/>
                  <a:ea typeface="Calibri (MS) Bold"/>
                  <a:cs typeface="Calibri (MS) Bold"/>
                  <a:sym typeface="Calibri (MS) Bold"/>
                  <a:hlinkClick r:id="rId4" tooltip="https://uusiouutiset.fi/fazerin-uudet-kaura-kaakaokonvehdit-syntyvat-tuotannon-ylijaamasta-ja-sivuvirroista/"/>
                </a:rPr>
                <a:t>.</a:t>
              </a:r>
            </a:p>
          </p:txBody>
        </p:sp>
      </p:grpSp>
      <p:grpSp>
        <p:nvGrpSpPr>
          <p:cNvPr id="14" name="Group 14"/>
          <p:cNvGrpSpPr/>
          <p:nvPr/>
        </p:nvGrpSpPr>
        <p:grpSpPr>
          <a:xfrm>
            <a:off x="0" y="1001455"/>
            <a:ext cx="3767281" cy="1203152"/>
            <a:chOff x="0" y="0"/>
            <a:chExt cx="8591600" cy="2743889"/>
          </a:xfrm>
        </p:grpSpPr>
        <p:sp>
          <p:nvSpPr>
            <p:cNvPr id="15" name="Freeform 15"/>
            <p:cNvSpPr/>
            <p:nvPr/>
          </p:nvSpPr>
          <p:spPr>
            <a:xfrm>
              <a:off x="0" y="0"/>
              <a:ext cx="8591550" cy="2743872"/>
            </a:xfrm>
            <a:custGeom>
              <a:avLst/>
              <a:gdLst/>
              <a:ahLst/>
              <a:cxnLst/>
              <a:rect l="l" t="t" r="r" b="b"/>
              <a:pathLst>
                <a:path w="8591550" h="2743872">
                  <a:moveTo>
                    <a:pt x="0" y="0"/>
                  </a:moveTo>
                  <a:lnTo>
                    <a:pt x="8591550" y="0"/>
                  </a:lnTo>
                  <a:lnTo>
                    <a:pt x="8591550" y="2743872"/>
                  </a:lnTo>
                  <a:lnTo>
                    <a:pt x="0" y="2743872"/>
                  </a:lnTo>
                  <a:close/>
                </a:path>
              </a:pathLst>
            </a:custGeom>
            <a:solidFill>
              <a:srgbClr val="60BA47"/>
            </a:solidFill>
          </p:spPr>
          <p:txBody>
            <a:bodyPr/>
            <a:lstStyle/>
            <a:p>
              <a:endParaRPr lang="en-GB"/>
            </a:p>
          </p:txBody>
        </p:sp>
        <p:sp>
          <p:nvSpPr>
            <p:cNvPr id="16" name="TextBox 16"/>
            <p:cNvSpPr txBox="1"/>
            <p:nvPr/>
          </p:nvSpPr>
          <p:spPr>
            <a:xfrm>
              <a:off x="0" y="-19050"/>
              <a:ext cx="8591600" cy="2762939"/>
            </a:xfrm>
            <a:prstGeom prst="rect">
              <a:avLst/>
            </a:prstGeom>
          </p:spPr>
          <p:txBody>
            <a:bodyPr lIns="29700" tIns="29700" rIns="29700" bIns="29700" rtlCol="0" anchor="ctr"/>
            <a:lstStyle/>
            <a:p>
              <a:pPr marL="0" lvl="0" indent="0" algn="ctr">
                <a:lnSpc>
                  <a:spcPts val="2651"/>
                </a:lnSpc>
              </a:pPr>
              <a:r>
                <a:rPr lang="en-US" sz="2455" b="1" dirty="0" err="1">
                  <a:solidFill>
                    <a:srgbClr val="FFFFFF"/>
                  </a:solidFill>
                  <a:latin typeface="Calibri (MS) Bold"/>
                  <a:ea typeface="Calibri (MS) Bold"/>
                  <a:cs typeface="Calibri (MS) Bold"/>
                  <a:sym typeface="Calibri (MS) Bold"/>
                </a:rPr>
                <a:t>Residuos</a:t>
              </a:r>
              <a:r>
                <a:rPr lang="en-US" sz="2455" b="1" dirty="0">
                  <a:solidFill>
                    <a:srgbClr val="FFFFFF"/>
                  </a:solidFill>
                  <a:latin typeface="Calibri (MS) Bold"/>
                  <a:ea typeface="Calibri (MS) Bold"/>
                  <a:cs typeface="Calibri (MS) Bold"/>
                  <a:sym typeface="Calibri (MS) Bold"/>
                </a:rPr>
                <a:t> de </a:t>
              </a:r>
              <a:r>
                <a:rPr lang="en-US" sz="2455" b="1" dirty="0" err="1">
                  <a:solidFill>
                    <a:srgbClr val="FFFFFF"/>
                  </a:solidFill>
                  <a:latin typeface="Calibri (MS) Bold"/>
                  <a:ea typeface="Calibri (MS) Bold"/>
                  <a:cs typeface="Calibri (MS) Bold"/>
                  <a:sym typeface="Calibri (MS) Bold"/>
                </a:rPr>
                <a:t>avena</a:t>
              </a:r>
              <a:r>
                <a:rPr lang="en-US" sz="2455" b="1" dirty="0">
                  <a:solidFill>
                    <a:srgbClr val="FFFFFF"/>
                  </a:solidFill>
                  <a:latin typeface="Calibri (MS) Bold"/>
                  <a:ea typeface="Calibri (MS) Bold"/>
                  <a:cs typeface="Calibri (MS) Bold"/>
                  <a:sym typeface="Calibri (MS) Bold"/>
                </a:rPr>
                <a:t> </a:t>
              </a:r>
              <a:r>
                <a:rPr lang="en-US" sz="2455" b="1" dirty="0" err="1">
                  <a:solidFill>
                    <a:srgbClr val="FFFFFF"/>
                  </a:solidFill>
                  <a:latin typeface="Calibri (MS) Bold"/>
                  <a:ea typeface="Calibri (MS) Bold"/>
                  <a:cs typeface="Calibri (MS) Bold"/>
                  <a:sym typeface="Calibri (MS) Bold"/>
                </a:rPr>
                <a:t>como</a:t>
              </a:r>
              <a:r>
                <a:rPr lang="en-US" sz="2455" b="1" dirty="0">
                  <a:solidFill>
                    <a:srgbClr val="FFFFFF"/>
                  </a:solidFill>
                  <a:latin typeface="Calibri (MS) Bold"/>
                  <a:ea typeface="Calibri (MS) Bold"/>
                  <a:cs typeface="Calibri (MS) Bold"/>
                  <a:sym typeface="Calibri (MS) Bold"/>
                </a:rPr>
                <a:t> </a:t>
              </a:r>
              <a:r>
                <a:rPr lang="en-US" sz="2455" b="1" dirty="0" err="1">
                  <a:solidFill>
                    <a:srgbClr val="FFFFFF"/>
                  </a:solidFill>
                  <a:latin typeface="Calibri (MS) Bold"/>
                  <a:ea typeface="Calibri (MS) Bold"/>
                  <a:cs typeface="Calibri (MS) Bold"/>
                  <a:sym typeface="Calibri (MS) Bold"/>
                </a:rPr>
                <a:t>producto</a:t>
              </a:r>
              <a:r>
                <a:rPr lang="en-US" sz="2455" b="1" dirty="0">
                  <a:solidFill>
                    <a:srgbClr val="FFFFFF"/>
                  </a:solidFill>
                  <a:latin typeface="Calibri (MS) Bold"/>
                  <a:ea typeface="Calibri (MS) Bold"/>
                  <a:cs typeface="Calibri (MS) Bold"/>
                  <a:sym typeface="Calibri (MS) Bold"/>
                </a:rPr>
                <a:t> para </a:t>
              </a:r>
              <a:r>
                <a:rPr lang="en-US" sz="2455" b="1" dirty="0" err="1">
                  <a:solidFill>
                    <a:srgbClr val="FFFFFF"/>
                  </a:solidFill>
                  <a:latin typeface="Calibri (MS) Bold"/>
                  <a:ea typeface="Calibri (MS) Bold"/>
                  <a:cs typeface="Calibri (MS) Bold"/>
                  <a:sym typeface="Calibri (MS) Bold"/>
                </a:rPr>
                <a:t>otras</a:t>
              </a:r>
              <a:r>
                <a:rPr lang="en-US" sz="2455" b="1" dirty="0">
                  <a:solidFill>
                    <a:srgbClr val="FFFFFF"/>
                  </a:solidFill>
                  <a:latin typeface="Calibri (MS) Bold"/>
                  <a:ea typeface="Calibri (MS) Bold"/>
                  <a:cs typeface="Calibri (MS) Bold"/>
                  <a:sym typeface="Calibri (MS) Bold"/>
                </a:rPr>
                <a:t> </a:t>
              </a:r>
              <a:r>
                <a:rPr lang="en-US" sz="2455" b="1" dirty="0" err="1">
                  <a:solidFill>
                    <a:srgbClr val="FFFFFF"/>
                  </a:solidFill>
                  <a:latin typeface="Calibri (MS) Bold"/>
                  <a:ea typeface="Calibri (MS) Bold"/>
                  <a:cs typeface="Calibri (MS) Bold"/>
                  <a:sym typeface="Calibri (MS) Bold"/>
                </a:rPr>
                <a:t>industrias</a:t>
              </a:r>
              <a:r>
                <a:rPr lang="en-US" sz="2455" b="1" dirty="0">
                  <a:solidFill>
                    <a:srgbClr val="FFFFFF"/>
                  </a:solidFill>
                  <a:latin typeface="Calibri (MS) Bold"/>
                  <a:ea typeface="Calibri (MS) Bold"/>
                  <a:cs typeface="Calibri (MS) Bold"/>
                  <a:sym typeface="Calibri (MS) Bold"/>
                </a:rPr>
                <a:t>.</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8" name="Freeform 18"/>
          <p:cNvSpPr/>
          <p:nvPr/>
        </p:nvSpPr>
        <p:spPr>
          <a:xfrm rot="-5400000">
            <a:off x="1841558" y="2425997"/>
            <a:ext cx="2163491" cy="1714059"/>
          </a:xfrm>
          <a:custGeom>
            <a:avLst/>
            <a:gdLst/>
            <a:ahLst/>
            <a:cxnLst/>
            <a:rect l="l" t="t" r="r" b="b"/>
            <a:pathLst>
              <a:path w="2163491" h="1714059">
                <a:moveTo>
                  <a:pt x="0" y="0"/>
                </a:moveTo>
                <a:lnTo>
                  <a:pt x="2163491" y="0"/>
                </a:lnTo>
                <a:lnTo>
                  <a:pt x="2163491" y="1714059"/>
                </a:lnTo>
                <a:lnTo>
                  <a:pt x="0" y="1714059"/>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4209323" y="1477409"/>
            <a:ext cx="5561471" cy="5117154"/>
            <a:chOff x="0" y="-66675"/>
            <a:chExt cx="12683400" cy="11670098"/>
          </a:xfrm>
        </p:grpSpPr>
        <p:sp>
          <p:nvSpPr>
            <p:cNvPr id="12" name="Freeform 12"/>
            <p:cNvSpPr/>
            <p:nvPr/>
          </p:nvSpPr>
          <p:spPr>
            <a:xfrm>
              <a:off x="0" y="0"/>
              <a:ext cx="12683400" cy="10534437"/>
            </a:xfrm>
            <a:custGeom>
              <a:avLst/>
              <a:gdLst/>
              <a:ahLst/>
              <a:cxnLst/>
              <a:rect l="l" t="t" r="r" b="b"/>
              <a:pathLst>
                <a:path w="12683400" h="10534437">
                  <a:moveTo>
                    <a:pt x="0" y="0"/>
                  </a:moveTo>
                  <a:lnTo>
                    <a:pt x="12683400" y="0"/>
                  </a:lnTo>
                  <a:lnTo>
                    <a:pt x="12683400" y="10534437"/>
                  </a:lnTo>
                  <a:lnTo>
                    <a:pt x="0" y="10534437"/>
                  </a:lnTo>
                  <a:close/>
                </a:path>
              </a:pathLst>
            </a:custGeom>
            <a:solidFill>
              <a:srgbClr val="000000">
                <a:alpha val="0"/>
              </a:srgbClr>
            </a:solidFill>
          </p:spPr>
          <p:txBody>
            <a:bodyPr/>
            <a:lstStyle/>
            <a:p>
              <a:endParaRPr lang="en-GB"/>
            </a:p>
          </p:txBody>
        </p:sp>
        <p:sp>
          <p:nvSpPr>
            <p:cNvPr id="13" name="TextBox 13"/>
            <p:cNvSpPr txBox="1"/>
            <p:nvPr/>
          </p:nvSpPr>
          <p:spPr>
            <a:xfrm>
              <a:off x="0" y="-66675"/>
              <a:ext cx="12683400" cy="11670098"/>
            </a:xfrm>
            <a:prstGeom prst="rect">
              <a:avLst/>
            </a:prstGeom>
          </p:spPr>
          <p:txBody>
            <a:bodyPr lIns="0" tIns="0" rIns="0" bIns="0" rtlCol="0" anchor="t"/>
            <a:lstStyle/>
            <a:p>
              <a:pPr marL="384788" lvl="1" indent="-192394" algn="l">
                <a:lnSpc>
                  <a:spcPts val="2462"/>
                </a:lnSpc>
                <a:buFont typeface="Arial"/>
                <a:buChar char="•"/>
              </a:pPr>
              <a:r>
                <a:rPr lang="en-US" sz="1784" b="1" dirty="0" err="1">
                  <a:solidFill>
                    <a:srgbClr val="09465E"/>
                  </a:solidFill>
                  <a:ea typeface="Calibri (MS) Bold"/>
                  <a:cs typeface="Calibri (MS) Bold"/>
                  <a:sym typeface="Calibri (MS) Bold"/>
                </a:rPr>
                <a:t>Biofertilizante</a:t>
              </a:r>
              <a:r>
                <a:rPr lang="en-US" sz="1784" dirty="0">
                  <a:solidFill>
                    <a:srgbClr val="09465E"/>
                  </a:solidFill>
                  <a:ea typeface="Calibri (MS) Bold"/>
                  <a:cs typeface="Calibri (MS) Bold"/>
                  <a:sym typeface="Calibri (MS) Bold"/>
                </a:rPr>
                <a:t>: </a:t>
              </a:r>
              <a:r>
                <a:rPr lang="en-US" sz="1784" dirty="0" err="1">
                  <a:solidFill>
                    <a:srgbClr val="09465E"/>
                  </a:solidFill>
                  <a:ea typeface="Calibri (MS) Bold"/>
                  <a:cs typeface="Calibri (MS) Bold"/>
                  <a:sym typeface="Calibri (MS) Bold"/>
                </a:rPr>
                <a:t>regreso</a:t>
              </a:r>
              <a:r>
                <a:rPr lang="en-US" sz="1784" dirty="0">
                  <a:solidFill>
                    <a:srgbClr val="09465E"/>
                  </a:solidFill>
                  <a:ea typeface="Calibri (MS) Bold"/>
                  <a:cs typeface="Calibri (MS) Bold"/>
                  <a:sym typeface="Calibri (MS) Bold"/>
                </a:rPr>
                <a:t> al campo</a:t>
              </a:r>
            </a:p>
            <a:p>
              <a:pPr marL="0" lvl="0" indent="0" algn="l">
                <a:lnSpc>
                  <a:spcPts val="2462"/>
                </a:lnSpc>
              </a:pPr>
              <a:endParaRPr lang="en-US" sz="1784" dirty="0">
                <a:solidFill>
                  <a:srgbClr val="09465E"/>
                </a:solidFill>
                <a:ea typeface="Calibri (MS) Bold"/>
                <a:cs typeface="Calibri (MS) Bold"/>
                <a:sym typeface="Calibri (MS) Bold"/>
              </a:endParaRPr>
            </a:p>
            <a:p>
              <a:pPr marL="384788" lvl="1" indent="-192394" algn="l">
                <a:lnSpc>
                  <a:spcPts val="2462"/>
                </a:lnSpc>
                <a:buFont typeface="Arial"/>
                <a:buChar char="•"/>
              </a:pPr>
              <a:r>
                <a:rPr lang="en-US" sz="1784" b="1"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Biocombustible</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Al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tratarse</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de un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residuo</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orgánico</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la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avena</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puede</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emplearse</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como</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materia</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prima para la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producción</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de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biocombustibles</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través</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de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procesos</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de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fermentación</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a:t>
              </a:r>
            </a:p>
            <a:p>
              <a:pPr marL="0" lvl="0" indent="0" algn="l">
                <a:lnSpc>
                  <a:spcPts val="2462"/>
                </a:lnSpc>
              </a:pPr>
              <a:endPar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endParaRPr>
            </a:p>
            <a:p>
              <a:pPr marL="384788" lvl="1" indent="-192394" algn="l">
                <a:lnSpc>
                  <a:spcPts val="2462"/>
                </a:lnSpc>
                <a:buFont typeface="Arial"/>
                <a:buChar char="•"/>
              </a:pPr>
              <a:r>
                <a:rPr lang="en-US" sz="1784" b="1"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Producción</a:t>
              </a:r>
              <a:r>
                <a:rPr lang="en-US" sz="1784" b="1"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de </a:t>
              </a:r>
              <a:r>
                <a:rPr lang="en-US" sz="1784" b="1"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biogás</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través</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de la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digestión</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anaeróbica</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los</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residuos</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de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avena</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pueden</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transformarse</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en</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biogás</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el</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cual</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puede</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emplearse</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como</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fuente</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de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energía</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renovable</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a:t>
              </a:r>
            </a:p>
            <a:p>
              <a:pPr marL="0" lvl="0" indent="0" algn="l">
                <a:lnSpc>
                  <a:spcPts val="2462"/>
                </a:lnSpc>
              </a:pPr>
              <a:endPar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endParaRPr>
            </a:p>
            <a:p>
              <a:pPr marL="384788" lvl="1" indent="-192394" algn="l">
                <a:lnSpc>
                  <a:spcPts val="2462"/>
                </a:lnSpc>
                <a:buFont typeface="Arial"/>
                <a:buChar char="•"/>
              </a:pPr>
              <a:r>
                <a:rPr lang="en-US" sz="1784" b="1"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Cosméticos</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La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avena</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posee</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propiedades</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astringentes</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y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probióticas</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y se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emplea</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en</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mascarillas</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faciales</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naturales,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exfoliantes</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y sprays para la barba y </a:t>
              </a:r>
              <a:r>
                <a:rPr lang="en-US" sz="1784" u="sng" dirty="0" err="1">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el</a:t>
              </a:r>
              <a:r>
                <a:rPr lang="en-US" sz="1784" u="sng" dirty="0">
                  <a:solidFill>
                    <a:srgbClr val="09465E"/>
                  </a:solidFill>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 rostro</a:t>
              </a:r>
              <a:r>
                <a:rPr lang="en-US" sz="1784" b="1" u="sng" dirty="0">
                  <a:solidFill>
                    <a:srgbClr val="09465E"/>
                  </a:solidFill>
                  <a:latin typeface="Calibri (MS) Bold"/>
                  <a:ea typeface="Calibri (MS) Bold"/>
                  <a:cs typeface="Calibri (MS) Bold"/>
                  <a:sym typeface="Calibri (MS) Bold"/>
                  <a:hlinkClick r:id="rId4" tooltip="https://myllarin.fi/inspiraatio/kaura-kiertaa-lannoitteena-takaisin-pellolle/">
                    <a:extLst>
                      <a:ext uri="{A12FA001-AC4F-418D-AE19-62706E023703}">
                        <ahyp:hlinkClr xmlns:ahyp="http://schemas.microsoft.com/office/drawing/2018/hyperlinkcolor" val="tx"/>
                      </a:ext>
                    </a:extLst>
                  </a:hlinkClick>
                </a:rPr>
                <a:t>.</a:t>
              </a:r>
            </a:p>
          </p:txBody>
        </p:sp>
      </p:grpSp>
      <p:grpSp>
        <p:nvGrpSpPr>
          <p:cNvPr id="14" name="Group 14"/>
          <p:cNvGrpSpPr/>
          <p:nvPr/>
        </p:nvGrpSpPr>
        <p:grpSpPr>
          <a:xfrm>
            <a:off x="-11862" y="1064604"/>
            <a:ext cx="3235488" cy="1461025"/>
            <a:chOff x="0" y="0"/>
            <a:chExt cx="7378800" cy="3331990"/>
          </a:xfrm>
        </p:grpSpPr>
        <p:sp>
          <p:nvSpPr>
            <p:cNvPr id="15" name="Freeform 15"/>
            <p:cNvSpPr/>
            <p:nvPr/>
          </p:nvSpPr>
          <p:spPr>
            <a:xfrm>
              <a:off x="0" y="0"/>
              <a:ext cx="7378827" cy="3331972"/>
            </a:xfrm>
            <a:custGeom>
              <a:avLst/>
              <a:gdLst/>
              <a:ahLst/>
              <a:cxnLst/>
              <a:rect l="l" t="t" r="r" b="b"/>
              <a:pathLst>
                <a:path w="7378827" h="3331972">
                  <a:moveTo>
                    <a:pt x="0" y="0"/>
                  </a:moveTo>
                  <a:lnTo>
                    <a:pt x="7378827" y="0"/>
                  </a:lnTo>
                  <a:lnTo>
                    <a:pt x="7378827" y="3331972"/>
                  </a:lnTo>
                  <a:lnTo>
                    <a:pt x="0" y="3331972"/>
                  </a:lnTo>
                  <a:close/>
                </a:path>
              </a:pathLst>
            </a:custGeom>
            <a:solidFill>
              <a:srgbClr val="60BA47"/>
            </a:solidFill>
          </p:spPr>
          <p:txBody>
            <a:bodyPr/>
            <a:lstStyle/>
            <a:p>
              <a:endParaRPr lang="en-GB"/>
            </a:p>
          </p:txBody>
        </p:sp>
        <p:sp>
          <p:nvSpPr>
            <p:cNvPr id="16" name="TextBox 16"/>
            <p:cNvSpPr txBox="1"/>
            <p:nvPr/>
          </p:nvSpPr>
          <p:spPr>
            <a:xfrm>
              <a:off x="0" y="-19050"/>
              <a:ext cx="7378800" cy="3351040"/>
            </a:xfrm>
            <a:prstGeom prst="rect">
              <a:avLst/>
            </a:prstGeom>
          </p:spPr>
          <p:txBody>
            <a:bodyPr lIns="29700" tIns="29700" rIns="29700" bIns="29700" rtlCol="0" anchor="ctr"/>
            <a:lstStyle/>
            <a:p>
              <a:pPr marL="0" lvl="0" indent="0" algn="ctr">
                <a:lnSpc>
                  <a:spcPts val="3030"/>
                </a:lnSpc>
              </a:pPr>
              <a:r>
                <a:rPr lang="en-US" sz="2806" b="1" dirty="0" err="1">
                  <a:solidFill>
                    <a:srgbClr val="FFFFFF"/>
                  </a:solidFill>
                  <a:latin typeface="Calibri (MS) Bold"/>
                  <a:ea typeface="Calibri (MS) Bold"/>
                  <a:cs typeface="Calibri (MS) Bold"/>
                  <a:sym typeface="Calibri (MS) Bold"/>
                </a:rPr>
                <a:t>Residuos</a:t>
              </a:r>
              <a:r>
                <a:rPr lang="en-US" sz="2806" b="1" dirty="0">
                  <a:solidFill>
                    <a:srgbClr val="FFFFFF"/>
                  </a:solidFill>
                  <a:latin typeface="Calibri (MS) Bold"/>
                  <a:ea typeface="Calibri (MS) Bold"/>
                  <a:cs typeface="Calibri (MS) Bold"/>
                  <a:sym typeface="Calibri (MS) Bold"/>
                </a:rPr>
                <a:t> de </a:t>
              </a:r>
              <a:r>
                <a:rPr lang="en-US" sz="2806" b="1" dirty="0" err="1">
                  <a:solidFill>
                    <a:srgbClr val="FFFFFF"/>
                  </a:solidFill>
                  <a:latin typeface="Calibri (MS) Bold"/>
                  <a:ea typeface="Calibri (MS) Bold"/>
                  <a:cs typeface="Calibri (MS) Bold"/>
                  <a:sym typeface="Calibri (MS) Bold"/>
                </a:rPr>
                <a:t>avena</a:t>
              </a:r>
              <a:r>
                <a:rPr lang="en-US" sz="2806" b="1" dirty="0">
                  <a:solidFill>
                    <a:srgbClr val="FFFFFF"/>
                  </a:solidFill>
                  <a:latin typeface="Calibri (MS) Bold"/>
                  <a:ea typeface="Calibri (MS) Bold"/>
                  <a:cs typeface="Calibri (MS) Bold"/>
                  <a:sym typeface="Calibri (MS) Bold"/>
                </a:rPr>
                <a:t> </a:t>
              </a:r>
              <a:r>
                <a:rPr lang="en-US" sz="2806" b="1" dirty="0" err="1">
                  <a:solidFill>
                    <a:srgbClr val="FFFFFF"/>
                  </a:solidFill>
                  <a:latin typeface="Calibri (MS) Bold"/>
                  <a:ea typeface="Calibri (MS) Bold"/>
                  <a:cs typeface="Calibri (MS) Bold"/>
                  <a:sym typeface="Calibri (MS) Bold"/>
                </a:rPr>
                <a:t>como</a:t>
              </a:r>
              <a:r>
                <a:rPr lang="en-US" sz="2806" b="1" dirty="0">
                  <a:solidFill>
                    <a:srgbClr val="FFFFFF"/>
                  </a:solidFill>
                  <a:latin typeface="Calibri (MS) Bold"/>
                  <a:ea typeface="Calibri (MS) Bold"/>
                  <a:cs typeface="Calibri (MS) Bold"/>
                  <a:sym typeface="Calibri (MS) Bold"/>
                </a:rPr>
                <a:t> </a:t>
              </a:r>
              <a:r>
                <a:rPr lang="en-US" sz="2806" b="1" dirty="0" err="1">
                  <a:solidFill>
                    <a:srgbClr val="FFFFFF"/>
                  </a:solidFill>
                  <a:latin typeface="Calibri (MS) Bold"/>
                  <a:ea typeface="Calibri (MS) Bold"/>
                  <a:cs typeface="Calibri (MS) Bold"/>
                  <a:sym typeface="Calibri (MS) Bold"/>
                </a:rPr>
                <a:t>producto</a:t>
              </a:r>
              <a:r>
                <a:rPr lang="en-US" sz="2806" b="1" dirty="0">
                  <a:solidFill>
                    <a:srgbClr val="FFFFFF"/>
                  </a:solidFill>
                  <a:latin typeface="Calibri (MS) Bold"/>
                  <a:ea typeface="Calibri (MS) Bold"/>
                  <a:cs typeface="Calibri (MS) Bold"/>
                  <a:sym typeface="Calibri (MS) Bold"/>
                </a:rPr>
                <a:t> para </a:t>
              </a:r>
              <a:r>
                <a:rPr lang="en-US" sz="2806" b="1" dirty="0" err="1">
                  <a:solidFill>
                    <a:srgbClr val="FFFFFF"/>
                  </a:solidFill>
                  <a:latin typeface="Calibri (MS) Bold"/>
                  <a:ea typeface="Calibri (MS) Bold"/>
                  <a:cs typeface="Calibri (MS) Bold"/>
                  <a:sym typeface="Calibri (MS) Bold"/>
                </a:rPr>
                <a:t>otras</a:t>
              </a:r>
              <a:r>
                <a:rPr lang="en-US" sz="2806" b="1" dirty="0">
                  <a:solidFill>
                    <a:srgbClr val="FFFFFF"/>
                  </a:solidFill>
                  <a:latin typeface="Calibri (MS) Bold"/>
                  <a:ea typeface="Calibri (MS) Bold"/>
                  <a:cs typeface="Calibri (MS) Bold"/>
                  <a:sym typeface="Calibri (MS) Bold"/>
                </a:rPr>
                <a:t> </a:t>
              </a:r>
              <a:r>
                <a:rPr lang="en-US" sz="2806" b="1" dirty="0" err="1">
                  <a:solidFill>
                    <a:srgbClr val="FFFFFF"/>
                  </a:solidFill>
                  <a:latin typeface="Calibri (MS) Bold"/>
                  <a:ea typeface="Calibri (MS) Bold"/>
                  <a:cs typeface="Calibri (MS) Bold"/>
                  <a:sym typeface="Calibri (MS) Bold"/>
                </a:rPr>
                <a:t>industrias</a:t>
              </a:r>
              <a:r>
                <a:rPr lang="en-US" sz="2806" b="1" dirty="0">
                  <a:solidFill>
                    <a:srgbClr val="FFFFFF"/>
                  </a:solidFill>
                  <a:latin typeface="Calibri (MS) Bold"/>
                  <a:ea typeface="Calibri (MS) Bold"/>
                  <a:cs typeface="Calibri (MS) Bold"/>
                  <a:sym typeface="Calibri (MS) Bold"/>
                </a:rPr>
                <a:t>.</a:t>
              </a:r>
            </a:p>
          </p:txBody>
        </p:sp>
      </p:grpSp>
      <p:sp>
        <p:nvSpPr>
          <p:cNvPr id="17" name="Freeform 17"/>
          <p:cNvSpPr/>
          <p:nvPr/>
        </p:nvSpPr>
        <p:spPr>
          <a:xfrm>
            <a:off x="-3305378" y="3309155"/>
            <a:ext cx="6125429" cy="3186241"/>
          </a:xfrm>
          <a:custGeom>
            <a:avLst/>
            <a:gdLst/>
            <a:ahLst/>
            <a:cxnLst/>
            <a:rect l="l" t="t" r="r" b="b"/>
            <a:pathLst>
              <a:path w="6125429" h="3186241">
                <a:moveTo>
                  <a:pt x="0" y="0"/>
                </a:moveTo>
                <a:lnTo>
                  <a:pt x="6125428" y="0"/>
                </a:lnTo>
                <a:lnTo>
                  <a:pt x="6125428" y="3186241"/>
                </a:lnTo>
                <a:lnTo>
                  <a:pt x="0" y="31862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4051300" y="1357786"/>
            <a:ext cx="5742339" cy="4651625"/>
            <a:chOff x="-412485" y="-76199"/>
            <a:chExt cx="13095885" cy="10608421"/>
          </a:xfrm>
        </p:grpSpPr>
        <p:sp>
          <p:nvSpPr>
            <p:cNvPr id="12" name="Freeform 12"/>
            <p:cNvSpPr/>
            <p:nvPr/>
          </p:nvSpPr>
          <p:spPr>
            <a:xfrm>
              <a:off x="0" y="0"/>
              <a:ext cx="12683400" cy="10532222"/>
            </a:xfrm>
            <a:custGeom>
              <a:avLst/>
              <a:gdLst/>
              <a:ahLst/>
              <a:cxnLst/>
              <a:rect l="l" t="t" r="r" b="b"/>
              <a:pathLst>
                <a:path w="12683400" h="10532222">
                  <a:moveTo>
                    <a:pt x="0" y="0"/>
                  </a:moveTo>
                  <a:lnTo>
                    <a:pt x="12683400" y="0"/>
                  </a:lnTo>
                  <a:lnTo>
                    <a:pt x="12683400" y="10532222"/>
                  </a:lnTo>
                  <a:lnTo>
                    <a:pt x="0" y="10532222"/>
                  </a:lnTo>
                  <a:close/>
                </a:path>
              </a:pathLst>
            </a:custGeom>
            <a:solidFill>
              <a:srgbClr val="000000">
                <a:alpha val="0"/>
              </a:srgbClr>
            </a:solidFill>
          </p:spPr>
          <p:txBody>
            <a:bodyPr/>
            <a:lstStyle/>
            <a:p>
              <a:endParaRPr lang="en-GB"/>
            </a:p>
          </p:txBody>
        </p:sp>
        <p:sp>
          <p:nvSpPr>
            <p:cNvPr id="13" name="TextBox 13"/>
            <p:cNvSpPr txBox="1"/>
            <p:nvPr/>
          </p:nvSpPr>
          <p:spPr>
            <a:xfrm>
              <a:off x="-412485" y="-76199"/>
              <a:ext cx="13095885" cy="10608421"/>
            </a:xfrm>
            <a:prstGeom prst="rect">
              <a:avLst/>
            </a:prstGeom>
          </p:spPr>
          <p:txBody>
            <a:bodyPr lIns="0" tIns="0" rIns="0" bIns="0" rtlCol="0" anchor="t"/>
            <a:lstStyle/>
            <a:p>
              <a:pPr marL="371823" lvl="1" indent="-185912" algn="l">
                <a:lnSpc>
                  <a:spcPts val="2412"/>
                </a:lnSpc>
                <a:buFont typeface="Arial"/>
                <a:buChar char="•"/>
              </a:pPr>
              <a:r>
                <a:rPr lang="en-US" sz="1747" b="1" dirty="0">
                  <a:solidFill>
                    <a:srgbClr val="09465E"/>
                  </a:solidFill>
                  <a:latin typeface="+mj-lt"/>
                  <a:ea typeface="Calibri (MS) Bold"/>
                  <a:cs typeface="Calibri (MS) Bold"/>
                  <a:sym typeface="Calibri (MS) Bold"/>
                </a:rPr>
                <a:t>Industria </a:t>
              </a:r>
              <a:r>
                <a:rPr lang="en-US" sz="1747" b="1" dirty="0" err="1">
                  <a:solidFill>
                    <a:srgbClr val="09465E"/>
                  </a:solidFill>
                  <a:latin typeface="+mj-lt"/>
                  <a:ea typeface="Calibri (MS) Bold"/>
                  <a:cs typeface="Calibri (MS) Bold"/>
                  <a:sym typeface="Calibri (MS) Bold"/>
                </a:rPr>
                <a:t>farmacéutica</a:t>
              </a:r>
              <a:r>
                <a:rPr lang="en-US" sz="1747" b="1" dirty="0">
                  <a:solidFill>
                    <a:srgbClr val="09465E"/>
                  </a:solidFill>
                  <a:latin typeface="+mj-lt"/>
                  <a:ea typeface="Calibri (MS) Bold"/>
                  <a:cs typeface="Calibri (MS) Bold"/>
                  <a:sym typeface="Calibri (MS) Bold"/>
                </a:rPr>
                <a:t>: </a:t>
              </a:r>
              <a:r>
                <a:rPr lang="en-US" sz="1747" dirty="0">
                  <a:solidFill>
                    <a:srgbClr val="09465E"/>
                  </a:solidFill>
                  <a:latin typeface="+mj-lt"/>
                  <a:ea typeface="Calibri (MS) Bold"/>
                  <a:cs typeface="Calibri (MS) Bold"/>
                  <a:sym typeface="Calibri (MS) Bold"/>
                </a:rPr>
                <a:t>Se </a:t>
              </a:r>
              <a:r>
                <a:rPr lang="en-US" sz="1747" dirty="0" err="1">
                  <a:solidFill>
                    <a:srgbClr val="09465E"/>
                  </a:solidFill>
                  <a:latin typeface="+mj-lt"/>
                  <a:ea typeface="Calibri (MS) Bold"/>
                  <a:cs typeface="Calibri (MS) Bold"/>
                  <a:sym typeface="Calibri (MS) Bold"/>
                </a:rPr>
                <a:t>emplea</a:t>
              </a:r>
              <a:r>
                <a:rPr lang="en-US" sz="1747" dirty="0">
                  <a:solidFill>
                    <a:srgbClr val="09465E"/>
                  </a:solidFill>
                  <a:latin typeface="+mj-lt"/>
                  <a:ea typeface="Calibri (MS) Bold"/>
                  <a:cs typeface="Calibri (MS) Bold"/>
                  <a:sym typeface="Calibri (MS) Bold"/>
                </a:rPr>
                <a:t> </a:t>
              </a:r>
              <a:r>
                <a:rPr lang="en-US" sz="1747" dirty="0" err="1">
                  <a:solidFill>
                    <a:srgbClr val="09465E"/>
                  </a:solidFill>
                  <a:latin typeface="+mj-lt"/>
                  <a:ea typeface="Calibri (MS) Bold"/>
                  <a:cs typeface="Calibri (MS) Bold"/>
                  <a:sym typeface="Calibri (MS) Bold"/>
                </a:rPr>
                <a:t>en</a:t>
              </a:r>
              <a:r>
                <a:rPr lang="en-US" sz="1747" dirty="0">
                  <a:solidFill>
                    <a:srgbClr val="09465E"/>
                  </a:solidFill>
                  <a:latin typeface="+mj-lt"/>
                  <a:ea typeface="Calibri (MS) Bold"/>
                  <a:cs typeface="Calibri (MS) Bold"/>
                  <a:sym typeface="Calibri (MS) Bold"/>
                </a:rPr>
                <a:t> la </a:t>
              </a:r>
              <a:r>
                <a:rPr lang="en-US" sz="1747" dirty="0" err="1">
                  <a:solidFill>
                    <a:srgbClr val="09465E"/>
                  </a:solidFill>
                  <a:latin typeface="+mj-lt"/>
                  <a:ea typeface="Calibri (MS) Bold"/>
                  <a:cs typeface="Calibri (MS) Bold"/>
                  <a:sym typeface="Calibri (MS) Bold"/>
                </a:rPr>
                <a:t>formulación</a:t>
              </a:r>
              <a:r>
                <a:rPr lang="en-US" sz="1747" dirty="0">
                  <a:solidFill>
                    <a:srgbClr val="09465E"/>
                  </a:solidFill>
                  <a:latin typeface="+mj-lt"/>
                  <a:ea typeface="Calibri (MS) Bold"/>
                  <a:cs typeface="Calibri (MS) Bold"/>
                  <a:sym typeface="Calibri (MS) Bold"/>
                </a:rPr>
                <a:t> de </a:t>
              </a:r>
              <a:r>
                <a:rPr lang="en-US" sz="1747" dirty="0" err="1">
                  <a:solidFill>
                    <a:srgbClr val="09465E"/>
                  </a:solidFill>
                  <a:latin typeface="+mj-lt"/>
                  <a:ea typeface="Calibri (MS) Bold"/>
                  <a:cs typeface="Calibri (MS) Bold"/>
                  <a:sym typeface="Calibri (MS) Bold"/>
                </a:rPr>
                <a:t>tabletas</a:t>
              </a:r>
              <a:r>
                <a:rPr lang="en-US" sz="1747" dirty="0">
                  <a:solidFill>
                    <a:srgbClr val="09465E"/>
                  </a:solidFill>
                  <a:latin typeface="+mj-lt"/>
                  <a:ea typeface="Calibri (MS) Bold"/>
                  <a:cs typeface="Calibri (MS) Bold"/>
                  <a:sym typeface="Calibri (MS) Bold"/>
                </a:rPr>
                <a:t> y </a:t>
              </a:r>
              <a:r>
                <a:rPr lang="en-US" sz="1747" dirty="0" err="1">
                  <a:solidFill>
                    <a:srgbClr val="09465E"/>
                  </a:solidFill>
                  <a:latin typeface="+mj-lt"/>
                  <a:ea typeface="Calibri (MS) Bold"/>
                  <a:cs typeface="Calibri (MS) Bold"/>
                  <a:sym typeface="Calibri (MS) Bold"/>
                </a:rPr>
                <a:t>cápsulas</a:t>
              </a:r>
              <a:r>
                <a:rPr lang="en-US" sz="1747" dirty="0">
                  <a:solidFill>
                    <a:srgbClr val="09465E"/>
                  </a:solidFill>
                  <a:latin typeface="+mj-lt"/>
                  <a:ea typeface="Calibri (MS) Bold"/>
                  <a:cs typeface="Calibri (MS) Bold"/>
                  <a:sym typeface="Calibri (MS) Bold"/>
                </a:rPr>
                <a:t> para </a:t>
              </a:r>
              <a:r>
                <a:rPr lang="en-US" sz="1747" dirty="0" err="1">
                  <a:solidFill>
                    <a:srgbClr val="09465E"/>
                  </a:solidFill>
                  <a:latin typeface="+mj-lt"/>
                  <a:ea typeface="Calibri (MS) Bold"/>
                  <a:cs typeface="Calibri (MS) Bold"/>
                  <a:sym typeface="Calibri (MS) Bold"/>
                </a:rPr>
                <a:t>optimizar</a:t>
              </a:r>
              <a:r>
                <a:rPr lang="en-US" sz="1747" dirty="0">
                  <a:solidFill>
                    <a:srgbClr val="09465E"/>
                  </a:solidFill>
                  <a:latin typeface="+mj-lt"/>
                  <a:ea typeface="Calibri (MS) Bold"/>
                  <a:cs typeface="Calibri (MS) Bold"/>
                  <a:sym typeface="Calibri (MS) Bold"/>
                </a:rPr>
                <a:t> la </a:t>
              </a:r>
              <a:r>
                <a:rPr lang="en-US" sz="1747" dirty="0" err="1">
                  <a:solidFill>
                    <a:srgbClr val="09465E"/>
                  </a:solidFill>
                  <a:latin typeface="+mj-lt"/>
                  <a:ea typeface="Calibri (MS) Bold"/>
                  <a:cs typeface="Calibri (MS) Bold"/>
                  <a:sym typeface="Calibri (MS) Bold"/>
                </a:rPr>
                <a:t>disolución</a:t>
              </a:r>
              <a:r>
                <a:rPr lang="en-US" sz="1747" dirty="0">
                  <a:solidFill>
                    <a:srgbClr val="09465E"/>
                  </a:solidFill>
                  <a:latin typeface="+mj-lt"/>
                  <a:ea typeface="Calibri (MS) Bold"/>
                  <a:cs typeface="Calibri (MS) Bold"/>
                  <a:sym typeface="Calibri (MS) Bold"/>
                </a:rPr>
                <a:t>.</a:t>
              </a:r>
            </a:p>
            <a:p>
              <a:pPr marL="371823" lvl="1" indent="-185912" algn="l">
                <a:lnSpc>
                  <a:spcPts val="2412"/>
                </a:lnSpc>
                <a:buFont typeface="Arial"/>
                <a:buChar char="•"/>
              </a:pPr>
              <a:r>
                <a:rPr lang="en-US" sz="1747" b="1" dirty="0" err="1">
                  <a:solidFill>
                    <a:srgbClr val="09465E"/>
                  </a:solidFill>
                  <a:latin typeface="+mj-lt"/>
                  <a:ea typeface="Calibri (MS) Bold"/>
                  <a:cs typeface="Calibri (MS) Bold"/>
                  <a:sym typeface="Calibri (MS) Bold"/>
                </a:rPr>
                <a:t>Colorantes</a:t>
              </a:r>
              <a:r>
                <a:rPr lang="en-US" sz="1747" b="1" dirty="0">
                  <a:solidFill>
                    <a:srgbClr val="09465E"/>
                  </a:solidFill>
                  <a:latin typeface="+mj-lt"/>
                  <a:ea typeface="Calibri (MS) Bold"/>
                  <a:cs typeface="Calibri (MS) Bold"/>
                  <a:sym typeface="Calibri (MS) Bold"/>
                </a:rPr>
                <a:t> naturales: </a:t>
              </a:r>
              <a:r>
                <a:rPr lang="en-US" sz="1747" dirty="0">
                  <a:solidFill>
                    <a:srgbClr val="09465E"/>
                  </a:solidFill>
                  <a:latin typeface="+mj-lt"/>
                  <a:ea typeface="Calibri (MS) Bold"/>
                  <a:cs typeface="Calibri (MS) Bold"/>
                  <a:sym typeface="Calibri (MS) Bold"/>
                </a:rPr>
                <a:t>Las partes de la </a:t>
              </a:r>
              <a:r>
                <a:rPr lang="en-US" sz="1747" dirty="0" err="1">
                  <a:solidFill>
                    <a:srgbClr val="09465E"/>
                  </a:solidFill>
                  <a:latin typeface="+mj-lt"/>
                  <a:ea typeface="Calibri (MS) Bold"/>
                  <a:cs typeface="Calibri (MS) Bold"/>
                  <a:sym typeface="Calibri (MS) Bold"/>
                </a:rPr>
                <a:t>avena</a:t>
              </a:r>
              <a:r>
                <a:rPr lang="en-US" sz="1747" dirty="0">
                  <a:solidFill>
                    <a:srgbClr val="09465E"/>
                  </a:solidFill>
                  <a:latin typeface="+mj-lt"/>
                  <a:ea typeface="Calibri (MS) Bold"/>
                  <a:cs typeface="Calibri (MS) Bold"/>
                  <a:sym typeface="Calibri (MS) Bold"/>
                </a:rPr>
                <a:t>, </a:t>
              </a:r>
              <a:r>
                <a:rPr lang="en-US" sz="1747" dirty="0" err="1">
                  <a:solidFill>
                    <a:srgbClr val="09465E"/>
                  </a:solidFill>
                  <a:latin typeface="+mj-lt"/>
                  <a:ea typeface="Calibri (MS) Bold"/>
                  <a:cs typeface="Calibri (MS) Bold"/>
                  <a:sym typeface="Calibri (MS) Bold"/>
                </a:rPr>
                <a:t>como</a:t>
              </a:r>
              <a:r>
                <a:rPr lang="en-US" sz="1747" dirty="0">
                  <a:solidFill>
                    <a:srgbClr val="09465E"/>
                  </a:solidFill>
                  <a:latin typeface="+mj-lt"/>
                  <a:ea typeface="Calibri (MS) Bold"/>
                  <a:cs typeface="Calibri (MS) Bold"/>
                  <a:sym typeface="Calibri (MS) Bold"/>
                </a:rPr>
                <a:t> la </a:t>
              </a:r>
              <a:r>
                <a:rPr lang="en-US" sz="1747" dirty="0" err="1">
                  <a:solidFill>
                    <a:srgbClr val="09465E"/>
                  </a:solidFill>
                  <a:latin typeface="+mj-lt"/>
                  <a:ea typeface="Calibri (MS) Bold"/>
                  <a:cs typeface="Calibri (MS) Bold"/>
                  <a:sym typeface="Calibri (MS) Bold"/>
                </a:rPr>
                <a:t>cáscara</a:t>
              </a:r>
              <a:r>
                <a:rPr lang="en-US" sz="1747" dirty="0">
                  <a:solidFill>
                    <a:srgbClr val="09465E"/>
                  </a:solidFill>
                  <a:latin typeface="+mj-lt"/>
                  <a:ea typeface="Calibri (MS) Bold"/>
                  <a:cs typeface="Calibri (MS) Bold"/>
                  <a:sym typeface="Calibri (MS) Bold"/>
                </a:rPr>
                <a:t> y la </a:t>
              </a:r>
              <a:r>
                <a:rPr lang="en-US" sz="1747" dirty="0" err="1">
                  <a:solidFill>
                    <a:srgbClr val="09465E"/>
                  </a:solidFill>
                  <a:latin typeface="+mj-lt"/>
                  <a:ea typeface="Calibri (MS) Bold"/>
                  <a:cs typeface="Calibri (MS) Bold"/>
                  <a:sym typeface="Calibri (MS) Bold"/>
                </a:rPr>
                <a:t>paja</a:t>
              </a:r>
              <a:r>
                <a:rPr lang="en-US" sz="1747" dirty="0">
                  <a:solidFill>
                    <a:srgbClr val="09465E"/>
                  </a:solidFill>
                  <a:latin typeface="+mj-lt"/>
                  <a:ea typeface="Calibri (MS) Bold"/>
                  <a:cs typeface="Calibri (MS) Bold"/>
                  <a:sym typeface="Calibri (MS) Bold"/>
                </a:rPr>
                <a:t>, </a:t>
              </a:r>
              <a:r>
                <a:rPr lang="en-US" sz="1747" dirty="0" err="1">
                  <a:solidFill>
                    <a:srgbClr val="09465E"/>
                  </a:solidFill>
                  <a:latin typeface="+mj-lt"/>
                  <a:ea typeface="Calibri (MS) Bold"/>
                  <a:cs typeface="Calibri (MS) Bold"/>
                  <a:sym typeface="Calibri (MS) Bold"/>
                </a:rPr>
                <a:t>pueden</a:t>
              </a:r>
              <a:r>
                <a:rPr lang="en-US" sz="1747" dirty="0">
                  <a:solidFill>
                    <a:srgbClr val="09465E"/>
                  </a:solidFill>
                  <a:latin typeface="+mj-lt"/>
                  <a:ea typeface="Calibri (MS) Bold"/>
                  <a:cs typeface="Calibri (MS) Bold"/>
                  <a:sym typeface="Calibri (MS) Bold"/>
                </a:rPr>
                <a:t> ser </a:t>
              </a:r>
              <a:r>
                <a:rPr lang="en-US" sz="1747" dirty="0" err="1">
                  <a:solidFill>
                    <a:srgbClr val="09465E"/>
                  </a:solidFill>
                  <a:latin typeface="+mj-lt"/>
                  <a:ea typeface="Calibri (MS) Bold"/>
                  <a:cs typeface="Calibri (MS) Bold"/>
                  <a:sym typeface="Calibri (MS) Bold"/>
                </a:rPr>
                <a:t>procesadas</a:t>
              </a:r>
              <a:r>
                <a:rPr lang="en-US" sz="1747" dirty="0">
                  <a:solidFill>
                    <a:srgbClr val="09465E"/>
                  </a:solidFill>
                  <a:latin typeface="+mj-lt"/>
                  <a:ea typeface="Calibri (MS) Bold"/>
                  <a:cs typeface="Calibri (MS) Bold"/>
                  <a:sym typeface="Calibri (MS) Bold"/>
                </a:rPr>
                <a:t> para </a:t>
              </a:r>
              <a:r>
                <a:rPr lang="en-US" sz="1747" dirty="0" err="1">
                  <a:solidFill>
                    <a:srgbClr val="09465E"/>
                  </a:solidFill>
                  <a:latin typeface="+mj-lt"/>
                  <a:ea typeface="Calibri (MS) Bold"/>
                  <a:cs typeface="Calibri (MS) Bold"/>
                  <a:sym typeface="Calibri (MS) Bold"/>
                </a:rPr>
                <a:t>extraer</a:t>
              </a:r>
              <a:r>
                <a:rPr lang="en-US" sz="1747" dirty="0">
                  <a:solidFill>
                    <a:srgbClr val="09465E"/>
                  </a:solidFill>
                  <a:latin typeface="+mj-lt"/>
                  <a:ea typeface="Calibri (MS) Bold"/>
                  <a:cs typeface="Calibri (MS) Bold"/>
                  <a:sym typeface="Calibri (MS) Bold"/>
                </a:rPr>
                <a:t> </a:t>
              </a:r>
              <a:r>
                <a:rPr lang="en-US" sz="1747" dirty="0" err="1">
                  <a:solidFill>
                    <a:srgbClr val="09465E"/>
                  </a:solidFill>
                  <a:latin typeface="+mj-lt"/>
                  <a:ea typeface="Calibri (MS) Bold"/>
                  <a:cs typeface="Calibri (MS) Bold"/>
                  <a:sym typeface="Calibri (MS) Bold"/>
                </a:rPr>
                <a:t>colorantes</a:t>
              </a:r>
              <a:r>
                <a:rPr lang="en-US" sz="1747" dirty="0">
                  <a:solidFill>
                    <a:srgbClr val="09465E"/>
                  </a:solidFill>
                  <a:latin typeface="+mj-lt"/>
                  <a:ea typeface="Calibri (MS) Bold"/>
                  <a:cs typeface="Calibri (MS) Bold"/>
                  <a:sym typeface="Calibri (MS) Bold"/>
                </a:rPr>
                <a:t> naturales que se </a:t>
              </a:r>
              <a:r>
                <a:rPr lang="en-US" sz="1747" dirty="0" err="1">
                  <a:solidFill>
                    <a:srgbClr val="09465E"/>
                  </a:solidFill>
                  <a:latin typeface="+mj-lt"/>
                  <a:ea typeface="Calibri (MS) Bold"/>
                  <a:cs typeface="Calibri (MS) Bold"/>
                  <a:sym typeface="Calibri (MS) Bold"/>
                </a:rPr>
                <a:t>utilizan</a:t>
              </a:r>
              <a:r>
                <a:rPr lang="en-US" sz="1747" dirty="0">
                  <a:solidFill>
                    <a:srgbClr val="09465E"/>
                  </a:solidFill>
                  <a:latin typeface="+mj-lt"/>
                  <a:ea typeface="Calibri (MS) Bold"/>
                  <a:cs typeface="Calibri (MS) Bold"/>
                  <a:sym typeface="Calibri (MS) Bold"/>
                </a:rPr>
                <a:t> </a:t>
              </a:r>
              <a:r>
                <a:rPr lang="en-US" sz="1747" dirty="0" err="1">
                  <a:solidFill>
                    <a:srgbClr val="09465E"/>
                  </a:solidFill>
                  <a:latin typeface="+mj-lt"/>
                  <a:ea typeface="Calibri (MS) Bold"/>
                  <a:cs typeface="Calibri (MS) Bold"/>
                  <a:sym typeface="Calibri (MS) Bold"/>
                </a:rPr>
                <a:t>en</a:t>
              </a:r>
              <a:r>
                <a:rPr lang="en-US" sz="1747" dirty="0">
                  <a:solidFill>
                    <a:srgbClr val="09465E"/>
                  </a:solidFill>
                  <a:latin typeface="+mj-lt"/>
                  <a:ea typeface="Calibri (MS) Bold"/>
                  <a:cs typeface="Calibri (MS) Bold"/>
                  <a:sym typeface="Calibri (MS) Bold"/>
                </a:rPr>
                <a:t> la </a:t>
              </a:r>
              <a:r>
                <a:rPr lang="en-US" sz="1747" dirty="0" err="1">
                  <a:solidFill>
                    <a:srgbClr val="09465E"/>
                  </a:solidFill>
                  <a:latin typeface="+mj-lt"/>
                  <a:ea typeface="Calibri (MS) Bold"/>
                  <a:cs typeface="Calibri (MS) Bold"/>
                  <a:sym typeface="Calibri (MS) Bold"/>
                </a:rPr>
                <a:t>industria</a:t>
              </a:r>
              <a:r>
                <a:rPr lang="en-US" sz="1747" dirty="0">
                  <a:solidFill>
                    <a:srgbClr val="09465E"/>
                  </a:solidFill>
                  <a:latin typeface="+mj-lt"/>
                  <a:ea typeface="Calibri (MS) Bold"/>
                  <a:cs typeface="Calibri (MS) Bold"/>
                  <a:sym typeface="Calibri (MS) Bold"/>
                </a:rPr>
                <a:t> alimentaria o </a:t>
              </a:r>
              <a:r>
                <a:rPr lang="en-US" sz="1747" dirty="0" err="1">
                  <a:solidFill>
                    <a:srgbClr val="09465E"/>
                  </a:solidFill>
                  <a:latin typeface="+mj-lt"/>
                  <a:ea typeface="Calibri (MS) Bold"/>
                  <a:cs typeface="Calibri (MS) Bold"/>
                  <a:sym typeface="Calibri (MS) Bold"/>
                </a:rPr>
                <a:t>en</a:t>
              </a:r>
              <a:r>
                <a:rPr lang="en-US" sz="1747" dirty="0">
                  <a:solidFill>
                    <a:srgbClr val="09465E"/>
                  </a:solidFill>
                  <a:latin typeface="+mj-lt"/>
                  <a:ea typeface="Calibri (MS) Bold"/>
                  <a:cs typeface="Calibri (MS) Bold"/>
                  <a:sym typeface="Calibri (MS) Bold"/>
                </a:rPr>
                <a:t> la </a:t>
              </a:r>
              <a:r>
                <a:rPr lang="en-US" sz="1747" dirty="0" err="1">
                  <a:solidFill>
                    <a:srgbClr val="09465E"/>
                  </a:solidFill>
                  <a:latin typeface="+mj-lt"/>
                  <a:ea typeface="Calibri (MS) Bold"/>
                  <a:cs typeface="Calibri (MS) Bold"/>
                  <a:sym typeface="Calibri (MS) Bold"/>
                </a:rPr>
                <a:t>cosmética</a:t>
              </a:r>
              <a:r>
                <a:rPr lang="en-US" sz="1747" dirty="0">
                  <a:solidFill>
                    <a:srgbClr val="09465E"/>
                  </a:solidFill>
                  <a:latin typeface="+mj-lt"/>
                  <a:ea typeface="Calibri (MS) Bold"/>
                  <a:cs typeface="Calibri (MS) Bold"/>
                  <a:sym typeface="Calibri (MS) Bold"/>
                </a:rPr>
                <a:t>.</a:t>
              </a:r>
            </a:p>
            <a:p>
              <a:pPr marL="371823" lvl="1" indent="-185912" algn="l">
                <a:lnSpc>
                  <a:spcPts val="2412"/>
                </a:lnSpc>
                <a:buFont typeface="Arial"/>
                <a:buChar char="•"/>
              </a:pPr>
              <a:r>
                <a:rPr lang="en-US" sz="1747" b="1" dirty="0" err="1">
                  <a:solidFill>
                    <a:srgbClr val="09465E"/>
                  </a:solidFill>
                  <a:latin typeface="+mj-lt"/>
                  <a:ea typeface="Calibri (MS) Bold"/>
                  <a:cs typeface="Calibri (MS) Bold"/>
                  <a:sym typeface="Calibri (MS) Bold"/>
                </a:rPr>
                <a:t>Producción</a:t>
              </a:r>
              <a:r>
                <a:rPr lang="en-US" sz="1747" b="1" dirty="0">
                  <a:solidFill>
                    <a:srgbClr val="09465E"/>
                  </a:solidFill>
                  <a:latin typeface="+mj-lt"/>
                  <a:ea typeface="Calibri (MS) Bold"/>
                  <a:cs typeface="Calibri (MS) Bold"/>
                  <a:sym typeface="Calibri (MS) Bold"/>
                </a:rPr>
                <a:t> de </a:t>
              </a:r>
              <a:r>
                <a:rPr lang="en-US" sz="1747" b="1" dirty="0" err="1">
                  <a:solidFill>
                    <a:srgbClr val="09465E"/>
                  </a:solidFill>
                  <a:latin typeface="+mj-lt"/>
                  <a:ea typeface="Calibri (MS) Bold"/>
                  <a:cs typeface="Calibri (MS) Bold"/>
                  <a:sym typeface="Calibri (MS) Bold"/>
                </a:rPr>
                <a:t>papel</a:t>
              </a:r>
              <a:r>
                <a:rPr lang="en-US" sz="1747" dirty="0">
                  <a:solidFill>
                    <a:srgbClr val="09465E"/>
                  </a:solidFill>
                  <a:latin typeface="+mj-lt"/>
                  <a:ea typeface="Calibri (MS) Bold"/>
                  <a:cs typeface="Calibri (MS) Bold"/>
                  <a:sym typeface="Calibri (MS) Bold"/>
                </a:rPr>
                <a:t>: material de </a:t>
              </a:r>
              <a:r>
                <a:rPr lang="en-US" sz="1747" dirty="0" err="1">
                  <a:solidFill>
                    <a:srgbClr val="09465E"/>
                  </a:solidFill>
                  <a:latin typeface="+mj-lt"/>
                  <a:ea typeface="Calibri (MS) Bold"/>
                  <a:cs typeface="Calibri (MS) Bold"/>
                  <a:sym typeface="Calibri (MS) Bold"/>
                </a:rPr>
                <a:t>embalaje</a:t>
              </a:r>
              <a:r>
                <a:rPr lang="en-US" sz="1747" dirty="0">
                  <a:solidFill>
                    <a:srgbClr val="09465E"/>
                  </a:solidFill>
                  <a:latin typeface="+mj-lt"/>
                  <a:ea typeface="Calibri (MS) Bold"/>
                  <a:cs typeface="Calibri (MS) Bold"/>
                  <a:sym typeface="Calibri (MS) Bold"/>
                </a:rPr>
                <a:t> </a:t>
              </a:r>
              <a:r>
                <a:rPr lang="en-US" sz="1747" dirty="0" err="1">
                  <a:solidFill>
                    <a:srgbClr val="09465E"/>
                  </a:solidFill>
                  <a:latin typeface="+mj-lt"/>
                  <a:ea typeface="Calibri (MS) Bold"/>
                  <a:cs typeface="Calibri (MS) Bold"/>
                  <a:sym typeface="Calibri (MS) Bold"/>
                </a:rPr>
                <a:t>biológico</a:t>
              </a:r>
              <a:r>
                <a:rPr lang="en-US" sz="1747" dirty="0">
                  <a:solidFill>
                    <a:srgbClr val="09465E"/>
                  </a:solidFill>
                  <a:latin typeface="+mj-lt"/>
                  <a:ea typeface="Calibri (MS) Bold"/>
                  <a:cs typeface="Calibri (MS) Bold"/>
                  <a:sym typeface="Calibri (MS) Bold"/>
                </a:rPr>
                <a:t>, </a:t>
              </a:r>
              <a:r>
                <a:rPr lang="en-US" sz="1747" dirty="0" err="1">
                  <a:solidFill>
                    <a:srgbClr val="09465E"/>
                  </a:solidFill>
                  <a:latin typeface="+mj-lt"/>
                  <a:ea typeface="Calibri (MS) Bold"/>
                  <a:cs typeface="Calibri (MS) Bold"/>
                  <a:sym typeface="Calibri (MS) Bold"/>
                </a:rPr>
                <a:t>como</a:t>
              </a:r>
              <a:r>
                <a:rPr lang="en-US" sz="1747" dirty="0">
                  <a:solidFill>
                    <a:srgbClr val="09465E"/>
                  </a:solidFill>
                  <a:latin typeface="+mj-lt"/>
                  <a:ea typeface="Calibri (MS) Bold"/>
                  <a:cs typeface="Calibri (MS) Bold"/>
                  <a:sym typeface="Calibri (MS) Bold"/>
                </a:rPr>
                <a:t> </a:t>
              </a:r>
              <a:r>
                <a:rPr lang="en-US" sz="1747" dirty="0" err="1">
                  <a:solidFill>
                    <a:srgbClr val="09465E"/>
                  </a:solidFill>
                  <a:latin typeface="+mj-lt"/>
                  <a:ea typeface="Calibri (MS) Bold"/>
                  <a:cs typeface="Calibri (MS) Bold"/>
                  <a:sym typeface="Calibri (MS) Bold"/>
                </a:rPr>
                <a:t>por</a:t>
              </a:r>
              <a:r>
                <a:rPr lang="en-US" sz="1747" dirty="0">
                  <a:solidFill>
                    <a:srgbClr val="09465E"/>
                  </a:solidFill>
                  <a:latin typeface="+mj-lt"/>
                  <a:ea typeface="Calibri (MS) Bold"/>
                  <a:cs typeface="Calibri (MS) Bold"/>
                  <a:sym typeface="Calibri (MS) Bold"/>
                </a:rPr>
                <a:t> </a:t>
              </a:r>
              <a:r>
                <a:rPr lang="en-US" sz="1747" dirty="0" err="1">
                  <a:solidFill>
                    <a:srgbClr val="09465E"/>
                  </a:solidFill>
                  <a:latin typeface="+mj-lt"/>
                  <a:ea typeface="Calibri (MS) Bold"/>
                  <a:cs typeface="Calibri (MS) Bold"/>
                  <a:sym typeface="Calibri (MS) Bold"/>
                </a:rPr>
                <a:t>ejemplo</a:t>
              </a:r>
              <a:r>
                <a:rPr lang="en-US" sz="1747" dirty="0">
                  <a:solidFill>
                    <a:srgbClr val="09465E"/>
                  </a:solidFill>
                  <a:latin typeface="+mj-lt"/>
                  <a:ea typeface="Calibri (MS) Bold"/>
                  <a:cs typeface="Calibri (MS) Bold"/>
                  <a:sym typeface="Calibri (MS) Bold"/>
                </a:rPr>
                <a:t>, a </a:t>
              </a:r>
              <a:r>
                <a:rPr lang="en-US" sz="1747" dirty="0" err="1">
                  <a:solidFill>
                    <a:srgbClr val="09465E"/>
                  </a:solidFill>
                  <a:latin typeface="+mj-lt"/>
                  <a:ea typeface="Calibri (MS) Bold"/>
                  <a:cs typeface="Calibri (MS) Bold"/>
                  <a:sym typeface="Calibri (MS) Bold"/>
                </a:rPr>
                <a:t>partir</a:t>
              </a:r>
              <a:r>
                <a:rPr lang="en-US" sz="1747" dirty="0">
                  <a:solidFill>
                    <a:srgbClr val="09465E"/>
                  </a:solidFill>
                  <a:latin typeface="+mj-lt"/>
                  <a:ea typeface="Calibri (MS) Bold"/>
                  <a:cs typeface="Calibri (MS) Bold"/>
                  <a:sym typeface="Calibri (MS) Bold"/>
                </a:rPr>
                <a:t> de </a:t>
              </a:r>
              <a:r>
                <a:rPr lang="en-US" sz="1747" dirty="0" err="1">
                  <a:solidFill>
                    <a:srgbClr val="09465E"/>
                  </a:solidFill>
                  <a:latin typeface="+mj-lt"/>
                  <a:ea typeface="Calibri (MS) Bold"/>
                  <a:cs typeface="Calibri (MS) Bold"/>
                  <a:sym typeface="Calibri (MS) Bold"/>
                </a:rPr>
                <a:t>cáscaras</a:t>
              </a:r>
              <a:r>
                <a:rPr lang="en-US" sz="1747" dirty="0">
                  <a:solidFill>
                    <a:srgbClr val="09465E"/>
                  </a:solidFill>
                  <a:latin typeface="+mj-lt"/>
                  <a:ea typeface="Calibri (MS) Bold"/>
                  <a:cs typeface="Calibri (MS) Bold"/>
                  <a:sym typeface="Calibri (MS) Bold"/>
                </a:rPr>
                <a:t> para la </a:t>
              </a:r>
              <a:r>
                <a:rPr lang="en-US" sz="1747" dirty="0" err="1">
                  <a:solidFill>
                    <a:srgbClr val="09465E"/>
                  </a:solidFill>
                  <a:latin typeface="+mj-lt"/>
                  <a:ea typeface="Calibri (MS) Bold"/>
                  <a:cs typeface="Calibri (MS) Bold"/>
                  <a:sym typeface="Calibri (MS) Bold"/>
                </a:rPr>
                <a:t>fabricación</a:t>
              </a:r>
              <a:r>
                <a:rPr lang="en-US" sz="1747" dirty="0">
                  <a:solidFill>
                    <a:srgbClr val="09465E"/>
                  </a:solidFill>
                  <a:latin typeface="+mj-lt"/>
                  <a:ea typeface="Calibri (MS) Bold"/>
                  <a:cs typeface="Calibri (MS) Bold"/>
                  <a:sym typeface="Calibri (MS) Bold"/>
                </a:rPr>
                <a:t> de material de </a:t>
              </a:r>
              <a:r>
                <a:rPr lang="en-US" sz="1747" dirty="0" err="1">
                  <a:solidFill>
                    <a:srgbClr val="09465E"/>
                  </a:solidFill>
                  <a:latin typeface="+mj-lt"/>
                  <a:ea typeface="Calibri (MS) Bold"/>
                  <a:cs typeface="Calibri (MS) Bold"/>
                  <a:sym typeface="Calibri (MS) Bold"/>
                </a:rPr>
                <a:t>embalaje</a:t>
              </a:r>
              <a:r>
                <a:rPr lang="en-US" sz="1747" dirty="0">
                  <a:solidFill>
                    <a:srgbClr val="09465E"/>
                  </a:solidFill>
                  <a:latin typeface="+mj-lt"/>
                  <a:ea typeface="Calibri (MS) Bold"/>
                  <a:cs typeface="Calibri (MS) Bold"/>
                  <a:sym typeface="Calibri (MS) Bold"/>
                </a:rPr>
                <a:t>.</a:t>
              </a:r>
            </a:p>
            <a:p>
              <a:pPr marL="371823" lvl="1" indent="-185912" algn="l">
                <a:lnSpc>
                  <a:spcPts val="2412"/>
                </a:lnSpc>
                <a:buFont typeface="Arial"/>
                <a:buChar char="•"/>
              </a:pPr>
              <a:r>
                <a:rPr lang="en-US" sz="1747" b="1" dirty="0">
                  <a:solidFill>
                    <a:srgbClr val="09465E"/>
                  </a:solidFill>
                  <a:latin typeface="+mj-lt"/>
                  <a:ea typeface="Calibri (MS) Bold"/>
                  <a:cs typeface="Calibri (MS) Bold"/>
                  <a:sym typeface="Calibri (MS) Bold"/>
                </a:rPr>
                <a:t>Industria </a:t>
              </a:r>
              <a:r>
                <a:rPr lang="en-US" sz="1747" b="1" dirty="0" err="1">
                  <a:solidFill>
                    <a:srgbClr val="09465E"/>
                  </a:solidFill>
                  <a:latin typeface="+mj-lt"/>
                  <a:ea typeface="Calibri (MS) Bold"/>
                  <a:cs typeface="Calibri (MS) Bold"/>
                  <a:sym typeface="Calibri (MS) Bold"/>
                </a:rPr>
                <a:t>textil</a:t>
              </a:r>
              <a:r>
                <a:rPr lang="en-US" sz="1747" b="1" dirty="0">
                  <a:solidFill>
                    <a:srgbClr val="09465E"/>
                  </a:solidFill>
                  <a:latin typeface="+mj-lt"/>
                  <a:ea typeface="Calibri (MS) Bold"/>
                  <a:cs typeface="Calibri (MS) Bold"/>
                  <a:sym typeface="Calibri (MS) Bold"/>
                </a:rPr>
                <a:t>: </a:t>
              </a:r>
              <a:r>
                <a:rPr lang="en-US" sz="1747" dirty="0" err="1">
                  <a:solidFill>
                    <a:srgbClr val="09465E"/>
                  </a:solidFill>
                  <a:latin typeface="+mj-lt"/>
                  <a:ea typeface="Calibri (MS) Bold"/>
                  <a:cs typeface="Calibri (MS) Bold"/>
                  <a:sym typeface="Calibri (MS) Bold"/>
                </a:rPr>
                <a:t>por</a:t>
              </a:r>
              <a:r>
                <a:rPr lang="en-US" sz="1747" dirty="0">
                  <a:solidFill>
                    <a:srgbClr val="09465E"/>
                  </a:solidFill>
                  <a:latin typeface="+mj-lt"/>
                  <a:ea typeface="Calibri (MS) Bold"/>
                  <a:cs typeface="Calibri (MS) Bold"/>
                  <a:sym typeface="Calibri (MS) Bold"/>
                </a:rPr>
                <a:t> </a:t>
              </a:r>
              <a:r>
                <a:rPr lang="en-US" sz="1747" dirty="0" err="1">
                  <a:solidFill>
                    <a:srgbClr val="09465E"/>
                  </a:solidFill>
                  <a:latin typeface="+mj-lt"/>
                  <a:ea typeface="Calibri (MS) Bold"/>
                  <a:cs typeface="Calibri (MS) Bold"/>
                  <a:sym typeface="Calibri (MS) Bold"/>
                </a:rPr>
                <a:t>ejemplo</a:t>
              </a:r>
              <a:r>
                <a:rPr lang="en-US" sz="1747" dirty="0">
                  <a:solidFill>
                    <a:srgbClr val="09465E"/>
                  </a:solidFill>
                  <a:latin typeface="Calibri (MS) Bold"/>
                  <a:ea typeface="Calibri (MS) Bold"/>
                  <a:cs typeface="Calibri (MS) Bold"/>
                  <a:sym typeface="Calibri (MS) Bold"/>
                </a:rPr>
                <a:t>. </a:t>
              </a:r>
            </a:p>
            <a:p>
              <a:pPr marL="371823" lvl="1" indent="-185912" algn="l">
                <a:lnSpc>
                  <a:spcPts val="2412"/>
                </a:lnSpc>
                <a:buFont typeface="Arial"/>
                <a:buChar char="•"/>
              </a:pPr>
              <a:r>
                <a:rPr lang="en-US" sz="1747" b="1" u="sng" dirty="0" err="1">
                  <a:solidFill>
                    <a:srgbClr val="09465E"/>
                  </a:solidFill>
                  <a:latin typeface="Calibri (MS) Bold"/>
                  <a:ea typeface="Calibri (MS) Bold"/>
                  <a:cs typeface="Calibri (MS) Bold"/>
                  <a:sym typeface="Calibri (MS) Bold"/>
                  <a:hlinkClick r:id="rId4" tooltip="https://jokipiinpellava.fi/tuote/kauratyyny/"/>
                </a:rPr>
                <a:t>Almohada</a:t>
              </a:r>
              <a:r>
                <a:rPr lang="en-US" sz="1747" b="1" u="sng" dirty="0">
                  <a:solidFill>
                    <a:srgbClr val="09465E"/>
                  </a:solidFill>
                  <a:latin typeface="Calibri (MS) Bold"/>
                  <a:ea typeface="Calibri (MS) Bold"/>
                  <a:cs typeface="Calibri (MS) Bold"/>
                  <a:sym typeface="Calibri (MS) Bold"/>
                  <a:hlinkClick r:id="rId4" tooltip="https://jokipiinpellava.fi/tuote/kauratyyny/"/>
                </a:rPr>
                <a:t> de </a:t>
              </a:r>
              <a:r>
                <a:rPr lang="en-US" sz="1747" b="1" u="sng" dirty="0" err="1">
                  <a:solidFill>
                    <a:srgbClr val="09465E"/>
                  </a:solidFill>
                  <a:latin typeface="Calibri (MS) Bold"/>
                  <a:ea typeface="Calibri (MS) Bold"/>
                  <a:cs typeface="Calibri (MS) Bold"/>
                  <a:sym typeface="Calibri (MS) Bold"/>
                  <a:hlinkClick r:id="rId4" tooltip="https://jokipiinpellava.fi/tuote/kauratyyny/"/>
                </a:rPr>
                <a:t>avena</a:t>
              </a:r>
              <a:r>
                <a:rPr lang="en-US" sz="1747" b="1" u="sng" dirty="0">
                  <a:solidFill>
                    <a:srgbClr val="09465E"/>
                  </a:solidFill>
                  <a:latin typeface="Calibri (MS) Bold"/>
                  <a:ea typeface="Calibri (MS) Bold"/>
                  <a:cs typeface="Calibri (MS) Bold"/>
                  <a:sym typeface="Calibri (MS) Bold"/>
                  <a:hlinkClick r:id="rId4" tooltip="https://jokipiinpellava.fi/tuote/kauratyyny/"/>
                </a:rPr>
                <a:t>: Cuando se </a:t>
              </a:r>
              <a:r>
                <a:rPr lang="en-US" sz="1747" b="1" u="sng" dirty="0" err="1">
                  <a:solidFill>
                    <a:srgbClr val="09465E"/>
                  </a:solidFill>
                  <a:latin typeface="Calibri (MS) Bold"/>
                  <a:ea typeface="Calibri (MS) Bold"/>
                  <a:cs typeface="Calibri (MS) Bold"/>
                  <a:sym typeface="Calibri (MS) Bold"/>
                  <a:hlinkClick r:id="rId4" tooltip="https://jokipiinpellava.fi/tuote/kauratyyny/"/>
                </a:rPr>
                <a:t>calienta</a:t>
              </a:r>
              <a:r>
                <a:rPr lang="en-US" sz="1747" b="1" u="sng" dirty="0">
                  <a:solidFill>
                    <a:srgbClr val="09465E"/>
                  </a:solidFill>
                  <a:latin typeface="Calibri (MS) Bold"/>
                  <a:ea typeface="Calibri (MS) Bold"/>
                  <a:cs typeface="Calibri (MS) Bold"/>
                  <a:sym typeface="Calibri (MS) Bold"/>
                  <a:hlinkClick r:id="rId4" tooltip="https://jokipiinpellava.fi/tuote/kauratyyny/"/>
                </a:rPr>
                <a:t>, </a:t>
              </a:r>
              <a:r>
                <a:rPr lang="en-US" sz="1747" b="1" u="sng" dirty="0" err="1">
                  <a:solidFill>
                    <a:srgbClr val="09465E"/>
                  </a:solidFill>
                  <a:latin typeface="Calibri (MS) Bold"/>
                  <a:ea typeface="Calibri (MS) Bold"/>
                  <a:cs typeface="Calibri (MS) Bold"/>
                  <a:sym typeface="Calibri (MS) Bold"/>
                  <a:hlinkClick r:id="rId4" tooltip="https://jokipiinpellava.fi/tuote/kauratyyny/"/>
                </a:rPr>
                <a:t>resulta</a:t>
              </a:r>
              <a:r>
                <a:rPr lang="en-US" sz="1747" b="1" u="sng" dirty="0">
                  <a:solidFill>
                    <a:srgbClr val="09465E"/>
                  </a:solidFill>
                  <a:latin typeface="Calibri (MS) Bold"/>
                  <a:ea typeface="Calibri (MS) Bold"/>
                  <a:cs typeface="Calibri (MS) Bold"/>
                  <a:sym typeface="Calibri (MS) Bold"/>
                  <a:hlinkClick r:id="rId4" tooltip="https://jokipiinpellava.fi/tuote/kauratyyny/"/>
                </a:rPr>
                <a:t> ideal para la </a:t>
              </a:r>
              <a:r>
                <a:rPr lang="en-US" sz="1747" b="1" u="sng" dirty="0" err="1">
                  <a:solidFill>
                    <a:srgbClr val="09465E"/>
                  </a:solidFill>
                  <a:latin typeface="Calibri (MS) Bold"/>
                  <a:ea typeface="Calibri (MS) Bold"/>
                  <a:cs typeface="Calibri (MS) Bold"/>
                  <a:sym typeface="Calibri (MS) Bold"/>
                  <a:hlinkClick r:id="rId4" tooltip="https://jokipiinpellava.fi/tuote/kauratyyny/"/>
                </a:rPr>
                <a:t>relajación</a:t>
              </a:r>
              <a:r>
                <a:rPr lang="en-US" sz="1747" b="1" u="sng" dirty="0">
                  <a:solidFill>
                    <a:srgbClr val="09465E"/>
                  </a:solidFill>
                  <a:latin typeface="Calibri (MS) Bold"/>
                  <a:ea typeface="Calibri (MS) Bold"/>
                  <a:cs typeface="Calibri (MS) Bold"/>
                  <a:sym typeface="Calibri (MS) Bold"/>
                  <a:hlinkClick r:id="rId4" tooltip="https://jokipiinpellava.fi/tuote/kauratyyny/"/>
                </a:rPr>
                <a:t>, </a:t>
              </a:r>
              <a:r>
                <a:rPr lang="en-US" sz="1747" b="1" u="sng" dirty="0" err="1">
                  <a:solidFill>
                    <a:srgbClr val="09465E"/>
                  </a:solidFill>
                  <a:latin typeface="Calibri (MS) Bold"/>
                  <a:ea typeface="Calibri (MS) Bold"/>
                  <a:cs typeface="Calibri (MS) Bold"/>
                  <a:sym typeface="Calibri (MS) Bold"/>
                  <a:hlinkClick r:id="rId4" tooltip="https://jokipiinpellava.fi/tuote/kauratyyny/"/>
                </a:rPr>
                <a:t>el</a:t>
              </a:r>
              <a:r>
                <a:rPr lang="en-US" sz="1747" b="1" u="sng" dirty="0">
                  <a:solidFill>
                    <a:srgbClr val="09465E"/>
                  </a:solidFill>
                  <a:latin typeface="Calibri (MS) Bold"/>
                  <a:ea typeface="Calibri (MS) Bold"/>
                  <a:cs typeface="Calibri (MS) Bold"/>
                  <a:sym typeface="Calibri (MS) Bold"/>
                  <a:hlinkClick r:id="rId4" tooltip="https://jokipiinpellava.fi/tuote/kauratyyny/"/>
                </a:rPr>
                <a:t> </a:t>
              </a:r>
              <a:r>
                <a:rPr lang="en-US" sz="1747" b="1" u="sng" dirty="0" err="1">
                  <a:solidFill>
                    <a:srgbClr val="09465E"/>
                  </a:solidFill>
                  <a:latin typeface="Calibri (MS) Bold"/>
                  <a:ea typeface="Calibri (MS) Bold"/>
                  <a:cs typeface="Calibri (MS) Bold"/>
                  <a:sym typeface="Calibri (MS) Bold"/>
                  <a:hlinkClick r:id="rId4" tooltip="https://jokipiinpellava.fi/tuote/kauratyyny/"/>
                </a:rPr>
                <a:t>alivio</a:t>
              </a:r>
              <a:r>
                <a:rPr lang="en-US" sz="1747" b="1" u="sng" dirty="0">
                  <a:solidFill>
                    <a:srgbClr val="09465E"/>
                  </a:solidFill>
                  <a:latin typeface="Calibri (MS) Bold"/>
                  <a:ea typeface="Calibri (MS) Bold"/>
                  <a:cs typeface="Calibri (MS) Bold"/>
                  <a:sym typeface="Calibri (MS) Bold"/>
                  <a:hlinkClick r:id="rId4" tooltip="https://jokipiinpellava.fi/tuote/kauratyyny/"/>
                </a:rPr>
                <a:t> del dolor e </a:t>
              </a:r>
              <a:r>
                <a:rPr lang="en-US" sz="1747" b="1" u="sng" dirty="0" err="1">
                  <a:solidFill>
                    <a:srgbClr val="09465E"/>
                  </a:solidFill>
                  <a:latin typeface="Calibri (MS) Bold"/>
                  <a:ea typeface="Calibri (MS) Bold"/>
                  <a:cs typeface="Calibri (MS) Bold"/>
                  <a:sym typeface="Calibri (MS) Bold"/>
                  <a:hlinkClick r:id="rId4" tooltip="https://jokipiinpellava.fi/tuote/kauratyyny/"/>
                </a:rPr>
                <a:t>incluso</a:t>
              </a:r>
              <a:r>
                <a:rPr lang="en-US" sz="1747" b="1" u="sng" dirty="0">
                  <a:solidFill>
                    <a:srgbClr val="09465E"/>
                  </a:solidFill>
                  <a:latin typeface="Calibri (MS) Bold"/>
                  <a:ea typeface="Calibri (MS) Bold"/>
                  <a:cs typeface="Calibri (MS) Bold"/>
                  <a:sym typeface="Calibri (MS) Bold"/>
                  <a:hlinkClick r:id="rId4" tooltip="https://jokipiinpellava.fi/tuote/kauratyyny/"/>
                </a:rPr>
                <a:t> para </a:t>
              </a:r>
              <a:r>
                <a:rPr lang="en-US" sz="1747" b="1" u="sng" dirty="0" err="1">
                  <a:solidFill>
                    <a:srgbClr val="09465E"/>
                  </a:solidFill>
                  <a:latin typeface="Calibri (MS) Bold"/>
                  <a:ea typeface="Calibri (MS) Bold"/>
                  <a:cs typeface="Calibri (MS) Bold"/>
                  <a:sym typeface="Calibri (MS) Bold"/>
                  <a:hlinkClick r:id="rId4" tooltip="https://jokipiinpellava.fi/tuote/kauratyyny/"/>
                </a:rPr>
                <a:t>calentar</a:t>
              </a:r>
              <a:r>
                <a:rPr lang="en-US" sz="1747" b="1" u="sng" dirty="0">
                  <a:solidFill>
                    <a:srgbClr val="09465E"/>
                  </a:solidFill>
                  <a:latin typeface="Calibri (MS) Bold"/>
                  <a:ea typeface="Calibri (MS) Bold"/>
                  <a:cs typeface="Calibri (MS) Bold"/>
                  <a:sym typeface="Calibri (MS) Bold"/>
                  <a:hlinkClick r:id="rId4" tooltip="https://jokipiinpellava.fi/tuote/kauratyyny/"/>
                </a:rPr>
                <a:t> </a:t>
              </a:r>
              <a:r>
                <a:rPr lang="en-US" sz="1747" b="1" u="sng" dirty="0" err="1">
                  <a:solidFill>
                    <a:srgbClr val="09465E"/>
                  </a:solidFill>
                  <a:latin typeface="Calibri (MS) Bold"/>
                  <a:ea typeface="Calibri (MS) Bold"/>
                  <a:cs typeface="Calibri (MS) Bold"/>
                  <a:sym typeface="Calibri (MS) Bold"/>
                  <a:hlinkClick r:id="rId4" tooltip="https://jokipiinpellava.fi/tuote/kauratyyny/"/>
                </a:rPr>
                <a:t>los</a:t>
              </a:r>
              <a:r>
                <a:rPr lang="en-US" sz="1747" b="1" u="sng" dirty="0">
                  <a:solidFill>
                    <a:srgbClr val="09465E"/>
                  </a:solidFill>
                  <a:latin typeface="Calibri (MS) Bold"/>
                  <a:ea typeface="Calibri (MS) Bold"/>
                  <a:cs typeface="Calibri (MS) Bold"/>
                  <a:sym typeface="Calibri (MS) Bold"/>
                  <a:hlinkClick r:id="rId4" tooltip="https://jokipiinpellava.fi/tuote/kauratyyny/"/>
                </a:rPr>
                <a:t> pies </a:t>
              </a:r>
              <a:r>
                <a:rPr lang="en-US" sz="1747" b="1" u="sng" dirty="0" err="1">
                  <a:solidFill>
                    <a:srgbClr val="09465E"/>
                  </a:solidFill>
                  <a:latin typeface="Calibri (MS) Bold"/>
                  <a:ea typeface="Calibri (MS) Bold"/>
                  <a:cs typeface="Calibri (MS) Bold"/>
                  <a:sym typeface="Calibri (MS) Bold"/>
                  <a:hlinkClick r:id="rId4" tooltip="https://jokipiinpellava.fi/tuote/kauratyyny/"/>
                </a:rPr>
                <a:t>fríos</a:t>
              </a:r>
              <a:r>
                <a:rPr lang="en-US" sz="1747" b="1" u="sng" dirty="0">
                  <a:solidFill>
                    <a:srgbClr val="09465E"/>
                  </a:solidFill>
                  <a:latin typeface="Calibri (MS) Bold"/>
                  <a:ea typeface="Calibri (MS) Bold"/>
                  <a:cs typeface="Calibri (MS) Bold"/>
                  <a:sym typeface="Calibri (MS) Bold"/>
                  <a:hlinkClick r:id="rId4" tooltip="https://jokipiinpellava.fi/tuote/kauratyyny/"/>
                </a:rPr>
                <a:t>. Al </a:t>
              </a:r>
              <a:r>
                <a:rPr lang="en-US" sz="1747" b="1" u="sng" dirty="0" err="1">
                  <a:solidFill>
                    <a:srgbClr val="09465E"/>
                  </a:solidFill>
                  <a:latin typeface="Calibri (MS) Bold"/>
                  <a:ea typeface="Calibri (MS) Bold"/>
                  <a:cs typeface="Calibri (MS) Bold"/>
                  <a:sym typeface="Calibri (MS) Bold"/>
                  <a:hlinkClick r:id="rId4" tooltip="https://jokipiinpellava.fi/tuote/kauratyyny/"/>
                </a:rPr>
                <a:t>estar</a:t>
              </a:r>
              <a:r>
                <a:rPr lang="en-US" sz="1747" b="1" u="sng" dirty="0">
                  <a:solidFill>
                    <a:srgbClr val="09465E"/>
                  </a:solidFill>
                  <a:latin typeface="Calibri (MS) Bold"/>
                  <a:ea typeface="Calibri (MS) Bold"/>
                  <a:cs typeface="Calibri (MS) Bold"/>
                  <a:sym typeface="Calibri (MS) Bold"/>
                  <a:hlinkClick r:id="rId4" tooltip="https://jokipiinpellava.fi/tuote/kauratyyny/"/>
                </a:rPr>
                <a:t> </a:t>
              </a:r>
              <a:r>
                <a:rPr lang="en-US" sz="1747" b="1" u="sng" dirty="0" err="1">
                  <a:solidFill>
                    <a:srgbClr val="09465E"/>
                  </a:solidFill>
                  <a:latin typeface="Calibri (MS) Bold"/>
                  <a:ea typeface="Calibri (MS) Bold"/>
                  <a:cs typeface="Calibri (MS) Bold"/>
                  <a:sym typeface="Calibri (MS) Bold"/>
                  <a:hlinkClick r:id="rId4" tooltip="https://jokipiinpellava.fi/tuote/kauratyyny/"/>
                </a:rPr>
                <a:t>congelada</a:t>
              </a:r>
              <a:r>
                <a:rPr lang="en-US" sz="1747" b="1" u="sng" dirty="0">
                  <a:solidFill>
                    <a:srgbClr val="09465E"/>
                  </a:solidFill>
                  <a:latin typeface="Calibri (MS) Bold"/>
                  <a:ea typeface="Calibri (MS) Bold"/>
                  <a:cs typeface="Calibri (MS) Bold"/>
                  <a:sym typeface="Calibri (MS) Bold"/>
                  <a:hlinkClick r:id="rId4" tooltip="https://jokipiinpellava.fi/tuote/kauratyyny/"/>
                </a:rPr>
                <a:t>, </a:t>
              </a:r>
              <a:r>
                <a:rPr lang="en-US" sz="1747" b="1" u="sng" dirty="0" err="1">
                  <a:solidFill>
                    <a:srgbClr val="09465E"/>
                  </a:solidFill>
                  <a:latin typeface="Calibri (MS) Bold"/>
                  <a:ea typeface="Calibri (MS) Bold"/>
                  <a:cs typeface="Calibri (MS) Bold"/>
                  <a:sym typeface="Calibri (MS) Bold"/>
                  <a:hlinkClick r:id="rId4" tooltip="https://jokipiinpellava.fi/tuote/kauratyyny/"/>
                </a:rPr>
                <a:t>puede</a:t>
              </a:r>
              <a:r>
                <a:rPr lang="en-US" sz="1747" b="1" u="sng" dirty="0">
                  <a:solidFill>
                    <a:srgbClr val="09465E"/>
                  </a:solidFill>
                  <a:latin typeface="Calibri (MS) Bold"/>
                  <a:ea typeface="Calibri (MS) Bold"/>
                  <a:cs typeface="Calibri (MS) Bold"/>
                  <a:sym typeface="Calibri (MS) Bold"/>
                  <a:hlinkClick r:id="rId4" tooltip="https://jokipiinpellava.fi/tuote/kauratyyny/"/>
                </a:rPr>
                <a:t> </a:t>
              </a:r>
              <a:r>
                <a:rPr lang="en-US" sz="1747" b="1" u="sng" dirty="0" err="1">
                  <a:solidFill>
                    <a:srgbClr val="09465E"/>
                  </a:solidFill>
                  <a:latin typeface="Calibri (MS) Bold"/>
                  <a:ea typeface="Calibri (MS) Bold"/>
                  <a:cs typeface="Calibri (MS) Bold"/>
                  <a:sym typeface="Calibri (MS) Bold"/>
                  <a:hlinkClick r:id="rId4" tooltip="https://jokipiinpellava.fi/tuote/kauratyyny/"/>
                </a:rPr>
                <a:t>utilizarse</a:t>
              </a:r>
              <a:r>
                <a:rPr lang="en-US" sz="1747" b="1" u="sng" dirty="0">
                  <a:solidFill>
                    <a:srgbClr val="09465E"/>
                  </a:solidFill>
                  <a:latin typeface="Calibri (MS) Bold"/>
                  <a:ea typeface="Calibri (MS) Bold"/>
                  <a:cs typeface="Calibri (MS) Bold"/>
                  <a:sym typeface="Calibri (MS) Bold"/>
                  <a:hlinkClick r:id="rId4" tooltip="https://jokipiinpellava.fi/tuote/kauratyyny/"/>
                </a:rPr>
                <a:t>, </a:t>
              </a:r>
              <a:r>
                <a:rPr lang="en-US" sz="1747" b="1" u="sng" dirty="0" err="1">
                  <a:solidFill>
                    <a:srgbClr val="09465E"/>
                  </a:solidFill>
                  <a:latin typeface="Calibri (MS) Bold"/>
                  <a:ea typeface="Calibri (MS) Bold"/>
                  <a:cs typeface="Calibri (MS) Bold"/>
                  <a:sym typeface="Calibri (MS) Bold"/>
                  <a:hlinkClick r:id="rId4" tooltip="https://jokipiinpellava.fi/tuote/kauratyyny/"/>
                </a:rPr>
                <a:t>por</a:t>
              </a:r>
              <a:r>
                <a:rPr lang="en-US" sz="1747" b="1" u="sng" dirty="0">
                  <a:solidFill>
                    <a:srgbClr val="09465E"/>
                  </a:solidFill>
                  <a:latin typeface="Calibri (MS) Bold"/>
                  <a:ea typeface="Calibri (MS) Bold"/>
                  <a:cs typeface="Calibri (MS) Bold"/>
                  <a:sym typeface="Calibri (MS) Bold"/>
                  <a:hlinkClick r:id="rId4" tooltip="https://jokipiinpellava.fi/tuote/kauratyyny/"/>
                </a:rPr>
                <a:t> </a:t>
              </a:r>
              <a:r>
                <a:rPr lang="en-US" sz="1747" b="1" u="sng" dirty="0" err="1">
                  <a:solidFill>
                    <a:srgbClr val="09465E"/>
                  </a:solidFill>
                  <a:latin typeface="Calibri (MS) Bold"/>
                  <a:ea typeface="Calibri (MS) Bold"/>
                  <a:cs typeface="Calibri (MS) Bold"/>
                  <a:sym typeface="Calibri (MS) Bold"/>
                  <a:hlinkClick r:id="rId4" tooltip="https://jokipiinpellava.fi/tuote/kauratyyny/"/>
                </a:rPr>
                <a:t>ejemplo</a:t>
              </a:r>
              <a:r>
                <a:rPr lang="en-US" sz="1747" b="1" u="sng" dirty="0">
                  <a:solidFill>
                    <a:srgbClr val="09465E"/>
                  </a:solidFill>
                  <a:latin typeface="Calibri (MS) Bold"/>
                  <a:ea typeface="Calibri (MS) Bold"/>
                  <a:cs typeface="Calibri (MS) Bold"/>
                  <a:sym typeface="Calibri (MS) Bold"/>
                  <a:hlinkClick r:id="rId4" tooltip="https://jokipiinpellava.fi/tuote/kauratyyny/"/>
                </a:rPr>
                <a:t>, para </a:t>
              </a:r>
              <a:r>
                <a:rPr lang="en-US" sz="1747" b="1" u="sng" dirty="0" err="1">
                  <a:solidFill>
                    <a:srgbClr val="09465E"/>
                  </a:solidFill>
                  <a:latin typeface="Calibri (MS) Bold"/>
                  <a:ea typeface="Calibri (MS) Bold"/>
                  <a:cs typeface="Calibri (MS) Bold"/>
                  <a:sym typeface="Calibri (MS) Bold"/>
                  <a:hlinkClick r:id="rId4" tooltip="https://jokipiinpellava.fi/tuote/kauratyyny/"/>
                </a:rPr>
                <a:t>mitigar</a:t>
              </a:r>
              <a:r>
                <a:rPr lang="en-US" sz="1747" b="1" u="sng" dirty="0">
                  <a:solidFill>
                    <a:srgbClr val="09465E"/>
                  </a:solidFill>
                  <a:latin typeface="Calibri (MS) Bold"/>
                  <a:ea typeface="Calibri (MS) Bold"/>
                  <a:cs typeface="Calibri (MS) Bold"/>
                  <a:sym typeface="Calibri (MS) Bold"/>
                  <a:hlinkClick r:id="rId4" tooltip="https://jokipiinpellava.fi/tuote/kauratyyny/"/>
                </a:rPr>
                <a:t> </a:t>
              </a:r>
              <a:r>
                <a:rPr lang="en-US" sz="1747" b="1" u="sng" dirty="0" err="1">
                  <a:solidFill>
                    <a:srgbClr val="09465E"/>
                  </a:solidFill>
                  <a:latin typeface="Calibri (MS) Bold"/>
                  <a:ea typeface="Calibri (MS) Bold"/>
                  <a:cs typeface="Calibri (MS) Bold"/>
                  <a:sym typeface="Calibri (MS) Bold"/>
                  <a:hlinkClick r:id="rId4" tooltip="https://jokipiinpellava.fi/tuote/kauratyyny/"/>
                </a:rPr>
                <a:t>el</a:t>
              </a:r>
              <a:r>
                <a:rPr lang="en-US" sz="1747" b="1" u="sng" dirty="0">
                  <a:solidFill>
                    <a:srgbClr val="09465E"/>
                  </a:solidFill>
                  <a:latin typeface="Calibri (MS) Bold"/>
                  <a:ea typeface="Calibri (MS) Bold"/>
                  <a:cs typeface="Calibri (MS) Bold"/>
                  <a:sym typeface="Calibri (MS) Bold"/>
                  <a:hlinkClick r:id="rId4" tooltip="https://jokipiinpellava.fi/tuote/kauratyyny/"/>
                </a:rPr>
                <a:t> dolor de cabeza o </a:t>
              </a:r>
              <a:r>
                <a:rPr lang="en-US" sz="1747" b="1" u="sng" dirty="0" err="1">
                  <a:solidFill>
                    <a:srgbClr val="09465E"/>
                  </a:solidFill>
                  <a:latin typeface="Calibri (MS) Bold"/>
                  <a:ea typeface="Calibri (MS) Bold"/>
                  <a:cs typeface="Calibri (MS) Bold"/>
                  <a:sym typeface="Calibri (MS) Bold"/>
                  <a:hlinkClick r:id="rId4" tooltip="https://jokipiinpellava.fi/tuote/kauratyyny/"/>
                </a:rPr>
                <a:t>como</a:t>
              </a:r>
              <a:r>
                <a:rPr lang="en-US" sz="1747" b="1" u="sng" dirty="0">
                  <a:solidFill>
                    <a:srgbClr val="09465E"/>
                  </a:solidFill>
                  <a:latin typeface="Calibri (MS) Bold"/>
                  <a:ea typeface="Calibri (MS) Bold"/>
                  <a:cs typeface="Calibri (MS) Bold"/>
                  <a:sym typeface="Calibri (MS) Bold"/>
                  <a:hlinkClick r:id="rId4" tooltip="https://jokipiinpellava.fi/tuote/kauratyyny/"/>
                </a:rPr>
                <a:t> </a:t>
              </a:r>
              <a:r>
                <a:rPr lang="en-US" sz="1747" b="1" u="sng" dirty="0" err="1">
                  <a:solidFill>
                    <a:srgbClr val="09465E"/>
                  </a:solidFill>
                  <a:latin typeface="Calibri (MS) Bold"/>
                  <a:ea typeface="Calibri (MS) Bold"/>
                  <a:cs typeface="Calibri (MS) Bold"/>
                  <a:sym typeface="Calibri (MS) Bold"/>
                  <a:hlinkClick r:id="rId4" tooltip="https://jokipiinpellava.fi/tuote/kauratyyny/"/>
                </a:rPr>
                <a:t>primeros</a:t>
              </a:r>
              <a:r>
                <a:rPr lang="en-US" sz="1747" b="1" u="sng" dirty="0">
                  <a:solidFill>
                    <a:srgbClr val="09465E"/>
                  </a:solidFill>
                  <a:latin typeface="Calibri (MS) Bold"/>
                  <a:ea typeface="Calibri (MS) Bold"/>
                  <a:cs typeface="Calibri (MS) Bold"/>
                  <a:sym typeface="Calibri (MS) Bold"/>
                  <a:hlinkClick r:id="rId4" tooltip="https://jokipiinpellava.fi/tuote/kauratyyny/"/>
                </a:rPr>
                <a:t> </a:t>
              </a:r>
              <a:r>
                <a:rPr lang="en-US" sz="1747" b="1" u="sng" dirty="0" err="1">
                  <a:solidFill>
                    <a:srgbClr val="09465E"/>
                  </a:solidFill>
                  <a:latin typeface="Calibri (MS) Bold"/>
                  <a:ea typeface="Calibri (MS) Bold"/>
                  <a:cs typeface="Calibri (MS) Bold"/>
                  <a:sym typeface="Calibri (MS) Bold"/>
                  <a:hlinkClick r:id="rId4" tooltip="https://jokipiinpellava.fi/tuote/kauratyyny/"/>
                </a:rPr>
                <a:t>auxilios</a:t>
              </a:r>
              <a:r>
                <a:rPr lang="en-US" sz="1747" b="1" u="sng" dirty="0">
                  <a:solidFill>
                    <a:srgbClr val="09465E"/>
                  </a:solidFill>
                  <a:latin typeface="Calibri (MS) Bold"/>
                  <a:ea typeface="Calibri (MS) Bold"/>
                  <a:cs typeface="Calibri (MS) Bold"/>
                  <a:sym typeface="Calibri (MS) Bold"/>
                  <a:hlinkClick r:id="rId4" tooltip="https://jokipiinpellava.fi/tuote/kauratyyny/"/>
                </a:rPr>
                <a:t> para </a:t>
              </a:r>
              <a:r>
                <a:rPr lang="en-US" sz="1747" b="1" u="sng" dirty="0" err="1">
                  <a:solidFill>
                    <a:srgbClr val="09465E"/>
                  </a:solidFill>
                  <a:latin typeface="Calibri (MS) Bold"/>
                  <a:ea typeface="Calibri (MS) Bold"/>
                  <a:cs typeface="Calibri (MS) Bold"/>
                  <a:sym typeface="Calibri (MS) Bold"/>
                  <a:hlinkClick r:id="rId4" tooltip="https://jokipiinpellava.fi/tuote/kauratyyny/"/>
                </a:rPr>
                <a:t>distensiones</a:t>
              </a:r>
              <a:r>
                <a:rPr lang="en-US" sz="1747" b="1" u="sng" dirty="0">
                  <a:solidFill>
                    <a:srgbClr val="09465E"/>
                  </a:solidFill>
                  <a:latin typeface="Calibri (MS) Bold"/>
                  <a:ea typeface="Calibri (MS) Bold"/>
                  <a:cs typeface="Calibri (MS) Bold"/>
                  <a:sym typeface="Calibri (MS) Bold"/>
                  <a:hlinkClick r:id="rId4" tooltip="https://jokipiinpellava.fi/tuote/kauratyyny/"/>
                </a:rPr>
                <a:t> </a:t>
              </a:r>
              <a:r>
                <a:rPr lang="en-US" sz="1747" b="1" u="sng" dirty="0" err="1">
                  <a:solidFill>
                    <a:srgbClr val="09465E"/>
                  </a:solidFill>
                  <a:latin typeface="Calibri (MS) Bold"/>
                  <a:ea typeface="Calibri (MS) Bold"/>
                  <a:cs typeface="Calibri (MS) Bold"/>
                  <a:sym typeface="Calibri (MS) Bold"/>
                  <a:hlinkClick r:id="rId4" tooltip="https://jokipiinpellava.fi/tuote/kauratyyny/"/>
                </a:rPr>
                <a:t>musculares</a:t>
              </a:r>
              <a:r>
                <a:rPr lang="en-US" sz="1747" b="1" u="sng" dirty="0">
                  <a:solidFill>
                    <a:srgbClr val="09465E"/>
                  </a:solidFill>
                  <a:latin typeface="Calibri (MS) Bold"/>
                  <a:ea typeface="Calibri (MS) Bold"/>
                  <a:cs typeface="Calibri (MS) Bold"/>
                  <a:sym typeface="Calibri (MS) Bold"/>
                  <a:hlinkClick r:id="rId4" tooltip="https://jokipiinpellava.fi/tuote/kauratyyny/"/>
                </a:rPr>
                <a:t>.</a:t>
              </a:r>
            </a:p>
          </p:txBody>
        </p:sp>
      </p:grpSp>
      <p:sp>
        <p:nvSpPr>
          <p:cNvPr id="14" name="Freeform 14"/>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15" name="Group 15"/>
          <p:cNvGrpSpPr/>
          <p:nvPr/>
        </p:nvGrpSpPr>
        <p:grpSpPr>
          <a:xfrm>
            <a:off x="14039" y="1064604"/>
            <a:ext cx="3235488" cy="1461025"/>
            <a:chOff x="0" y="0"/>
            <a:chExt cx="7378800" cy="3331990"/>
          </a:xfrm>
        </p:grpSpPr>
        <p:sp>
          <p:nvSpPr>
            <p:cNvPr id="16" name="Freeform 16"/>
            <p:cNvSpPr/>
            <p:nvPr/>
          </p:nvSpPr>
          <p:spPr>
            <a:xfrm>
              <a:off x="0" y="0"/>
              <a:ext cx="7378827" cy="3331972"/>
            </a:xfrm>
            <a:custGeom>
              <a:avLst/>
              <a:gdLst/>
              <a:ahLst/>
              <a:cxnLst/>
              <a:rect l="l" t="t" r="r" b="b"/>
              <a:pathLst>
                <a:path w="7378827" h="3331972">
                  <a:moveTo>
                    <a:pt x="0" y="0"/>
                  </a:moveTo>
                  <a:lnTo>
                    <a:pt x="7378827" y="0"/>
                  </a:lnTo>
                  <a:lnTo>
                    <a:pt x="7378827" y="3331972"/>
                  </a:lnTo>
                  <a:lnTo>
                    <a:pt x="0" y="3331972"/>
                  </a:lnTo>
                  <a:close/>
                </a:path>
              </a:pathLst>
            </a:custGeom>
            <a:solidFill>
              <a:srgbClr val="60BA47"/>
            </a:solidFill>
          </p:spPr>
          <p:txBody>
            <a:bodyPr/>
            <a:lstStyle/>
            <a:p>
              <a:endParaRPr lang="en-GB"/>
            </a:p>
          </p:txBody>
        </p:sp>
        <p:sp>
          <p:nvSpPr>
            <p:cNvPr id="17" name="TextBox 17"/>
            <p:cNvSpPr txBox="1"/>
            <p:nvPr/>
          </p:nvSpPr>
          <p:spPr>
            <a:xfrm>
              <a:off x="0" y="-19050"/>
              <a:ext cx="7378800" cy="3351040"/>
            </a:xfrm>
            <a:prstGeom prst="rect">
              <a:avLst/>
            </a:prstGeom>
          </p:spPr>
          <p:txBody>
            <a:bodyPr lIns="29700" tIns="29700" rIns="29700" bIns="29700" rtlCol="0" anchor="ctr"/>
            <a:lstStyle/>
            <a:p>
              <a:pPr marL="0" lvl="0" indent="0" algn="ctr">
                <a:lnSpc>
                  <a:spcPts val="3030"/>
                </a:lnSpc>
              </a:pPr>
              <a:r>
                <a:rPr lang="en-US" sz="2806" b="1">
                  <a:solidFill>
                    <a:srgbClr val="FFFFFF"/>
                  </a:solidFill>
                  <a:latin typeface="Calibri (MS) Bold"/>
                  <a:ea typeface="Calibri (MS) Bold"/>
                  <a:cs typeface="Calibri (MS) Bold"/>
                  <a:sym typeface="Calibri (MS) Bold"/>
                </a:rPr>
                <a:t>Residuos de avena como insumo para otras industrias.</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en-GB"/>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en-GB"/>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en-GB"/>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1" name="Group 11"/>
          <p:cNvGrpSpPr/>
          <p:nvPr/>
        </p:nvGrpSpPr>
        <p:grpSpPr>
          <a:xfrm>
            <a:off x="4209323" y="1506645"/>
            <a:ext cx="5561471" cy="4808114"/>
            <a:chOff x="0" y="0"/>
            <a:chExt cx="12683400" cy="10965306"/>
          </a:xfrm>
        </p:grpSpPr>
        <p:sp>
          <p:nvSpPr>
            <p:cNvPr id="12" name="Freeform 12"/>
            <p:cNvSpPr/>
            <p:nvPr/>
          </p:nvSpPr>
          <p:spPr>
            <a:xfrm>
              <a:off x="0" y="0"/>
              <a:ext cx="12683400" cy="10965307"/>
            </a:xfrm>
            <a:custGeom>
              <a:avLst/>
              <a:gdLst/>
              <a:ahLst/>
              <a:cxnLst/>
              <a:rect l="l" t="t" r="r" b="b"/>
              <a:pathLst>
                <a:path w="12683400" h="10965307">
                  <a:moveTo>
                    <a:pt x="0" y="0"/>
                  </a:moveTo>
                  <a:lnTo>
                    <a:pt x="12683400" y="0"/>
                  </a:lnTo>
                  <a:lnTo>
                    <a:pt x="12683400" y="10965307"/>
                  </a:lnTo>
                  <a:lnTo>
                    <a:pt x="0" y="10965307"/>
                  </a:lnTo>
                  <a:close/>
                </a:path>
              </a:pathLst>
            </a:custGeom>
            <a:solidFill>
              <a:srgbClr val="000000">
                <a:alpha val="0"/>
              </a:srgbClr>
            </a:solidFill>
          </p:spPr>
          <p:txBody>
            <a:bodyPr/>
            <a:lstStyle/>
            <a:p>
              <a:endParaRPr lang="en-GB"/>
            </a:p>
          </p:txBody>
        </p:sp>
        <p:sp>
          <p:nvSpPr>
            <p:cNvPr id="13" name="TextBox 13"/>
            <p:cNvSpPr txBox="1"/>
            <p:nvPr/>
          </p:nvSpPr>
          <p:spPr>
            <a:xfrm>
              <a:off x="0" y="-47625"/>
              <a:ext cx="12683400" cy="11012931"/>
            </a:xfrm>
            <a:prstGeom prst="rect">
              <a:avLst/>
            </a:prstGeom>
          </p:spPr>
          <p:txBody>
            <a:bodyPr lIns="0" tIns="0" rIns="0" bIns="0" rtlCol="0" anchor="t"/>
            <a:lstStyle/>
            <a:p>
              <a:pPr marL="0" lvl="0" indent="0" algn="l">
                <a:lnSpc>
                  <a:spcPts val="2347"/>
                </a:lnSpc>
              </a:pP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La okara de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avena</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se genera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como</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un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subproducto</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de la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elaboración</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de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bebida</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de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avena</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a:t>
              </a:r>
            </a:p>
            <a:p>
              <a:pPr marL="0" lvl="0" indent="0" algn="l">
                <a:lnSpc>
                  <a:spcPts val="2347"/>
                </a:lnSpc>
              </a:pPr>
              <a:endPar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endParaRPr>
            </a:p>
            <a:p>
              <a:pPr marL="0" lvl="0" indent="0" algn="l">
                <a:lnSpc>
                  <a:spcPts val="2347"/>
                </a:lnSpc>
              </a:pP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Contiene</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una</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gran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cantidad</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de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fibra</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grasas</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saludables</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vitaminas</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minerales</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y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betaglucano</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a:t>
              </a:r>
            </a:p>
            <a:p>
              <a:pPr marL="0" lvl="0" indent="0" algn="l">
                <a:lnSpc>
                  <a:spcPts val="2347"/>
                </a:lnSpc>
              </a:pPr>
              <a:endPar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endParaRPr>
            </a:p>
            <a:p>
              <a:pPr marL="0" lvl="0" indent="0" algn="l">
                <a:lnSpc>
                  <a:spcPts val="2347"/>
                </a:lnSpc>
              </a:pP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Aplicaciones</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tales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como</a:t>
              </a:r>
              <a:r>
                <a:rPr lang="en-US" sz="1893" u="sng" dirty="0">
                  <a:solidFill>
                    <a:srgbClr val="09465E"/>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a:t>
              </a:r>
            </a:p>
            <a:p>
              <a:pPr marL="0" lvl="0" indent="0" algn="l">
                <a:lnSpc>
                  <a:spcPts val="2347"/>
                </a:lnSpc>
              </a:pP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alimento</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para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mascotas</a:t>
              </a:r>
              <a:endPar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endParaRPr>
            </a:p>
            <a:p>
              <a:pPr marL="0" lvl="0" indent="0" algn="l">
                <a:lnSpc>
                  <a:spcPts val="2347"/>
                </a:lnSpc>
              </a:pP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materia</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prima para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biogás</a:t>
              </a:r>
              <a:endPar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endParaRPr>
            </a:p>
            <a:p>
              <a:pPr marL="0" lvl="0" indent="0" algn="l">
                <a:lnSpc>
                  <a:spcPts val="2347"/>
                </a:lnSpc>
              </a:pP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Nueva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proteína</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de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avena</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SGen</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Proteína</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de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Sostenibilidad</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Generacional</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a:t>
              </a:r>
            </a:p>
            <a:p>
              <a:pPr marL="0" lvl="0" indent="0" algn="l">
                <a:lnSpc>
                  <a:spcPts val="2347"/>
                </a:lnSpc>
              </a:pP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como</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suplemento</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proteico</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en</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diversas</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preparaciones</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culinarias</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tales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como</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barritas</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energéticas</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cereales</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yogures</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vegetales</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bebidas</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recuperadoras</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proteínas</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en</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polvo</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y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sustitutos</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de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comidas</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así</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como</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materia</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prima para </a:t>
              </a:r>
              <a:r>
                <a:rPr lang="en-US" sz="1893" u="sng" dirty="0" err="1">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productos</a:t>
              </a:r>
              <a:r>
                <a:rPr lang="en-US" sz="1893" u="sng" dirty="0">
                  <a:solidFill>
                    <a:srgbClr val="0000FF"/>
                  </a:solidFill>
                  <a:latin typeface="Calibri (MS)"/>
                  <a:ea typeface="Calibri (MS)"/>
                  <a:cs typeface="Calibri (MS)"/>
                  <a:sym typeface="Calibri (MS)"/>
                  <a:hlinkClick r:id="rId4" tooltip="https://www.fazergroup.com/sv/nyheter-och-media/nyheter/?id=4691780">
                    <a:extLst>
                      <a:ext uri="{A12FA001-AC4F-418D-AE19-62706E023703}">
                        <ahyp:hlinkClr xmlns:ahyp="http://schemas.microsoft.com/office/drawing/2018/hyperlinkcolor" val="tx"/>
                      </a:ext>
                    </a:extLst>
                  </a:hlinkClick>
                </a:rPr>
                <a:t> alternativos a la carne.</a:t>
              </a:r>
            </a:p>
          </p:txBody>
        </p:sp>
      </p:grpSp>
      <p:grpSp>
        <p:nvGrpSpPr>
          <p:cNvPr id="14" name="Group 14"/>
          <p:cNvGrpSpPr/>
          <p:nvPr/>
        </p:nvGrpSpPr>
        <p:grpSpPr>
          <a:xfrm>
            <a:off x="0" y="1498036"/>
            <a:ext cx="3268301" cy="572459"/>
            <a:chOff x="0" y="0"/>
            <a:chExt cx="7453634" cy="1305540"/>
          </a:xfrm>
        </p:grpSpPr>
        <p:sp>
          <p:nvSpPr>
            <p:cNvPr id="15" name="Freeform 15"/>
            <p:cNvSpPr/>
            <p:nvPr/>
          </p:nvSpPr>
          <p:spPr>
            <a:xfrm>
              <a:off x="0" y="0"/>
              <a:ext cx="7453630" cy="1305560"/>
            </a:xfrm>
            <a:custGeom>
              <a:avLst/>
              <a:gdLst/>
              <a:ahLst/>
              <a:cxnLst/>
              <a:rect l="l" t="t" r="r" b="b"/>
              <a:pathLst>
                <a:path w="7453630" h="1305560">
                  <a:moveTo>
                    <a:pt x="0" y="0"/>
                  </a:moveTo>
                  <a:lnTo>
                    <a:pt x="7453630" y="0"/>
                  </a:lnTo>
                  <a:lnTo>
                    <a:pt x="7453630" y="1305560"/>
                  </a:lnTo>
                  <a:lnTo>
                    <a:pt x="0" y="1305560"/>
                  </a:lnTo>
                  <a:close/>
                </a:path>
              </a:pathLst>
            </a:custGeom>
            <a:solidFill>
              <a:srgbClr val="60BA47"/>
            </a:solidFill>
          </p:spPr>
          <p:txBody>
            <a:bodyPr/>
            <a:lstStyle/>
            <a:p>
              <a:endParaRPr lang="en-GB"/>
            </a:p>
          </p:txBody>
        </p:sp>
        <p:sp>
          <p:nvSpPr>
            <p:cNvPr id="16" name="TextBox 16"/>
            <p:cNvSpPr txBox="1"/>
            <p:nvPr/>
          </p:nvSpPr>
          <p:spPr>
            <a:xfrm>
              <a:off x="0" y="-28575"/>
              <a:ext cx="7453634" cy="1334115"/>
            </a:xfrm>
            <a:prstGeom prst="rect">
              <a:avLst/>
            </a:prstGeom>
          </p:spPr>
          <p:txBody>
            <a:bodyPr lIns="29700" tIns="29700" rIns="29700" bIns="29700" rtlCol="0" anchor="ctr"/>
            <a:lstStyle/>
            <a:p>
              <a:pPr marL="0" lvl="0" indent="0" algn="ctr">
                <a:lnSpc>
                  <a:spcPts val="2841"/>
                </a:lnSpc>
              </a:pPr>
              <a:r>
                <a:rPr lang="en-US" sz="2630" b="1">
                  <a:solidFill>
                    <a:srgbClr val="FFFFFF"/>
                  </a:solidFill>
                  <a:latin typeface="Calibri (MS) Bold"/>
                  <a:ea typeface="Calibri (MS) Bold"/>
                  <a:cs typeface="Calibri (MS) Bold"/>
                  <a:sym typeface="Calibri (MS) Bold"/>
                </a:rPr>
                <a:t>Ejemplo / Okara</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8" name="Freeform 18"/>
          <p:cNvSpPr/>
          <p:nvPr/>
        </p:nvSpPr>
        <p:spPr>
          <a:xfrm rot="-5400000">
            <a:off x="1327950" y="2489146"/>
            <a:ext cx="2163491" cy="1714059"/>
          </a:xfrm>
          <a:custGeom>
            <a:avLst/>
            <a:gdLst/>
            <a:ahLst/>
            <a:cxnLst/>
            <a:rect l="l" t="t" r="r" b="b"/>
            <a:pathLst>
              <a:path w="2163491" h="1714059">
                <a:moveTo>
                  <a:pt x="0" y="0"/>
                </a:moveTo>
                <a:lnTo>
                  <a:pt x="2163491" y="0"/>
                </a:lnTo>
                <a:lnTo>
                  <a:pt x="2163491" y="1714059"/>
                </a:lnTo>
                <a:lnTo>
                  <a:pt x="0" y="1714059"/>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BC183C-3F81-4FE2-B486-CA3E64FE7B40}">
  <ds:schemaRefs>
    <ds:schemaRef ds:uri="http://schemas.microsoft.com/sharepoint/v3/contenttype/forms"/>
  </ds:schemaRefs>
</ds:datastoreItem>
</file>

<file path=customXml/itemProps2.xml><?xml version="1.0" encoding="utf-8"?>
<ds:datastoreItem xmlns:ds="http://schemas.openxmlformats.org/officeDocument/2006/customXml" ds:itemID="{DEEF54A6-C5D5-4EE4-AFCA-249472A16CCA}">
  <ds:schemaRefs>
    <ds:schemaRef ds:uri="http://purl.org/dc/elements/1.1/"/>
    <ds:schemaRef ds:uri="http://schemas.microsoft.com/office/infopath/2007/PartnerControls"/>
    <ds:schemaRef ds:uri="c90da0c0-d638-440e-806c-9eaade8987c8"/>
    <ds:schemaRef ds:uri="http://schemas.openxmlformats.org/package/2006/metadata/core-properties"/>
    <ds:schemaRef ds:uri="http://schemas.microsoft.com/office/2006/documentManagement/types"/>
    <ds:schemaRef ds:uri="http://purl.org/dc/terms/"/>
    <ds:schemaRef ds:uri="http://purl.org/dc/dcmitype/"/>
    <ds:schemaRef ds:uri="http://www.w3.org/XML/1998/namespace"/>
    <ds:schemaRef ds:uri="d7a7d2cd-df7e-4745-bde0-17e5b7a43ab2"/>
    <ds:schemaRef ds:uri="http://schemas.microsoft.com/office/2006/metadata/properties"/>
  </ds:schemaRefs>
</ds:datastoreItem>
</file>

<file path=customXml/itemProps3.xml><?xml version="1.0" encoding="utf-8"?>
<ds:datastoreItem xmlns:ds="http://schemas.openxmlformats.org/officeDocument/2006/customXml" ds:itemID="{A127E5DE-2B5D-493F-AEFB-43853ADEFE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da0c0-d638-440e-806c-9eaade8987c8"/>
    <ds:schemaRef ds:uri="d7a7d2cd-df7e-4745-bde0-17e5b7a4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130</TotalTime>
  <Words>1177</Words>
  <Application>Microsoft Office PowerPoint</Application>
  <PresentationFormat>Custom</PresentationFormat>
  <Paragraphs>108</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 (MS)</vt:lpstr>
      <vt:lpstr>Arimo Bold</vt:lpstr>
      <vt:lpstr>Arial</vt:lpstr>
      <vt:lpstr>Calibri</vt:lpstr>
      <vt:lpstr>Calibri (MS) Bold</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Apple Waste Stream v3.pptx</dc:title>
  <cp:lastModifiedBy>Pablo Moreno</cp:lastModifiedBy>
  <cp:revision>2</cp:revision>
  <dcterms:created xsi:type="dcterms:W3CDTF">2006-08-16T00:00:00Z</dcterms:created>
  <dcterms:modified xsi:type="dcterms:W3CDTF">2025-03-31T14:50:51Z</dcterms:modified>
  <dc:identifier>DAGiEx4Y2_4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