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notesMasterIdLst>
    <p:notesMasterId r:id="rId19"/>
  </p:notesMasterIdLst>
  <p:sldIdLst>
    <p:sldId id="4379" r:id="rId5"/>
    <p:sldId id="257" r:id="rId6"/>
    <p:sldId id="264" r:id="rId7"/>
    <p:sldId id="258" r:id="rId8"/>
    <p:sldId id="259" r:id="rId9"/>
    <p:sldId id="260" r:id="rId10"/>
    <p:sldId id="261" r:id="rId11"/>
    <p:sldId id="262" r:id="rId12"/>
    <p:sldId id="263" r:id="rId13"/>
    <p:sldId id="265" r:id="rId14"/>
    <p:sldId id="266" r:id="rId15"/>
    <p:sldId id="267" r:id="rId16"/>
    <p:sldId id="268" r:id="rId17"/>
    <p:sldId id="269" r:id="rId18"/>
  </p:sldIdLst>
  <p:sldSz cx="10693400" cy="7556500"/>
  <p:notesSz cx="6858000" cy="9144000"/>
  <p:embeddedFontLst>
    <p:embeddedFont>
      <p:font typeface="Arimo Bold" panose="020B0604020202020204" charset="0"/>
      <p:regular r:id="rId20"/>
    </p:embeddedFont>
    <p:embeddedFont>
      <p:font typeface="Calibri (MS)" panose="020B0604020202020204" charset="0"/>
      <p:regular r:id="rId21"/>
    </p:embeddedFont>
    <p:embeddedFont>
      <p:font typeface="Calibri (MS) Bold" panose="020B0604020202020204" charset="0"/>
      <p:regular r:id="rId2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9465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134" d="100"/>
          <a:sy n="134" d="100"/>
        </p:scale>
        <p:origin x="1928" y="10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font" Target="fonts/font2.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font" Target="fonts/font1.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3.fntdata"/><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blo Moreno" userId="2baaacd2-93c9-44a9-abb3-500652c382de" providerId="ADAL" clId="{42C13E67-66F0-4733-A3F3-422140C26A69}"/>
    <pc:docChg chg="undo custSel modSld">
      <pc:chgData name="Pablo Moreno" userId="2baaacd2-93c9-44a9-abb3-500652c382de" providerId="ADAL" clId="{42C13E67-66F0-4733-A3F3-422140C26A69}" dt="2025-03-31T14:50:40.509" v="47" actId="1076"/>
      <pc:docMkLst>
        <pc:docMk/>
      </pc:docMkLst>
      <pc:sldChg chg="modSp mod">
        <pc:chgData name="Pablo Moreno" userId="2baaacd2-93c9-44a9-abb3-500652c382de" providerId="ADAL" clId="{42C13E67-66F0-4733-A3F3-422140C26A69}" dt="2025-03-28T12:42:06.202" v="11" actId="14100"/>
        <pc:sldMkLst>
          <pc:docMk/>
          <pc:sldMk cId="0" sldId="257"/>
        </pc:sldMkLst>
        <pc:spChg chg="mod">
          <ac:chgData name="Pablo Moreno" userId="2baaacd2-93c9-44a9-abb3-500652c382de" providerId="ADAL" clId="{42C13E67-66F0-4733-A3F3-422140C26A69}" dt="2025-03-28T12:42:06.202" v="11" actId="14100"/>
          <ac:spMkLst>
            <pc:docMk/>
            <pc:sldMk cId="0" sldId="257"/>
            <ac:spMk id="8" creationId="{00000000-0000-0000-0000-000000000000}"/>
          </ac:spMkLst>
        </pc:spChg>
        <pc:picChg chg="mod">
          <ac:chgData name="Pablo Moreno" userId="2baaacd2-93c9-44a9-abb3-500652c382de" providerId="ADAL" clId="{42C13E67-66F0-4733-A3F3-422140C26A69}" dt="2025-03-28T12:42:05.097" v="9" actId="1076"/>
          <ac:picMkLst>
            <pc:docMk/>
            <pc:sldMk cId="0" sldId="257"/>
            <ac:picMk id="19" creationId="{21A87CBB-E4E1-2CE7-85C7-DF9B60BF59A0}"/>
          </ac:picMkLst>
        </pc:picChg>
      </pc:sldChg>
      <pc:sldChg chg="modSp mod">
        <pc:chgData name="Pablo Moreno" userId="2baaacd2-93c9-44a9-abb3-500652c382de" providerId="ADAL" clId="{42C13E67-66F0-4733-A3F3-422140C26A69}" dt="2025-03-28T12:42:38.069" v="20" actId="113"/>
        <pc:sldMkLst>
          <pc:docMk/>
          <pc:sldMk cId="0" sldId="261"/>
        </pc:sldMkLst>
        <pc:spChg chg="mod">
          <ac:chgData name="Pablo Moreno" userId="2baaacd2-93c9-44a9-abb3-500652c382de" providerId="ADAL" clId="{42C13E67-66F0-4733-A3F3-422140C26A69}" dt="2025-03-28T12:42:38.069" v="20" actId="113"/>
          <ac:spMkLst>
            <pc:docMk/>
            <pc:sldMk cId="0" sldId="261"/>
            <ac:spMk id="13" creationId="{00000000-0000-0000-0000-000000000000}"/>
          </ac:spMkLst>
        </pc:spChg>
      </pc:sldChg>
      <pc:sldChg chg="modSp mod">
        <pc:chgData name="Pablo Moreno" userId="2baaacd2-93c9-44a9-abb3-500652c382de" providerId="ADAL" clId="{42C13E67-66F0-4733-A3F3-422140C26A69}" dt="2025-03-28T12:42:46.535" v="21" actId="113"/>
        <pc:sldMkLst>
          <pc:docMk/>
          <pc:sldMk cId="0" sldId="262"/>
        </pc:sldMkLst>
        <pc:spChg chg="mod">
          <ac:chgData name="Pablo Moreno" userId="2baaacd2-93c9-44a9-abb3-500652c382de" providerId="ADAL" clId="{42C13E67-66F0-4733-A3F3-422140C26A69}" dt="2025-03-28T12:42:46.535" v="21" actId="113"/>
          <ac:spMkLst>
            <pc:docMk/>
            <pc:sldMk cId="0" sldId="262"/>
            <ac:spMk id="13" creationId="{00000000-0000-0000-0000-000000000000}"/>
          </ac:spMkLst>
        </pc:spChg>
      </pc:sldChg>
      <pc:sldChg chg="modSp mod">
        <pc:chgData name="Pablo Moreno" userId="2baaacd2-93c9-44a9-abb3-500652c382de" providerId="ADAL" clId="{42C13E67-66F0-4733-A3F3-422140C26A69}" dt="2025-03-28T12:43:48.066" v="30" actId="207"/>
        <pc:sldMkLst>
          <pc:docMk/>
          <pc:sldMk cId="0" sldId="263"/>
        </pc:sldMkLst>
        <pc:spChg chg="mod">
          <ac:chgData name="Pablo Moreno" userId="2baaacd2-93c9-44a9-abb3-500652c382de" providerId="ADAL" clId="{42C13E67-66F0-4733-A3F3-422140C26A69}" dt="2025-03-28T12:43:48.066" v="30" actId="207"/>
          <ac:spMkLst>
            <pc:docMk/>
            <pc:sldMk cId="0" sldId="263"/>
            <ac:spMk id="13" creationId="{00000000-0000-0000-0000-000000000000}"/>
          </ac:spMkLst>
        </pc:spChg>
      </pc:sldChg>
      <pc:sldChg chg="addSp delSp modSp mod">
        <pc:chgData name="Pablo Moreno" userId="2baaacd2-93c9-44a9-abb3-500652c382de" providerId="ADAL" clId="{42C13E67-66F0-4733-A3F3-422140C26A69}" dt="2025-03-31T14:50:40.509" v="47" actId="1076"/>
        <pc:sldMkLst>
          <pc:docMk/>
          <pc:sldMk cId="0" sldId="264"/>
        </pc:sldMkLst>
        <pc:spChg chg="del">
          <ac:chgData name="Pablo Moreno" userId="2baaacd2-93c9-44a9-abb3-500652c382de" providerId="ADAL" clId="{42C13E67-66F0-4733-A3F3-422140C26A69}" dt="2025-03-31T14:50:34.963" v="45" actId="478"/>
          <ac:spMkLst>
            <pc:docMk/>
            <pc:sldMk cId="0" sldId="264"/>
            <ac:spMk id="9" creationId="{00000000-0000-0000-0000-000000000000}"/>
          </ac:spMkLst>
        </pc:spChg>
        <pc:spChg chg="mod">
          <ac:chgData name="Pablo Moreno" userId="2baaacd2-93c9-44a9-abb3-500652c382de" providerId="ADAL" clId="{42C13E67-66F0-4733-A3F3-422140C26A69}" dt="2025-03-28T12:41:40.075" v="5" actId="20577"/>
          <ac:spMkLst>
            <pc:docMk/>
            <pc:sldMk cId="0" sldId="264"/>
            <ac:spMk id="16" creationId="{00000000-0000-0000-0000-000000000000}"/>
          </ac:spMkLst>
        </pc:spChg>
        <pc:picChg chg="add mod">
          <ac:chgData name="Pablo Moreno" userId="2baaacd2-93c9-44a9-abb3-500652c382de" providerId="ADAL" clId="{42C13E67-66F0-4733-A3F3-422140C26A69}" dt="2025-03-31T14:50:40.509" v="47" actId="1076"/>
          <ac:picMkLst>
            <pc:docMk/>
            <pc:sldMk cId="0" sldId="264"/>
            <ac:picMk id="18" creationId="{B78523F7-18AA-B4E5-AA01-E9EB06DA81AD}"/>
          </ac:picMkLst>
        </pc:picChg>
        <pc:picChg chg="del">
          <ac:chgData name="Pablo Moreno" userId="2baaacd2-93c9-44a9-abb3-500652c382de" providerId="ADAL" clId="{42C13E67-66F0-4733-A3F3-422140C26A69}" dt="2025-03-31T14:50:23.987" v="40" actId="478"/>
          <ac:picMkLst>
            <pc:docMk/>
            <pc:sldMk cId="0" sldId="264"/>
            <ac:picMk id="19" creationId="{48145050-E5F5-1BDB-2801-243366A1F4CB}"/>
          </ac:picMkLst>
        </pc:picChg>
      </pc:sldChg>
      <pc:sldChg chg="modSp mod">
        <pc:chgData name="Pablo Moreno" userId="2baaacd2-93c9-44a9-abb3-500652c382de" providerId="ADAL" clId="{42C13E67-66F0-4733-A3F3-422140C26A69}" dt="2025-03-28T12:44:21.262" v="39" actId="113"/>
        <pc:sldMkLst>
          <pc:docMk/>
          <pc:sldMk cId="0" sldId="265"/>
        </pc:sldMkLst>
        <pc:spChg chg="mod">
          <ac:chgData name="Pablo Moreno" userId="2baaacd2-93c9-44a9-abb3-500652c382de" providerId="ADAL" clId="{42C13E67-66F0-4733-A3F3-422140C26A69}" dt="2025-03-28T12:44:21.262" v="39" actId="113"/>
          <ac:spMkLst>
            <pc:docMk/>
            <pc:sldMk cId="0" sldId="265"/>
            <ac:spMk id="13" creationId="{00000000-0000-0000-0000-000000000000}"/>
          </ac:spMkLst>
        </pc:spChg>
        <pc:spChg chg="mod">
          <ac:chgData name="Pablo Moreno" userId="2baaacd2-93c9-44a9-abb3-500652c382de" providerId="ADAL" clId="{42C13E67-66F0-4733-A3F3-422140C26A69}" dt="2025-03-28T12:43:57.136" v="31" actId="1076"/>
          <ac:spMkLst>
            <pc:docMk/>
            <pc:sldMk cId="0" sldId="265"/>
            <ac:spMk id="16"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90918A5-6AE1-43F3-A913-327FB49B1139}" type="datetimeFigureOut">
              <a:rPr lang="en-GB" smtClean="0"/>
              <a:t>31/03/2025</a:t>
            </a:fld>
            <a:endParaRPr lang="en-GB"/>
          </a:p>
        </p:txBody>
      </p:sp>
      <p:sp>
        <p:nvSpPr>
          <p:cNvPr id="4" name="Slide Image Placeholder 3"/>
          <p:cNvSpPr>
            <a:spLocks noGrp="1" noRot="1" noChangeAspect="1"/>
          </p:cNvSpPr>
          <p:nvPr>
            <p:ph type="sldImg" idx="2"/>
          </p:nvPr>
        </p:nvSpPr>
        <p:spPr>
          <a:xfrm>
            <a:off x="1244600" y="1143000"/>
            <a:ext cx="4368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CE5CDD3-3679-43AD-AE20-25F54E928EBC}" type="slidenum">
              <a:rPr lang="en-GB" smtClean="0"/>
              <a:t>‹#›</a:t>
            </a:fld>
            <a:endParaRPr lang="en-GB"/>
          </a:p>
        </p:txBody>
      </p:sp>
    </p:spTree>
    <p:extLst>
      <p:ext uri="{BB962C8B-B14F-4D97-AF65-F5344CB8AC3E}">
        <p14:creationId xmlns:p14="http://schemas.microsoft.com/office/powerpoint/2010/main" val="8842969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917FAF-CCB8-E201-EB04-89C562B411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D0AE3D-8937-331C-5784-FCDE48FE0BE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E49882A-EA01-E7B6-2554-DDB5B31047D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721BF31-3655-0F44-876F-06D3A42FE0CA}"/>
              </a:ext>
            </a:extLst>
          </p:cNvPr>
          <p:cNvSpPr>
            <a:spLocks noGrp="1"/>
          </p:cNvSpPr>
          <p:nvPr>
            <p:ph type="sldNum" sz="quarter" idx="5"/>
          </p:nvPr>
        </p:nvSpPr>
        <p:spPr/>
        <p:txBody>
          <a:bodyPr/>
          <a:lstStyle/>
          <a:p>
            <a:fld id="{4BE5DE82-CF29-044D-9158-06A811149881}" type="slidenum">
              <a:rPr lang="en-US" smtClean="0"/>
              <a:t>1</a:t>
            </a:fld>
            <a:endParaRPr lang="en-US"/>
          </a:p>
        </p:txBody>
      </p:sp>
    </p:spTree>
    <p:extLst>
      <p:ext uri="{BB962C8B-B14F-4D97-AF65-F5344CB8AC3E}">
        <p14:creationId xmlns:p14="http://schemas.microsoft.com/office/powerpoint/2010/main" val="29804624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3/31/2025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3/31/2025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3/31/2025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1_Cover 01">
    <p:spTree>
      <p:nvGrpSpPr>
        <p:cNvPr id="1" name=""/>
        <p:cNvGrpSpPr/>
        <p:nvPr/>
      </p:nvGrpSpPr>
      <p:grpSpPr>
        <a:xfrm>
          <a:off x="0" y="0"/>
          <a:ext cx="0" cy="0"/>
          <a:chOff x="0" y="0"/>
          <a:chExt cx="0" cy="0"/>
        </a:xfrm>
      </p:grpSpPr>
      <p:sp>
        <p:nvSpPr>
          <p:cNvPr id="126" name="Rectangle 125">
            <a:extLst>
              <a:ext uri="{FF2B5EF4-FFF2-40B4-BE49-F238E27FC236}">
                <a16:creationId xmlns:a16="http://schemas.microsoft.com/office/drawing/2014/main" id="{83944EB6-3CB0-F145-A637-E3DB7CD725F9}"/>
              </a:ext>
            </a:extLst>
          </p:cNvPr>
          <p:cNvSpPr/>
          <p:nvPr userDrawn="1"/>
        </p:nvSpPr>
        <p:spPr>
          <a:xfrm>
            <a:off x="-1068738" y="-7026932"/>
            <a:ext cx="14055049" cy="649605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79"/>
          </a:p>
        </p:txBody>
      </p:sp>
      <p:pic>
        <p:nvPicPr>
          <p:cNvPr id="3" name="Picture 2">
            <a:extLst>
              <a:ext uri="{FF2B5EF4-FFF2-40B4-BE49-F238E27FC236}">
                <a16:creationId xmlns:a16="http://schemas.microsoft.com/office/drawing/2014/main" id="{545CB842-9E13-7CA3-0A51-6059107FE7F8}"/>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489182" y="56189"/>
            <a:ext cx="2803995" cy="2502877"/>
          </a:xfrm>
          <a:prstGeom prst="rect">
            <a:avLst/>
          </a:prstGeom>
        </p:spPr>
      </p:pic>
      <p:sp>
        <p:nvSpPr>
          <p:cNvPr id="10" name="Freeform 9">
            <a:extLst>
              <a:ext uri="{FF2B5EF4-FFF2-40B4-BE49-F238E27FC236}">
                <a16:creationId xmlns:a16="http://schemas.microsoft.com/office/drawing/2014/main" id="{C45C8739-346C-53FB-617A-7C85CCD85AA0}"/>
              </a:ext>
            </a:extLst>
          </p:cNvPr>
          <p:cNvSpPr>
            <a:spLocks noGrp="1"/>
          </p:cNvSpPr>
          <p:nvPr>
            <p:ph type="pic" sz="quarter" idx="12"/>
          </p:nvPr>
        </p:nvSpPr>
        <p:spPr>
          <a:xfrm>
            <a:off x="0" y="2503092"/>
            <a:ext cx="10693400" cy="3955640"/>
          </a:xfrm>
          <a:custGeom>
            <a:avLst/>
            <a:gdLst>
              <a:gd name="connsiteX0" fmla="*/ 0 w 12192000"/>
              <a:gd name="connsiteY0" fmla="*/ 0 h 3589993"/>
              <a:gd name="connsiteX1" fmla="*/ 12192000 w 12192000"/>
              <a:gd name="connsiteY1" fmla="*/ 0 h 3589993"/>
              <a:gd name="connsiteX2" fmla="*/ 12192000 w 12192000"/>
              <a:gd name="connsiteY2" fmla="*/ 3589993 h 3589993"/>
              <a:gd name="connsiteX3" fmla="*/ 4883406 w 12192000"/>
              <a:gd name="connsiteY3" fmla="*/ 3589993 h 3589993"/>
              <a:gd name="connsiteX4" fmla="*/ 4883406 w 12192000"/>
              <a:gd name="connsiteY4" fmla="*/ 1431353 h 3589993"/>
              <a:gd name="connsiteX5" fmla="*/ 0 w 12192000"/>
              <a:gd name="connsiteY5" fmla="*/ 1431353 h 3589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3589993">
                <a:moveTo>
                  <a:pt x="0" y="0"/>
                </a:moveTo>
                <a:lnTo>
                  <a:pt x="12192000" y="0"/>
                </a:lnTo>
                <a:lnTo>
                  <a:pt x="12192000" y="3589993"/>
                </a:lnTo>
                <a:lnTo>
                  <a:pt x="4883406" y="3589993"/>
                </a:lnTo>
                <a:lnTo>
                  <a:pt x="4883406" y="1431353"/>
                </a:lnTo>
                <a:lnTo>
                  <a:pt x="0" y="1431353"/>
                </a:lnTo>
                <a:close/>
              </a:path>
            </a:pathLst>
          </a:custGeom>
          <a:solidFill>
            <a:schemeClr val="bg1">
              <a:lumMod val="75000"/>
            </a:schemeClr>
          </a:solidFill>
        </p:spPr>
        <p:txBody>
          <a:bodyPr wrap="square">
            <a:noAutofit/>
          </a:bodyPr>
          <a:lstStyle>
            <a:lvl1pPr marL="0" indent="0" algn="ctr">
              <a:buFontTx/>
              <a:buNone/>
              <a:defRPr sz="1515">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11" name="Rectangle 10">
            <a:extLst>
              <a:ext uri="{FF2B5EF4-FFF2-40B4-BE49-F238E27FC236}">
                <a16:creationId xmlns:a16="http://schemas.microsoft.com/office/drawing/2014/main" id="{86081D7E-7037-5426-0E0B-333F821E7116}"/>
              </a:ext>
            </a:extLst>
          </p:cNvPr>
          <p:cNvSpPr/>
          <p:nvPr userDrawn="1"/>
        </p:nvSpPr>
        <p:spPr>
          <a:xfrm>
            <a:off x="0" y="3966036"/>
            <a:ext cx="4283154" cy="3147896"/>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3281" tIns="21640" rIns="43281" bIns="21640" numCol="1" spcCol="0" rtlCol="0" fromWordArt="0" anchor="ctr" anchorCtr="0" forceAA="0" compatLnSpc="1">
            <a:prstTxWarp prst="textNoShape">
              <a:avLst/>
            </a:prstTxWarp>
            <a:noAutofit/>
          </a:bodyPr>
          <a:lstStyle/>
          <a:p>
            <a:endParaRPr lang="en-GB" sz="464"/>
          </a:p>
        </p:txBody>
      </p:sp>
      <p:pic>
        <p:nvPicPr>
          <p:cNvPr id="5" name="Picture 4">
            <a:extLst>
              <a:ext uri="{FF2B5EF4-FFF2-40B4-BE49-F238E27FC236}">
                <a16:creationId xmlns:a16="http://schemas.microsoft.com/office/drawing/2014/main" id="{91E9AF54-366A-0A08-39D3-CF20F8CC9704}"/>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4654567" y="6644257"/>
            <a:ext cx="2054262" cy="457180"/>
          </a:xfrm>
          <a:prstGeom prst="rect">
            <a:avLst/>
          </a:prstGeom>
        </p:spPr>
      </p:pic>
      <p:pic>
        <p:nvPicPr>
          <p:cNvPr id="6" name="Picture 5" descr="A grey and black sign with a person in a circle&#10;&#10;AI-generated content may be incorrect.">
            <a:extLst>
              <a:ext uri="{FF2B5EF4-FFF2-40B4-BE49-F238E27FC236}">
                <a16:creationId xmlns:a16="http://schemas.microsoft.com/office/drawing/2014/main" id="{E5C10B3E-3014-69B1-7285-6271006DCFC0}"/>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7489182" y="6644257"/>
            <a:ext cx="1061410" cy="387245"/>
          </a:xfrm>
          <a:prstGeom prst="rect">
            <a:avLst/>
          </a:prstGeom>
        </p:spPr>
      </p:pic>
    </p:spTree>
    <p:extLst>
      <p:ext uri="{BB962C8B-B14F-4D97-AF65-F5344CB8AC3E}">
        <p14:creationId xmlns:p14="http://schemas.microsoft.com/office/powerpoint/2010/main" val="25392454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3/31/2025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3/31/2025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3/31/2025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3/31/2025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3/31/2025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3/31/2025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3/31/2025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3/31/2025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3/31/2025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hyperlink" Target="https://www.luke.fi/fi/blogit/nain-kaura-kapusi-huipulle-ja-nain-se-pysyy-siella"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hyperlink" Target="https://uusiouutiset.fi/fazerin-uudet-kaura-kaakaokonvehdit-syntyvat-tuotannon-ylijaamasta-ja-sivuvirroista/"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9.pn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hyperlink" Target="https://sivuvirtaporssi.fi/" TargetMode="External"/></Relationships>
</file>

<file path=ppt/slides/_rels/slide13.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image" Target="../media/image12.png"/><Relationship Id="rId7" Type="http://schemas.openxmlformats.org/officeDocument/2006/relationships/image" Target="../media/image23.pn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20.png"/></Relationships>
</file>

<file path=ppt/slides/_rels/slide14.xml.rels><?xml version="1.0" encoding="UTF-8" standalone="yes"?>
<Relationships xmlns="http://schemas.openxmlformats.org/package/2006/relationships"><Relationship Id="rId8" Type="http://schemas.openxmlformats.org/officeDocument/2006/relationships/image" Target="../media/image29.svg"/><Relationship Id="rId13" Type="http://schemas.openxmlformats.org/officeDocument/2006/relationships/image" Target="../media/image32.png"/><Relationship Id="rId3" Type="http://schemas.openxmlformats.org/officeDocument/2006/relationships/image" Target="../media/image25.png"/><Relationship Id="rId7" Type="http://schemas.openxmlformats.org/officeDocument/2006/relationships/image" Target="../media/image28.png"/><Relationship Id="rId12" Type="http://schemas.openxmlformats.org/officeDocument/2006/relationships/hyperlink" Target="https://www.instagram.com/cie.gateway?igsh=dzNxYnl3OGpnbmpn" TargetMode="External"/><Relationship Id="rId2" Type="http://schemas.openxmlformats.org/officeDocument/2006/relationships/image" Target="../media/image5.png"/><Relationship Id="rId16" Type="http://schemas.openxmlformats.org/officeDocument/2006/relationships/image" Target="../media/image24.svg"/><Relationship Id="rId1" Type="http://schemas.openxmlformats.org/officeDocument/2006/relationships/slideLayout" Target="../slideLayouts/slideLayout7.xml"/><Relationship Id="rId6" Type="http://schemas.openxmlformats.org/officeDocument/2006/relationships/hyperlink" Target="https://www.youtube.com/@CiEGateway" TargetMode="External"/><Relationship Id="rId11" Type="http://schemas.openxmlformats.org/officeDocument/2006/relationships/image" Target="../media/image31.svg"/><Relationship Id="rId5" Type="http://schemas.openxmlformats.org/officeDocument/2006/relationships/image" Target="../media/image27.jpeg"/><Relationship Id="rId15" Type="http://schemas.openxmlformats.org/officeDocument/2006/relationships/image" Target="../media/image23.png"/><Relationship Id="rId10" Type="http://schemas.openxmlformats.org/officeDocument/2006/relationships/image" Target="../media/image30.png"/><Relationship Id="rId4" Type="http://schemas.openxmlformats.org/officeDocument/2006/relationships/image" Target="../media/image26.png"/><Relationship Id="rId9" Type="http://schemas.openxmlformats.org/officeDocument/2006/relationships/hyperlink" Target="https://www.linkedin.com/company/cooperation-in-education-gateway" TargetMode="External"/><Relationship Id="rId14" Type="http://schemas.openxmlformats.org/officeDocument/2006/relationships/image" Target="../media/image33.svg"/></Relationships>
</file>

<file path=ppt/slides/_rels/slide2.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9.jpeg"/><Relationship Id="rId5" Type="http://schemas.openxmlformats.org/officeDocument/2006/relationships/image" Target="../media/image8.png"/><Relationship Id="rId4" Type="http://schemas.openxmlformats.org/officeDocument/2006/relationships/image" Target="../media/image7.svg"/></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5.png"/><Relationship Id="rId1" Type="http://schemas.openxmlformats.org/officeDocument/2006/relationships/slideLayout" Target="../slideLayouts/slideLayout7.xml"/><Relationship Id="rId5" Type="http://schemas.openxmlformats.org/officeDocument/2006/relationships/image" Target="../media/image15.pn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hyperlink" Target="https://uusiouutiset.fi/fazerin-uudet-kaura-kaakaokonvehdit-syntyvat-tuotannon-ylijaamasta-ja-sivuvirroista/"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hyperlink" Target="https://myllarin.fi/inspiraatio/kaura-kiertaa-lannoitteena-takaisin-pellolle/"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hyperlink" Target="https://jokipiinpellava.fi/tuote/kauratyyny/"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hyperlink" Target="https://www.fazergroup.com/sv/nyheter-och-media/nyheter/?id=4691780"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923BF2-E4F2-8371-7ED7-C3A103F878B1}"/>
            </a:ext>
          </a:extLst>
        </p:cNvPr>
        <p:cNvGrpSpPr/>
        <p:nvPr/>
      </p:nvGrpSpPr>
      <p:grpSpPr>
        <a:xfrm>
          <a:off x="0" y="0"/>
          <a:ext cx="0" cy="0"/>
          <a:chOff x="0" y="0"/>
          <a:chExt cx="0" cy="0"/>
        </a:xfrm>
      </p:grpSpPr>
      <p:pic>
        <p:nvPicPr>
          <p:cNvPr id="3" name="Picture Placeholder 7" descr="Rolled oats in wooden bowl and table">
            <a:extLst>
              <a:ext uri="{FF2B5EF4-FFF2-40B4-BE49-F238E27FC236}">
                <a16:creationId xmlns:a16="http://schemas.microsoft.com/office/drawing/2014/main" id="{97691083-126B-645F-B1F1-3D1DF356CADC}"/>
              </a:ext>
            </a:extLst>
          </p:cNvPr>
          <p:cNvPicPr>
            <a:picLocks noGrp="1" noChangeAspect="1"/>
          </p:cNvPicPr>
          <p:nvPr>
            <p:ph type="pic" sz="quarter" idx="12"/>
          </p:nvPr>
        </p:nvPicPr>
        <p:blipFill>
          <a:blip r:embed="rId3" cstate="email">
            <a:extLst>
              <a:ext uri="{28A0092B-C50C-407E-A947-70E740481C1C}">
                <a14:useLocalDpi xmlns:a14="http://schemas.microsoft.com/office/drawing/2010/main"/>
              </a:ext>
            </a:extLst>
          </a:blip>
          <a:srcRect/>
          <a:stretch/>
        </p:blipFill>
        <p:spPr>
          <a:xfrm>
            <a:off x="0" y="2763213"/>
            <a:ext cx="10693400" cy="3148723"/>
          </a:xfrm>
        </p:spPr>
      </p:pic>
      <p:sp>
        <p:nvSpPr>
          <p:cNvPr id="14" name="TextBox 13">
            <a:extLst>
              <a:ext uri="{FF2B5EF4-FFF2-40B4-BE49-F238E27FC236}">
                <a16:creationId xmlns:a16="http://schemas.microsoft.com/office/drawing/2014/main" id="{DF4D0D2F-8C16-CE39-1BE9-7CF488007713}"/>
              </a:ext>
            </a:extLst>
          </p:cNvPr>
          <p:cNvSpPr txBox="1"/>
          <p:nvPr/>
        </p:nvSpPr>
        <p:spPr>
          <a:xfrm>
            <a:off x="2321037" y="4545208"/>
            <a:ext cx="5725670" cy="578300"/>
          </a:xfrm>
          <a:prstGeom prst="rect">
            <a:avLst/>
          </a:prstGeom>
          <a:solidFill>
            <a:schemeClr val="bg1"/>
          </a:solidFill>
        </p:spPr>
        <p:txBody>
          <a:bodyPr wrap="none" rtlCol="0">
            <a:spAutoFit/>
          </a:bodyPr>
          <a:lstStyle/>
          <a:p>
            <a:r>
              <a:rPr lang="en-US" sz="3158" b="1" dirty="0">
                <a:solidFill>
                  <a:srgbClr val="60BA47"/>
                </a:solidFill>
                <a:latin typeface="Calibri" panose="020F0502020204030204" pitchFamily="34" charset="0"/>
                <a:cs typeface="Calibri" panose="020F0502020204030204" pitchFamily="34" charset="0"/>
              </a:rPr>
              <a:t>AVENA – </a:t>
            </a:r>
            <a:r>
              <a:rPr lang="en-US" sz="3158" b="1" dirty="0" err="1">
                <a:solidFill>
                  <a:srgbClr val="60BA47"/>
                </a:solidFill>
                <a:latin typeface="Calibri" panose="020F0502020204030204" pitchFamily="34" charset="0"/>
                <a:cs typeface="Calibri" panose="020F0502020204030204" pitchFamily="34" charset="0"/>
              </a:rPr>
              <a:t>Exploración</a:t>
            </a:r>
            <a:r>
              <a:rPr lang="en-US" sz="3158" b="1" dirty="0">
                <a:solidFill>
                  <a:srgbClr val="60BA47"/>
                </a:solidFill>
                <a:latin typeface="Calibri" panose="020F0502020204030204" pitchFamily="34" charset="0"/>
                <a:cs typeface="Calibri" panose="020F0502020204030204" pitchFamily="34" charset="0"/>
              </a:rPr>
              <a:t> de </a:t>
            </a:r>
            <a:r>
              <a:rPr lang="en-US" sz="3158" b="1">
                <a:solidFill>
                  <a:srgbClr val="60BA47"/>
                </a:solidFill>
                <a:latin typeface="Calibri" panose="020F0502020204030204" pitchFamily="34" charset="0"/>
                <a:cs typeface="Calibri" panose="020F0502020204030204" pitchFamily="34" charset="0"/>
              </a:rPr>
              <a:t>residuos</a:t>
            </a:r>
            <a:endParaRPr lang="en-US" sz="3158" b="1" dirty="0">
              <a:solidFill>
                <a:srgbClr val="60BA47"/>
              </a:solidFill>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09CD4256-3FEF-33B6-05B7-B2F25D3E73DF}"/>
              </a:ext>
            </a:extLst>
          </p:cNvPr>
          <p:cNvSpPr/>
          <p:nvPr/>
        </p:nvSpPr>
        <p:spPr>
          <a:xfrm>
            <a:off x="-6214096" y="3284845"/>
            <a:ext cx="8146392" cy="4196930"/>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sz="1579"/>
          </a:p>
        </p:txBody>
      </p:sp>
    </p:spTree>
    <p:extLst>
      <p:ext uri="{BB962C8B-B14F-4D97-AF65-F5344CB8AC3E}">
        <p14:creationId xmlns:p14="http://schemas.microsoft.com/office/powerpoint/2010/main" val="1588422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214365">
            <a:off x="10213501" y="6586329"/>
            <a:ext cx="264240" cy="0"/>
          </a:xfrm>
          <a:prstGeom prst="line">
            <a:avLst/>
          </a:prstGeom>
          <a:ln w="9525" cap="rnd">
            <a:solidFill>
              <a:srgbClr val="60BA47"/>
            </a:solidFill>
            <a:prstDash val="solid"/>
            <a:headEnd type="none" w="sm" len="sm"/>
            <a:tailEnd type="none" w="sm" len="sm"/>
          </a:ln>
        </p:spPr>
        <p:txBody>
          <a:bodyPr/>
          <a:lstStyle/>
          <a:p>
            <a:endParaRPr lang="en-GB"/>
          </a:p>
        </p:txBody>
      </p:sp>
      <p:sp>
        <p:nvSpPr>
          <p:cNvPr id="3" name="Freeform 3"/>
          <p:cNvSpPr/>
          <p:nvPr/>
        </p:nvSpPr>
        <p:spPr>
          <a:xfrm rot="-5400000">
            <a:off x="9185609" y="5249336"/>
            <a:ext cx="2341886" cy="195158"/>
          </a:xfrm>
          <a:custGeom>
            <a:avLst/>
            <a:gdLst/>
            <a:ahLst/>
            <a:cxnLst/>
            <a:rect l="l" t="t" r="r" b="b"/>
            <a:pathLst>
              <a:path w="2341886" h="195158">
                <a:moveTo>
                  <a:pt x="0" y="0"/>
                </a:moveTo>
                <a:lnTo>
                  <a:pt x="2341886" y="0"/>
                </a:lnTo>
                <a:lnTo>
                  <a:pt x="2341886" y="195158"/>
                </a:lnTo>
                <a:lnTo>
                  <a:pt x="0" y="195158"/>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endParaRPr lang="en-GB"/>
          </a:p>
        </p:txBody>
      </p:sp>
      <p:grpSp>
        <p:nvGrpSpPr>
          <p:cNvPr id="4" name="Group 4"/>
          <p:cNvGrpSpPr/>
          <p:nvPr/>
        </p:nvGrpSpPr>
        <p:grpSpPr>
          <a:xfrm rot="-5400000">
            <a:off x="2338875" y="-1566000"/>
            <a:ext cx="6014251" cy="10691999"/>
            <a:chOff x="0" y="0"/>
            <a:chExt cx="13716002" cy="24383998"/>
          </a:xfrm>
        </p:grpSpPr>
        <p:sp>
          <p:nvSpPr>
            <p:cNvPr id="5" name="Freeform 5"/>
            <p:cNvSpPr/>
            <p:nvPr/>
          </p:nvSpPr>
          <p:spPr>
            <a:xfrm>
              <a:off x="0" y="0"/>
              <a:ext cx="13716000" cy="24384000"/>
            </a:xfrm>
            <a:custGeom>
              <a:avLst/>
              <a:gdLst/>
              <a:ahLst/>
              <a:cxnLst/>
              <a:rect l="l" t="t" r="r" b="b"/>
              <a:pathLst>
                <a:path w="13716000" h="24384000">
                  <a:moveTo>
                    <a:pt x="0" y="0"/>
                  </a:moveTo>
                  <a:lnTo>
                    <a:pt x="13716000" y="0"/>
                  </a:lnTo>
                  <a:lnTo>
                    <a:pt x="13716000" y="24384000"/>
                  </a:lnTo>
                  <a:lnTo>
                    <a:pt x="0" y="24384000"/>
                  </a:lnTo>
                  <a:close/>
                </a:path>
              </a:pathLst>
            </a:custGeom>
            <a:solidFill>
              <a:srgbClr val="09465E"/>
            </a:solidFill>
          </p:spPr>
          <p:txBody>
            <a:bodyPr/>
            <a:lstStyle/>
            <a:p>
              <a:endParaRPr lang="en-GB"/>
            </a:p>
          </p:txBody>
        </p:sp>
      </p:grpSp>
      <p:grpSp>
        <p:nvGrpSpPr>
          <p:cNvPr id="6" name="Group 6"/>
          <p:cNvGrpSpPr/>
          <p:nvPr/>
        </p:nvGrpSpPr>
        <p:grpSpPr>
          <a:xfrm rot="-5400000">
            <a:off x="4266622" y="755888"/>
            <a:ext cx="5385481" cy="6048223"/>
            <a:chOff x="0" y="0"/>
            <a:chExt cx="12282040" cy="13793478"/>
          </a:xfrm>
        </p:grpSpPr>
        <p:sp>
          <p:nvSpPr>
            <p:cNvPr id="7" name="Freeform 7"/>
            <p:cNvSpPr/>
            <p:nvPr/>
          </p:nvSpPr>
          <p:spPr>
            <a:xfrm>
              <a:off x="0" y="0"/>
              <a:ext cx="12282043" cy="13793470"/>
            </a:xfrm>
            <a:custGeom>
              <a:avLst/>
              <a:gdLst/>
              <a:ahLst/>
              <a:cxnLst/>
              <a:rect l="l" t="t" r="r" b="b"/>
              <a:pathLst>
                <a:path w="12282043" h="13793470">
                  <a:moveTo>
                    <a:pt x="0" y="0"/>
                  </a:moveTo>
                  <a:lnTo>
                    <a:pt x="12282043" y="0"/>
                  </a:lnTo>
                  <a:lnTo>
                    <a:pt x="12282043" y="13793470"/>
                  </a:lnTo>
                  <a:lnTo>
                    <a:pt x="0" y="13793470"/>
                  </a:lnTo>
                  <a:close/>
                </a:path>
              </a:pathLst>
            </a:custGeom>
            <a:solidFill>
              <a:srgbClr val="FFFFFF"/>
            </a:solidFill>
          </p:spPr>
          <p:txBody>
            <a:bodyPr/>
            <a:lstStyle/>
            <a:p>
              <a:endParaRPr lang="en-GB"/>
            </a:p>
          </p:txBody>
        </p:sp>
        <p:sp>
          <p:nvSpPr>
            <p:cNvPr id="8" name="TextBox 8"/>
            <p:cNvSpPr txBox="1"/>
            <p:nvPr/>
          </p:nvSpPr>
          <p:spPr>
            <a:xfrm>
              <a:off x="0" y="-19050"/>
              <a:ext cx="12282040" cy="13812528"/>
            </a:xfrm>
            <a:prstGeom prst="rect">
              <a:avLst/>
            </a:prstGeom>
          </p:spPr>
          <p:txBody>
            <a:bodyPr lIns="29700" tIns="29700" rIns="29700" bIns="29700" rtlCol="0" anchor="ctr"/>
            <a:lstStyle/>
            <a:p>
              <a:pPr marL="0" lvl="0" indent="0" algn="ctr">
                <a:lnSpc>
                  <a:spcPts val="1894"/>
                </a:lnSpc>
              </a:pPr>
              <a:r>
                <a:rPr lang="en-US" sz="1578">
                  <a:solidFill>
                    <a:srgbClr val="FFFFFF"/>
                  </a:solidFill>
                  <a:latin typeface="Calibri (MS)"/>
                  <a:ea typeface="Calibri (MS)"/>
                  <a:cs typeface="Calibri (MS)"/>
                  <a:sym typeface="Calibri (MS)"/>
                </a:rPr>
                <a:t>a</a:t>
              </a:r>
            </a:p>
          </p:txBody>
        </p:sp>
      </p:grpSp>
      <p:sp>
        <p:nvSpPr>
          <p:cNvPr id="9" name="AutoShape 9"/>
          <p:cNvSpPr/>
          <p:nvPr/>
        </p:nvSpPr>
        <p:spPr>
          <a:xfrm rot="214365">
            <a:off x="10213501" y="6586329"/>
            <a:ext cx="264240" cy="0"/>
          </a:xfrm>
          <a:prstGeom prst="line">
            <a:avLst/>
          </a:prstGeom>
          <a:ln w="9525" cap="rnd">
            <a:solidFill>
              <a:srgbClr val="60BA47"/>
            </a:solidFill>
            <a:prstDash val="solid"/>
            <a:headEnd type="none" w="sm" len="sm"/>
            <a:tailEnd type="none" w="sm" len="sm"/>
          </a:ln>
        </p:spPr>
        <p:txBody>
          <a:bodyPr/>
          <a:lstStyle/>
          <a:p>
            <a:endParaRPr lang="en-GB"/>
          </a:p>
        </p:txBody>
      </p:sp>
      <p:sp>
        <p:nvSpPr>
          <p:cNvPr id="10" name="Freeform 10"/>
          <p:cNvSpPr/>
          <p:nvPr/>
        </p:nvSpPr>
        <p:spPr>
          <a:xfrm rot="-5400000">
            <a:off x="9185609" y="5249336"/>
            <a:ext cx="2341886" cy="195158"/>
          </a:xfrm>
          <a:custGeom>
            <a:avLst/>
            <a:gdLst/>
            <a:ahLst/>
            <a:cxnLst/>
            <a:rect l="l" t="t" r="r" b="b"/>
            <a:pathLst>
              <a:path w="2341886" h="195158">
                <a:moveTo>
                  <a:pt x="0" y="0"/>
                </a:moveTo>
                <a:lnTo>
                  <a:pt x="2341886" y="0"/>
                </a:lnTo>
                <a:lnTo>
                  <a:pt x="2341886" y="195158"/>
                </a:lnTo>
                <a:lnTo>
                  <a:pt x="0" y="195158"/>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n-GB"/>
          </a:p>
        </p:txBody>
      </p:sp>
      <p:grpSp>
        <p:nvGrpSpPr>
          <p:cNvPr id="11" name="Group 11"/>
          <p:cNvGrpSpPr/>
          <p:nvPr/>
        </p:nvGrpSpPr>
        <p:grpSpPr>
          <a:xfrm>
            <a:off x="4005826" y="1682211"/>
            <a:ext cx="5927930" cy="4530682"/>
            <a:chOff x="0" y="0"/>
            <a:chExt cx="13519140" cy="10332600"/>
          </a:xfrm>
        </p:grpSpPr>
        <p:sp>
          <p:nvSpPr>
            <p:cNvPr id="12" name="Freeform 12"/>
            <p:cNvSpPr/>
            <p:nvPr/>
          </p:nvSpPr>
          <p:spPr>
            <a:xfrm>
              <a:off x="0" y="0"/>
              <a:ext cx="13519141" cy="10332600"/>
            </a:xfrm>
            <a:custGeom>
              <a:avLst/>
              <a:gdLst/>
              <a:ahLst/>
              <a:cxnLst/>
              <a:rect l="l" t="t" r="r" b="b"/>
              <a:pathLst>
                <a:path w="13519141" h="10332600">
                  <a:moveTo>
                    <a:pt x="0" y="0"/>
                  </a:moveTo>
                  <a:lnTo>
                    <a:pt x="13519141" y="0"/>
                  </a:lnTo>
                  <a:lnTo>
                    <a:pt x="13519141" y="10332600"/>
                  </a:lnTo>
                  <a:lnTo>
                    <a:pt x="0" y="10332600"/>
                  </a:lnTo>
                  <a:close/>
                </a:path>
              </a:pathLst>
            </a:custGeom>
            <a:solidFill>
              <a:srgbClr val="000000">
                <a:alpha val="0"/>
              </a:srgbClr>
            </a:solidFill>
          </p:spPr>
          <p:txBody>
            <a:bodyPr/>
            <a:lstStyle/>
            <a:p>
              <a:endParaRPr lang="en-GB"/>
            </a:p>
          </p:txBody>
        </p:sp>
        <p:sp>
          <p:nvSpPr>
            <p:cNvPr id="13" name="TextBox 13"/>
            <p:cNvSpPr txBox="1"/>
            <p:nvPr/>
          </p:nvSpPr>
          <p:spPr>
            <a:xfrm>
              <a:off x="0" y="-47625"/>
              <a:ext cx="13519140" cy="10380225"/>
            </a:xfrm>
            <a:prstGeom prst="rect">
              <a:avLst/>
            </a:prstGeom>
          </p:spPr>
          <p:txBody>
            <a:bodyPr lIns="0" tIns="0" rIns="0" bIns="0" rtlCol="0" anchor="t"/>
            <a:lstStyle/>
            <a:p>
              <a:pPr marL="0" lvl="0" indent="0" algn="l">
                <a:lnSpc>
                  <a:spcPts val="2525"/>
                </a:lnSpc>
              </a:pPr>
              <a:r>
                <a:rPr lang="en-US" sz="2104" u="sng" dirty="0" err="1">
                  <a:solidFill>
                    <a:srgbClr val="09465E"/>
                  </a:solidFill>
                  <a:latin typeface="Calibri (MS) Bold"/>
                  <a:ea typeface="Calibri (MS) Bold"/>
                  <a:cs typeface="Calibri (MS) Bold"/>
                  <a:sym typeface="Calibri (MS) Bold"/>
                  <a:hlinkClick r:id="rId4" tooltip="https://www.luke.fi/fi/blogit/nain-kaura-kapusi-huipulle-ja-nain-se-pysyy-siella">
                    <a:extLst>
                      <a:ext uri="{A12FA001-AC4F-418D-AE19-62706E023703}">
                        <ahyp:hlinkClr xmlns:ahyp="http://schemas.microsoft.com/office/drawing/2018/hyperlinkcolor" val="tx"/>
                      </a:ext>
                    </a:extLst>
                  </a:hlinkClick>
                </a:rPr>
                <a:t>Así</a:t>
              </a:r>
              <a:r>
                <a:rPr lang="en-US" sz="2104" u="sng" dirty="0">
                  <a:solidFill>
                    <a:srgbClr val="09465E"/>
                  </a:solidFill>
                  <a:latin typeface="Calibri (MS) Bold"/>
                  <a:ea typeface="Calibri (MS) Bold"/>
                  <a:cs typeface="Calibri (MS) Bold"/>
                  <a:sym typeface="Calibri (MS) Bold"/>
                  <a:hlinkClick r:id="rId4" tooltip="https://www.luke.fi/fi/blogit/nain-kaura-kapusi-huipulle-ja-nain-se-pysyy-siella">
                    <a:extLst>
                      <a:ext uri="{A12FA001-AC4F-418D-AE19-62706E023703}">
                        <ahyp:hlinkClr xmlns:ahyp="http://schemas.microsoft.com/office/drawing/2018/hyperlinkcolor" val="tx"/>
                      </a:ext>
                    </a:extLst>
                  </a:hlinkClick>
                </a:rPr>
                <a:t> es </a:t>
              </a:r>
              <a:r>
                <a:rPr lang="en-US" sz="2104" u="sng" dirty="0" err="1">
                  <a:solidFill>
                    <a:srgbClr val="09465E"/>
                  </a:solidFill>
                  <a:latin typeface="Calibri (MS) Bold"/>
                  <a:ea typeface="Calibri (MS) Bold"/>
                  <a:cs typeface="Calibri (MS) Bold"/>
                  <a:sym typeface="Calibri (MS) Bold"/>
                  <a:hlinkClick r:id="rId4" tooltip="https://www.luke.fi/fi/blogit/nain-kaura-kapusi-huipulle-ja-nain-se-pysyy-siella">
                    <a:extLst>
                      <a:ext uri="{A12FA001-AC4F-418D-AE19-62706E023703}">
                        <ahyp:hlinkClr xmlns:ahyp="http://schemas.microsoft.com/office/drawing/2018/hyperlinkcolor" val="tx"/>
                      </a:ext>
                    </a:extLst>
                  </a:hlinkClick>
                </a:rPr>
                <a:t>como</a:t>
              </a:r>
              <a:r>
                <a:rPr lang="en-US" sz="2104" u="sng" dirty="0">
                  <a:solidFill>
                    <a:srgbClr val="09465E"/>
                  </a:solidFill>
                  <a:latin typeface="Calibri (MS) Bold"/>
                  <a:ea typeface="Calibri (MS) Bold"/>
                  <a:cs typeface="Calibri (MS) Bold"/>
                  <a:sym typeface="Calibri (MS) Bold"/>
                  <a:hlinkClick r:id="rId4" tooltip="https://www.luke.fi/fi/blogit/nain-kaura-kapusi-huipulle-ja-nain-se-pysyy-siella">
                    <a:extLst>
                      <a:ext uri="{A12FA001-AC4F-418D-AE19-62706E023703}">
                        <ahyp:hlinkClr xmlns:ahyp="http://schemas.microsoft.com/office/drawing/2018/hyperlinkcolor" val="tx"/>
                      </a:ext>
                    </a:extLst>
                  </a:hlinkClick>
                </a:rPr>
                <a:t> la </a:t>
              </a:r>
              <a:r>
                <a:rPr lang="en-US" sz="2104" u="sng" dirty="0" err="1">
                  <a:solidFill>
                    <a:srgbClr val="09465E"/>
                  </a:solidFill>
                  <a:latin typeface="Calibri (MS) Bold"/>
                  <a:ea typeface="Calibri (MS) Bold"/>
                  <a:cs typeface="Calibri (MS) Bold"/>
                  <a:sym typeface="Calibri (MS) Bold"/>
                  <a:hlinkClick r:id="rId4" tooltip="https://www.luke.fi/fi/blogit/nain-kaura-kapusi-huipulle-ja-nain-se-pysyy-siella">
                    <a:extLst>
                      <a:ext uri="{A12FA001-AC4F-418D-AE19-62706E023703}">
                        <ahyp:hlinkClr xmlns:ahyp="http://schemas.microsoft.com/office/drawing/2018/hyperlinkcolor" val="tx"/>
                      </a:ext>
                    </a:extLst>
                  </a:hlinkClick>
                </a:rPr>
                <a:t>avena</a:t>
              </a:r>
              <a:r>
                <a:rPr lang="en-US" sz="2104" u="sng" dirty="0">
                  <a:solidFill>
                    <a:srgbClr val="09465E"/>
                  </a:solidFill>
                  <a:latin typeface="Calibri (MS) Bold"/>
                  <a:ea typeface="Calibri (MS) Bold"/>
                  <a:cs typeface="Calibri (MS) Bold"/>
                  <a:sym typeface="Calibri (MS) Bold"/>
                  <a:hlinkClick r:id="rId4" tooltip="https://www.luke.fi/fi/blogit/nain-kaura-kapusi-huipulle-ja-nain-se-pysyy-siella">
                    <a:extLst>
                      <a:ext uri="{A12FA001-AC4F-418D-AE19-62706E023703}">
                        <ahyp:hlinkClr xmlns:ahyp="http://schemas.microsoft.com/office/drawing/2018/hyperlinkcolor" val="tx"/>
                      </a:ext>
                    </a:extLst>
                  </a:hlinkClick>
                </a:rPr>
                <a:t> </a:t>
              </a:r>
              <a:r>
                <a:rPr lang="en-US" sz="2104" u="sng" dirty="0" err="1">
                  <a:solidFill>
                    <a:srgbClr val="09465E"/>
                  </a:solidFill>
                  <a:latin typeface="Calibri (MS) Bold"/>
                  <a:ea typeface="Calibri (MS) Bold"/>
                  <a:cs typeface="Calibri (MS) Bold"/>
                  <a:sym typeface="Calibri (MS) Bold"/>
                  <a:hlinkClick r:id="rId4" tooltip="https://www.luke.fi/fi/blogit/nain-kaura-kapusi-huipulle-ja-nain-se-pysyy-siella">
                    <a:extLst>
                      <a:ext uri="{A12FA001-AC4F-418D-AE19-62706E023703}">
                        <ahyp:hlinkClr xmlns:ahyp="http://schemas.microsoft.com/office/drawing/2018/hyperlinkcolor" val="tx"/>
                      </a:ext>
                    </a:extLst>
                  </a:hlinkClick>
                </a:rPr>
                <a:t>alcanzó</a:t>
              </a:r>
              <a:r>
                <a:rPr lang="en-US" sz="2104" u="sng" dirty="0">
                  <a:solidFill>
                    <a:srgbClr val="09465E"/>
                  </a:solidFill>
                  <a:latin typeface="Calibri (MS) Bold"/>
                  <a:ea typeface="Calibri (MS) Bold"/>
                  <a:cs typeface="Calibri (MS) Bold"/>
                  <a:sym typeface="Calibri (MS) Bold"/>
                  <a:hlinkClick r:id="rId4" tooltip="https://www.luke.fi/fi/blogit/nain-kaura-kapusi-huipulle-ja-nain-se-pysyy-siella">
                    <a:extLst>
                      <a:ext uri="{A12FA001-AC4F-418D-AE19-62706E023703}">
                        <ahyp:hlinkClr xmlns:ahyp="http://schemas.microsoft.com/office/drawing/2018/hyperlinkcolor" val="tx"/>
                      </a:ext>
                    </a:extLst>
                  </a:hlinkClick>
                </a:rPr>
                <a:t> la </a:t>
              </a:r>
              <a:r>
                <a:rPr lang="en-US" sz="2104" u="sng" dirty="0" err="1">
                  <a:solidFill>
                    <a:srgbClr val="09465E"/>
                  </a:solidFill>
                  <a:latin typeface="Calibri (MS) Bold"/>
                  <a:ea typeface="Calibri (MS) Bold"/>
                  <a:cs typeface="Calibri (MS) Bold"/>
                  <a:sym typeface="Calibri (MS) Bold"/>
                  <a:hlinkClick r:id="rId4" tooltip="https://www.luke.fi/fi/blogit/nain-kaura-kapusi-huipulle-ja-nain-se-pysyy-siella">
                    <a:extLst>
                      <a:ext uri="{A12FA001-AC4F-418D-AE19-62706E023703}">
                        <ahyp:hlinkClr xmlns:ahyp="http://schemas.microsoft.com/office/drawing/2018/hyperlinkcolor" val="tx"/>
                      </a:ext>
                    </a:extLst>
                  </a:hlinkClick>
                </a:rPr>
                <a:t>cima</a:t>
              </a:r>
              <a:r>
                <a:rPr lang="en-US" sz="2104" u="sng" dirty="0">
                  <a:solidFill>
                    <a:srgbClr val="09465E"/>
                  </a:solidFill>
                  <a:latin typeface="Calibri (MS) Bold"/>
                  <a:ea typeface="Calibri (MS) Bold"/>
                  <a:cs typeface="Calibri (MS) Bold"/>
                  <a:sym typeface="Calibri (MS) Bold"/>
                  <a:hlinkClick r:id="rId4" tooltip="https://www.luke.fi/fi/blogit/nain-kaura-kapusi-huipulle-ja-nain-se-pysyy-siella">
                    <a:extLst>
                      <a:ext uri="{A12FA001-AC4F-418D-AE19-62706E023703}">
                        <ahyp:hlinkClr xmlns:ahyp="http://schemas.microsoft.com/office/drawing/2018/hyperlinkcolor" val="tx"/>
                      </a:ext>
                    </a:extLst>
                  </a:hlinkClick>
                </a:rPr>
                <a:t> y </a:t>
              </a:r>
              <a:r>
                <a:rPr lang="en-US" sz="2104" u="sng" dirty="0" err="1">
                  <a:solidFill>
                    <a:srgbClr val="09465E"/>
                  </a:solidFill>
                  <a:latin typeface="Calibri (MS) Bold"/>
                  <a:ea typeface="Calibri (MS) Bold"/>
                  <a:cs typeface="Calibri (MS) Bold"/>
                  <a:sym typeface="Calibri (MS) Bold"/>
                  <a:hlinkClick r:id="rId4" tooltip="https://www.luke.fi/fi/blogit/nain-kaura-kapusi-huipulle-ja-nain-se-pysyy-siella">
                    <a:extLst>
                      <a:ext uri="{A12FA001-AC4F-418D-AE19-62706E023703}">
                        <ahyp:hlinkClr xmlns:ahyp="http://schemas.microsoft.com/office/drawing/2018/hyperlinkcolor" val="tx"/>
                      </a:ext>
                    </a:extLst>
                  </a:hlinkClick>
                </a:rPr>
                <a:t>así</a:t>
              </a:r>
              <a:r>
                <a:rPr lang="en-US" sz="2104" u="sng" dirty="0">
                  <a:solidFill>
                    <a:srgbClr val="09465E"/>
                  </a:solidFill>
                  <a:latin typeface="Calibri (MS) Bold"/>
                  <a:ea typeface="Calibri (MS) Bold"/>
                  <a:cs typeface="Calibri (MS) Bold"/>
                  <a:sym typeface="Calibri (MS) Bold"/>
                  <a:hlinkClick r:id="rId4" tooltip="https://www.luke.fi/fi/blogit/nain-kaura-kapusi-huipulle-ja-nain-se-pysyy-siella">
                    <a:extLst>
                      <a:ext uri="{A12FA001-AC4F-418D-AE19-62706E023703}">
                        <ahyp:hlinkClr xmlns:ahyp="http://schemas.microsoft.com/office/drawing/2018/hyperlinkcolor" val="tx"/>
                      </a:ext>
                    </a:extLst>
                  </a:hlinkClick>
                </a:rPr>
                <a:t> </a:t>
              </a:r>
              <a:r>
                <a:rPr lang="en-US" sz="2104" u="sng" dirty="0" err="1">
                  <a:solidFill>
                    <a:srgbClr val="09465E"/>
                  </a:solidFill>
                  <a:latin typeface="Calibri (MS) Bold"/>
                  <a:ea typeface="Calibri (MS) Bold"/>
                  <a:cs typeface="Calibri (MS) Bold"/>
                  <a:sym typeface="Calibri (MS) Bold"/>
                  <a:hlinkClick r:id="rId4" tooltip="https://www.luke.fi/fi/blogit/nain-kaura-kapusi-huipulle-ja-nain-se-pysyy-siella">
                    <a:extLst>
                      <a:ext uri="{A12FA001-AC4F-418D-AE19-62706E023703}">
                        <ahyp:hlinkClr xmlns:ahyp="http://schemas.microsoft.com/office/drawing/2018/hyperlinkcolor" val="tx"/>
                      </a:ext>
                    </a:extLst>
                  </a:hlinkClick>
                </a:rPr>
                <a:t>permanece</a:t>
              </a:r>
              <a:r>
                <a:rPr lang="en-US" sz="2104" u="sng" dirty="0">
                  <a:solidFill>
                    <a:srgbClr val="09465E"/>
                  </a:solidFill>
                  <a:latin typeface="Calibri (MS) Bold"/>
                  <a:ea typeface="Calibri (MS) Bold"/>
                  <a:cs typeface="Calibri (MS) Bold"/>
                  <a:sym typeface="Calibri (MS) Bold"/>
                  <a:hlinkClick r:id="rId4" tooltip="https://www.luke.fi/fi/blogit/nain-kaura-kapusi-huipulle-ja-nain-se-pysyy-siella">
                    <a:extLst>
                      <a:ext uri="{A12FA001-AC4F-418D-AE19-62706E023703}">
                        <ahyp:hlinkClr xmlns:ahyp="http://schemas.microsoft.com/office/drawing/2018/hyperlinkcolor" val="tx"/>
                      </a:ext>
                    </a:extLst>
                  </a:hlinkClick>
                </a:rPr>
                <a:t> </a:t>
              </a:r>
              <a:r>
                <a:rPr lang="en-US" sz="2104" u="sng" dirty="0" err="1">
                  <a:solidFill>
                    <a:srgbClr val="09465E"/>
                  </a:solidFill>
                  <a:latin typeface="Calibri (MS) Bold"/>
                  <a:ea typeface="Calibri (MS) Bold"/>
                  <a:cs typeface="Calibri (MS) Bold"/>
                  <a:sym typeface="Calibri (MS) Bold"/>
                  <a:hlinkClick r:id="rId4" tooltip="https://www.luke.fi/fi/blogit/nain-kaura-kapusi-huipulle-ja-nain-se-pysyy-siella">
                    <a:extLst>
                      <a:ext uri="{A12FA001-AC4F-418D-AE19-62706E023703}">
                        <ahyp:hlinkClr xmlns:ahyp="http://schemas.microsoft.com/office/drawing/2018/hyperlinkcolor" val="tx"/>
                      </a:ext>
                    </a:extLst>
                  </a:hlinkClick>
                </a:rPr>
                <a:t>allí</a:t>
              </a:r>
              <a:r>
                <a:rPr lang="en-US" sz="2104" u="sng" dirty="0">
                  <a:solidFill>
                    <a:srgbClr val="09465E"/>
                  </a:solidFill>
                  <a:latin typeface="Calibri (MS) Bold"/>
                  <a:ea typeface="Calibri (MS) Bold"/>
                  <a:cs typeface="Calibri (MS) Bold"/>
                  <a:sym typeface="Calibri (MS) Bold"/>
                  <a:hlinkClick r:id="rId4" tooltip="https://www.luke.fi/fi/blogit/nain-kaura-kapusi-huipulle-ja-nain-se-pysyy-siella">
                    <a:extLst>
                      <a:ext uri="{A12FA001-AC4F-418D-AE19-62706E023703}">
                        <ahyp:hlinkClr xmlns:ahyp="http://schemas.microsoft.com/office/drawing/2018/hyperlinkcolor" val="tx"/>
                      </a:ext>
                    </a:extLst>
                  </a:hlinkClick>
                </a:rPr>
                <a:t>.</a:t>
              </a:r>
            </a:p>
            <a:p>
              <a:pPr marL="0" lvl="0" indent="0" algn="l">
                <a:lnSpc>
                  <a:spcPts val="2525"/>
                </a:lnSpc>
              </a:pPr>
              <a:endParaRPr lang="en-US" sz="2104" u="sng" dirty="0">
                <a:solidFill>
                  <a:srgbClr val="09465E"/>
                </a:solidFill>
                <a:latin typeface="Calibri (MS) Bold"/>
                <a:ea typeface="Calibri (MS) Bold"/>
                <a:cs typeface="Calibri (MS) Bold"/>
                <a:sym typeface="Calibri (MS) Bold"/>
                <a:hlinkClick r:id="rId4" tooltip="https://www.luke.fi/fi/blogit/nain-kaura-kapusi-huipulle-ja-nain-se-pysyy-siella">
                  <a:extLst>
                    <a:ext uri="{A12FA001-AC4F-418D-AE19-62706E023703}">
                      <ahyp:hlinkClr xmlns:ahyp="http://schemas.microsoft.com/office/drawing/2018/hyperlinkcolor" val="tx"/>
                    </a:ext>
                  </a:extLst>
                </a:hlinkClick>
              </a:endParaRPr>
            </a:p>
            <a:p>
              <a:pPr marL="0" lvl="0" indent="0" algn="l">
                <a:lnSpc>
                  <a:spcPts val="2525"/>
                </a:lnSpc>
              </a:pPr>
              <a:r>
                <a:rPr lang="en-US" sz="2104" u="sng" dirty="0">
                  <a:solidFill>
                    <a:srgbClr val="09465E"/>
                  </a:solidFill>
                  <a:latin typeface="Calibri (MS) Bold"/>
                  <a:ea typeface="Calibri (MS) Bold"/>
                  <a:cs typeface="Calibri (MS) Bold"/>
                  <a:sym typeface="Calibri (MS) Bold"/>
                  <a:hlinkClick r:id="rId4" tooltip="https://www.luke.fi/fi/blogit/nain-kaura-kapusi-huipulle-ja-nain-se-pysyy-siella">
                    <a:extLst>
                      <a:ext uri="{A12FA001-AC4F-418D-AE19-62706E023703}">
                        <ahyp:hlinkClr xmlns:ahyp="http://schemas.microsoft.com/office/drawing/2018/hyperlinkcolor" val="tx"/>
                      </a:ext>
                    </a:extLst>
                  </a:hlinkClick>
                </a:rPr>
                <a:t>Fazer ha </a:t>
              </a:r>
              <a:r>
                <a:rPr lang="en-US" sz="2104" u="sng" dirty="0" err="1">
                  <a:solidFill>
                    <a:srgbClr val="09465E"/>
                  </a:solidFill>
                  <a:latin typeface="Calibri (MS) Bold"/>
                  <a:ea typeface="Calibri (MS) Bold"/>
                  <a:cs typeface="Calibri (MS) Bold"/>
                  <a:sym typeface="Calibri (MS) Bold"/>
                  <a:hlinkClick r:id="rId4" tooltip="https://www.luke.fi/fi/blogit/nain-kaura-kapusi-huipulle-ja-nain-se-pysyy-siella">
                    <a:extLst>
                      <a:ext uri="{A12FA001-AC4F-418D-AE19-62706E023703}">
                        <ahyp:hlinkClr xmlns:ahyp="http://schemas.microsoft.com/office/drawing/2018/hyperlinkcolor" val="tx"/>
                      </a:ext>
                    </a:extLst>
                  </a:hlinkClick>
                </a:rPr>
                <a:t>desarrollado</a:t>
              </a:r>
              <a:r>
                <a:rPr lang="en-US" sz="2104" u="sng" dirty="0">
                  <a:solidFill>
                    <a:srgbClr val="09465E"/>
                  </a:solidFill>
                  <a:latin typeface="Calibri (MS) Bold"/>
                  <a:ea typeface="Calibri (MS) Bold"/>
                  <a:cs typeface="Calibri (MS) Bold"/>
                  <a:sym typeface="Calibri (MS) Bold"/>
                  <a:hlinkClick r:id="rId4" tooltip="https://www.luke.fi/fi/blogit/nain-kaura-kapusi-huipulle-ja-nain-se-pysyy-siella">
                    <a:extLst>
                      <a:ext uri="{A12FA001-AC4F-418D-AE19-62706E023703}">
                        <ahyp:hlinkClr xmlns:ahyp="http://schemas.microsoft.com/office/drawing/2018/hyperlinkcolor" val="tx"/>
                      </a:ext>
                    </a:extLst>
                  </a:hlinkClick>
                </a:rPr>
                <a:t> </a:t>
              </a:r>
              <a:r>
                <a:rPr lang="en-US" sz="2104" u="sng" dirty="0" err="1">
                  <a:solidFill>
                    <a:srgbClr val="09465E"/>
                  </a:solidFill>
                  <a:latin typeface="Calibri (MS) Bold"/>
                  <a:ea typeface="Calibri (MS) Bold"/>
                  <a:cs typeface="Calibri (MS) Bold"/>
                  <a:sym typeface="Calibri (MS) Bold"/>
                  <a:hlinkClick r:id="rId4" tooltip="https://www.luke.fi/fi/blogit/nain-kaura-kapusi-huipulle-ja-nain-se-pysyy-siella">
                    <a:extLst>
                      <a:ext uri="{A12FA001-AC4F-418D-AE19-62706E023703}">
                        <ahyp:hlinkClr xmlns:ahyp="http://schemas.microsoft.com/office/drawing/2018/hyperlinkcolor" val="tx"/>
                      </a:ext>
                    </a:extLst>
                  </a:hlinkClick>
                </a:rPr>
                <a:t>una</a:t>
              </a:r>
              <a:r>
                <a:rPr lang="en-US" sz="2104" u="sng" dirty="0">
                  <a:solidFill>
                    <a:srgbClr val="09465E"/>
                  </a:solidFill>
                  <a:latin typeface="Calibri (MS) Bold"/>
                  <a:ea typeface="Calibri (MS) Bold"/>
                  <a:cs typeface="Calibri (MS) Bold"/>
                  <a:sym typeface="Calibri (MS) Bold"/>
                  <a:hlinkClick r:id="rId4" tooltip="https://www.luke.fi/fi/blogit/nain-kaura-kapusi-huipulle-ja-nain-se-pysyy-siella">
                    <a:extLst>
                      <a:ext uri="{A12FA001-AC4F-418D-AE19-62706E023703}">
                        <ahyp:hlinkClr xmlns:ahyp="http://schemas.microsoft.com/office/drawing/2018/hyperlinkcolor" val="tx"/>
                      </a:ext>
                    </a:extLst>
                  </a:hlinkClick>
                </a:rPr>
                <a:t> </a:t>
              </a:r>
              <a:r>
                <a:rPr lang="en-US" sz="2104" u="sng" dirty="0" err="1">
                  <a:solidFill>
                    <a:srgbClr val="09465E"/>
                  </a:solidFill>
                  <a:latin typeface="Calibri (MS) Bold"/>
                  <a:ea typeface="Calibri (MS) Bold"/>
                  <a:cs typeface="Calibri (MS) Bold"/>
                  <a:sym typeface="Calibri (MS) Bold"/>
                  <a:hlinkClick r:id="rId4" tooltip="https://www.luke.fi/fi/blogit/nain-kaura-kapusi-huipulle-ja-nain-se-pysyy-siella">
                    <a:extLst>
                      <a:ext uri="{A12FA001-AC4F-418D-AE19-62706E023703}">
                        <ahyp:hlinkClr xmlns:ahyp="http://schemas.microsoft.com/office/drawing/2018/hyperlinkcolor" val="tx"/>
                      </a:ext>
                    </a:extLst>
                  </a:hlinkClick>
                </a:rPr>
                <a:t>nueva</a:t>
              </a:r>
              <a:r>
                <a:rPr lang="en-US" sz="2104" u="sng" dirty="0">
                  <a:solidFill>
                    <a:srgbClr val="09465E"/>
                  </a:solidFill>
                  <a:latin typeface="Calibri (MS) Bold"/>
                  <a:ea typeface="Calibri (MS) Bold"/>
                  <a:cs typeface="Calibri (MS) Bold"/>
                  <a:sym typeface="Calibri (MS) Bold"/>
                  <a:hlinkClick r:id="rId4" tooltip="https://www.luke.fi/fi/blogit/nain-kaura-kapusi-huipulle-ja-nain-se-pysyy-siella">
                    <a:extLst>
                      <a:ext uri="{A12FA001-AC4F-418D-AE19-62706E023703}">
                        <ahyp:hlinkClr xmlns:ahyp="http://schemas.microsoft.com/office/drawing/2018/hyperlinkcolor" val="tx"/>
                      </a:ext>
                    </a:extLst>
                  </a:hlinkClick>
                </a:rPr>
                <a:t> </a:t>
              </a:r>
              <a:r>
                <a:rPr lang="en-US" sz="2104" u="sng" dirty="0" err="1">
                  <a:solidFill>
                    <a:srgbClr val="09465E"/>
                  </a:solidFill>
                  <a:latin typeface="Calibri (MS) Bold"/>
                  <a:ea typeface="Calibri (MS) Bold"/>
                  <a:cs typeface="Calibri (MS) Bold"/>
                  <a:sym typeface="Calibri (MS) Bold"/>
                  <a:hlinkClick r:id="rId4" tooltip="https://www.luke.fi/fi/blogit/nain-kaura-kapusi-huipulle-ja-nain-se-pysyy-siella">
                    <a:extLst>
                      <a:ext uri="{A12FA001-AC4F-418D-AE19-62706E023703}">
                        <ahyp:hlinkClr xmlns:ahyp="http://schemas.microsoft.com/office/drawing/2018/hyperlinkcolor" val="tx"/>
                      </a:ext>
                    </a:extLst>
                  </a:hlinkClick>
                </a:rPr>
                <a:t>materia</a:t>
              </a:r>
              <a:r>
                <a:rPr lang="en-US" sz="2104" u="sng" dirty="0">
                  <a:solidFill>
                    <a:srgbClr val="09465E"/>
                  </a:solidFill>
                  <a:latin typeface="Calibri (MS) Bold"/>
                  <a:ea typeface="Calibri (MS) Bold"/>
                  <a:cs typeface="Calibri (MS) Bold"/>
                  <a:sym typeface="Calibri (MS) Bold"/>
                  <a:hlinkClick r:id="rId4" tooltip="https://www.luke.fi/fi/blogit/nain-kaura-kapusi-huipulle-ja-nain-se-pysyy-siella">
                    <a:extLst>
                      <a:ext uri="{A12FA001-AC4F-418D-AE19-62706E023703}">
                        <ahyp:hlinkClr xmlns:ahyp="http://schemas.microsoft.com/office/drawing/2018/hyperlinkcolor" val="tx"/>
                      </a:ext>
                    </a:extLst>
                  </a:hlinkClick>
                </a:rPr>
                <a:t> prima a </a:t>
              </a:r>
              <a:r>
                <a:rPr lang="en-US" sz="2104" u="sng" dirty="0" err="1">
                  <a:solidFill>
                    <a:srgbClr val="09465E"/>
                  </a:solidFill>
                  <a:latin typeface="Calibri (MS) Bold"/>
                  <a:ea typeface="Calibri (MS) Bold"/>
                  <a:cs typeface="Calibri (MS) Bold"/>
                  <a:sym typeface="Calibri (MS) Bold"/>
                  <a:hlinkClick r:id="rId4" tooltip="https://www.luke.fi/fi/blogit/nain-kaura-kapusi-huipulle-ja-nain-se-pysyy-siella">
                    <a:extLst>
                      <a:ext uri="{A12FA001-AC4F-418D-AE19-62706E023703}">
                        <ahyp:hlinkClr xmlns:ahyp="http://schemas.microsoft.com/office/drawing/2018/hyperlinkcolor" val="tx"/>
                      </a:ext>
                    </a:extLst>
                  </a:hlinkClick>
                </a:rPr>
                <a:t>partir</a:t>
              </a:r>
              <a:r>
                <a:rPr lang="en-US" sz="2104" u="sng" dirty="0">
                  <a:solidFill>
                    <a:srgbClr val="09465E"/>
                  </a:solidFill>
                  <a:latin typeface="Calibri (MS) Bold"/>
                  <a:ea typeface="Calibri (MS) Bold"/>
                  <a:cs typeface="Calibri (MS) Bold"/>
                  <a:sym typeface="Calibri (MS) Bold"/>
                  <a:hlinkClick r:id="rId4" tooltip="https://www.luke.fi/fi/blogit/nain-kaura-kapusi-huipulle-ja-nain-se-pysyy-siella">
                    <a:extLst>
                      <a:ext uri="{A12FA001-AC4F-418D-AE19-62706E023703}">
                        <ahyp:hlinkClr xmlns:ahyp="http://schemas.microsoft.com/office/drawing/2018/hyperlinkcolor" val="tx"/>
                      </a:ext>
                    </a:extLst>
                  </a:hlinkClick>
                </a:rPr>
                <a:t> de </a:t>
              </a:r>
              <a:r>
                <a:rPr lang="en-US" sz="2104" u="sng" dirty="0" err="1">
                  <a:solidFill>
                    <a:srgbClr val="09465E"/>
                  </a:solidFill>
                  <a:latin typeface="Calibri (MS) Bold"/>
                  <a:ea typeface="Calibri (MS) Bold"/>
                  <a:cs typeface="Calibri (MS) Bold"/>
                  <a:sym typeface="Calibri (MS) Bold"/>
                  <a:hlinkClick r:id="rId4" tooltip="https://www.luke.fi/fi/blogit/nain-kaura-kapusi-huipulle-ja-nain-se-pysyy-siella">
                    <a:extLst>
                      <a:ext uri="{A12FA001-AC4F-418D-AE19-62706E023703}">
                        <ahyp:hlinkClr xmlns:ahyp="http://schemas.microsoft.com/office/drawing/2018/hyperlinkcolor" val="tx"/>
                      </a:ext>
                    </a:extLst>
                  </a:hlinkClick>
                </a:rPr>
                <a:t>su</a:t>
              </a:r>
              <a:r>
                <a:rPr lang="en-US" sz="2104" u="sng" dirty="0">
                  <a:solidFill>
                    <a:srgbClr val="09465E"/>
                  </a:solidFill>
                  <a:latin typeface="Calibri (MS) Bold"/>
                  <a:ea typeface="Calibri (MS) Bold"/>
                  <a:cs typeface="Calibri (MS) Bold"/>
                  <a:sym typeface="Calibri (MS) Bold"/>
                  <a:hlinkClick r:id="rId4" tooltip="https://www.luke.fi/fi/blogit/nain-kaura-kapusi-huipulle-ja-nain-se-pysyy-siella">
                    <a:extLst>
                      <a:ext uri="{A12FA001-AC4F-418D-AE19-62706E023703}">
                        <ahyp:hlinkClr xmlns:ahyp="http://schemas.microsoft.com/office/drawing/2018/hyperlinkcolor" val="tx"/>
                      </a:ext>
                    </a:extLst>
                  </a:hlinkClick>
                </a:rPr>
                <a:t> </a:t>
              </a:r>
              <a:r>
                <a:rPr lang="en-US" sz="2104" u="sng" dirty="0" err="1">
                  <a:solidFill>
                    <a:srgbClr val="09465E"/>
                  </a:solidFill>
                  <a:latin typeface="Calibri (MS) Bold"/>
                  <a:ea typeface="Calibri (MS) Bold"/>
                  <a:cs typeface="Calibri (MS) Bold"/>
                  <a:sym typeface="Calibri (MS) Bold"/>
                  <a:hlinkClick r:id="rId4" tooltip="https://www.luke.fi/fi/blogit/nain-kaura-kapusi-huipulle-ja-nain-se-pysyy-siella">
                    <a:extLst>
                      <a:ext uri="{A12FA001-AC4F-418D-AE19-62706E023703}">
                        <ahyp:hlinkClr xmlns:ahyp="http://schemas.microsoft.com/office/drawing/2018/hyperlinkcolor" val="tx"/>
                      </a:ext>
                    </a:extLst>
                  </a:hlinkClick>
                </a:rPr>
                <a:t>flujo</a:t>
              </a:r>
              <a:r>
                <a:rPr lang="en-US" sz="2104" u="sng" dirty="0">
                  <a:solidFill>
                    <a:srgbClr val="09465E"/>
                  </a:solidFill>
                  <a:latin typeface="Calibri (MS) Bold"/>
                  <a:ea typeface="Calibri (MS) Bold"/>
                  <a:cs typeface="Calibri (MS) Bold"/>
                  <a:sym typeface="Calibri (MS) Bold"/>
                  <a:hlinkClick r:id="rId4" tooltip="https://www.luke.fi/fi/blogit/nain-kaura-kapusi-huipulle-ja-nain-se-pysyy-siella">
                    <a:extLst>
                      <a:ext uri="{A12FA001-AC4F-418D-AE19-62706E023703}">
                        <ahyp:hlinkClr xmlns:ahyp="http://schemas.microsoft.com/office/drawing/2018/hyperlinkcolor" val="tx"/>
                      </a:ext>
                    </a:extLst>
                  </a:hlinkClick>
                </a:rPr>
                <a:t> </a:t>
              </a:r>
              <a:r>
                <a:rPr lang="en-US" sz="2104" u="sng" dirty="0" err="1">
                  <a:solidFill>
                    <a:srgbClr val="09465E"/>
                  </a:solidFill>
                  <a:latin typeface="Calibri (MS) Bold"/>
                  <a:ea typeface="Calibri (MS) Bold"/>
                  <a:cs typeface="Calibri (MS) Bold"/>
                  <a:sym typeface="Calibri (MS) Bold"/>
                  <a:hlinkClick r:id="rId4" tooltip="https://www.luke.fi/fi/blogit/nain-kaura-kapusi-huipulle-ja-nain-se-pysyy-siella">
                    <a:extLst>
                      <a:ext uri="{A12FA001-AC4F-418D-AE19-62706E023703}">
                        <ahyp:hlinkClr xmlns:ahyp="http://schemas.microsoft.com/office/drawing/2018/hyperlinkcolor" val="tx"/>
                      </a:ext>
                    </a:extLst>
                  </a:hlinkClick>
                </a:rPr>
                <a:t>secundario</a:t>
              </a:r>
              <a:r>
                <a:rPr lang="en-US" sz="2104" u="sng" dirty="0">
                  <a:solidFill>
                    <a:srgbClr val="09465E"/>
                  </a:solidFill>
                  <a:latin typeface="Calibri (MS) Bold"/>
                  <a:ea typeface="Calibri (MS) Bold"/>
                  <a:cs typeface="Calibri (MS) Bold"/>
                  <a:sym typeface="Calibri (MS) Bold"/>
                  <a:hlinkClick r:id="rId4" tooltip="https://www.luke.fi/fi/blogit/nain-kaura-kapusi-huipulle-ja-nain-se-pysyy-siella">
                    <a:extLst>
                      <a:ext uri="{A12FA001-AC4F-418D-AE19-62706E023703}">
                        <ahyp:hlinkClr xmlns:ahyp="http://schemas.microsoft.com/office/drawing/2018/hyperlinkcolor" val="tx"/>
                      </a:ext>
                    </a:extLst>
                  </a:hlinkClick>
                </a:rPr>
                <a:t>; la </a:t>
              </a:r>
              <a:r>
                <a:rPr lang="en-US" sz="2104" u="sng" dirty="0" err="1">
                  <a:solidFill>
                    <a:srgbClr val="09465E"/>
                  </a:solidFill>
                  <a:latin typeface="Calibri (MS) Bold"/>
                  <a:ea typeface="Calibri (MS) Bold"/>
                  <a:cs typeface="Calibri (MS) Bold"/>
                  <a:sym typeface="Calibri (MS) Bold"/>
                  <a:hlinkClick r:id="rId4" tooltip="https://www.luke.fi/fi/blogit/nain-kaura-kapusi-huipulle-ja-nain-se-pysyy-siella">
                    <a:extLst>
                      <a:ext uri="{A12FA001-AC4F-418D-AE19-62706E023703}">
                        <ahyp:hlinkClr xmlns:ahyp="http://schemas.microsoft.com/office/drawing/2018/hyperlinkcolor" val="tx"/>
                      </a:ext>
                    </a:extLst>
                  </a:hlinkClick>
                </a:rPr>
                <a:t>proteína</a:t>
              </a:r>
              <a:r>
                <a:rPr lang="en-US" sz="2104" u="sng" dirty="0">
                  <a:solidFill>
                    <a:srgbClr val="09465E"/>
                  </a:solidFill>
                  <a:latin typeface="Calibri (MS) Bold"/>
                  <a:ea typeface="Calibri (MS) Bold"/>
                  <a:cs typeface="Calibri (MS) Bold"/>
                  <a:sym typeface="Calibri (MS) Bold"/>
                  <a:hlinkClick r:id="rId4" tooltip="https://www.luke.fi/fi/blogit/nain-kaura-kapusi-huipulle-ja-nain-se-pysyy-siella">
                    <a:extLst>
                      <a:ext uri="{A12FA001-AC4F-418D-AE19-62706E023703}">
                        <ahyp:hlinkClr xmlns:ahyp="http://schemas.microsoft.com/office/drawing/2018/hyperlinkcolor" val="tx"/>
                      </a:ext>
                    </a:extLst>
                  </a:hlinkClick>
                </a:rPr>
                <a:t> de </a:t>
              </a:r>
              <a:r>
                <a:rPr lang="en-US" sz="2104" u="sng" dirty="0" err="1">
                  <a:solidFill>
                    <a:srgbClr val="09465E"/>
                  </a:solidFill>
                  <a:latin typeface="Calibri (MS) Bold"/>
                  <a:ea typeface="Calibri (MS) Bold"/>
                  <a:cs typeface="Calibri (MS) Bold"/>
                  <a:sym typeface="Calibri (MS) Bold"/>
                  <a:hlinkClick r:id="rId4" tooltip="https://www.luke.fi/fi/blogit/nain-kaura-kapusi-huipulle-ja-nain-se-pysyy-siella">
                    <a:extLst>
                      <a:ext uri="{A12FA001-AC4F-418D-AE19-62706E023703}">
                        <ahyp:hlinkClr xmlns:ahyp="http://schemas.microsoft.com/office/drawing/2018/hyperlinkcolor" val="tx"/>
                      </a:ext>
                    </a:extLst>
                  </a:hlinkClick>
                </a:rPr>
                <a:t>avena</a:t>
              </a:r>
              <a:r>
                <a:rPr lang="en-US" sz="2104" u="sng" dirty="0">
                  <a:solidFill>
                    <a:srgbClr val="09465E"/>
                  </a:solidFill>
                  <a:latin typeface="Calibri (MS) Bold"/>
                  <a:ea typeface="Calibri (MS) Bold"/>
                  <a:cs typeface="Calibri (MS) Bold"/>
                  <a:sym typeface="Calibri (MS) Bold"/>
                  <a:hlinkClick r:id="rId4" tooltip="https://www.luke.fi/fi/blogit/nain-kaura-kapusi-huipulle-ja-nain-se-pysyy-siella">
                    <a:extLst>
                      <a:ext uri="{A12FA001-AC4F-418D-AE19-62706E023703}">
                        <ahyp:hlinkClr xmlns:ahyp="http://schemas.microsoft.com/office/drawing/2018/hyperlinkcolor" val="tx"/>
                      </a:ext>
                    </a:extLst>
                  </a:hlinkClick>
                </a:rPr>
                <a:t> de </a:t>
              </a:r>
              <a:r>
                <a:rPr lang="en-US" sz="2104" u="sng" dirty="0" err="1">
                  <a:solidFill>
                    <a:srgbClr val="09465E"/>
                  </a:solidFill>
                  <a:latin typeface="Calibri (MS) Bold"/>
                  <a:ea typeface="Calibri (MS) Bold"/>
                  <a:cs typeface="Calibri (MS) Bold"/>
                  <a:sym typeface="Calibri (MS) Bold"/>
                  <a:hlinkClick r:id="rId4" tooltip="https://www.luke.fi/fi/blogit/nain-kaura-kapusi-huipulle-ja-nain-se-pysyy-siella">
                    <a:extLst>
                      <a:ext uri="{A12FA001-AC4F-418D-AE19-62706E023703}">
                        <ahyp:hlinkClr xmlns:ahyp="http://schemas.microsoft.com/office/drawing/2018/hyperlinkcolor" val="tx"/>
                      </a:ext>
                    </a:extLst>
                  </a:hlinkClick>
                </a:rPr>
                <a:t>origen</a:t>
              </a:r>
              <a:r>
                <a:rPr lang="en-US" sz="2104" u="sng" dirty="0">
                  <a:solidFill>
                    <a:srgbClr val="09465E"/>
                  </a:solidFill>
                  <a:latin typeface="Calibri (MS) Bold"/>
                  <a:ea typeface="Calibri (MS) Bold"/>
                  <a:cs typeface="Calibri (MS) Bold"/>
                  <a:sym typeface="Calibri (MS) Bold"/>
                  <a:hlinkClick r:id="rId4" tooltip="https://www.luke.fi/fi/blogit/nain-kaura-kapusi-huipulle-ja-nain-se-pysyy-siella">
                    <a:extLst>
                      <a:ext uri="{A12FA001-AC4F-418D-AE19-62706E023703}">
                        <ahyp:hlinkClr xmlns:ahyp="http://schemas.microsoft.com/office/drawing/2018/hyperlinkcolor" val="tx"/>
                      </a:ext>
                    </a:extLst>
                  </a:hlinkClick>
                </a:rPr>
                <a:t> vegetal es </a:t>
              </a:r>
              <a:r>
                <a:rPr lang="en-US" sz="2104" u="sng" dirty="0" err="1">
                  <a:solidFill>
                    <a:srgbClr val="09465E"/>
                  </a:solidFill>
                  <a:latin typeface="Calibri (MS) Bold"/>
                  <a:ea typeface="Calibri (MS) Bold"/>
                  <a:cs typeface="Calibri (MS) Bold"/>
                  <a:sym typeface="Calibri (MS) Bold"/>
                  <a:hlinkClick r:id="rId4" tooltip="https://www.luke.fi/fi/blogit/nain-kaura-kapusi-huipulle-ja-nain-se-pysyy-siella">
                    <a:extLst>
                      <a:ext uri="{A12FA001-AC4F-418D-AE19-62706E023703}">
                        <ahyp:hlinkClr xmlns:ahyp="http://schemas.microsoft.com/office/drawing/2018/hyperlinkcolor" val="tx"/>
                      </a:ext>
                    </a:extLst>
                  </a:hlinkClick>
                </a:rPr>
                <a:t>apta</a:t>
              </a:r>
              <a:r>
                <a:rPr lang="en-US" sz="2104" u="sng" dirty="0">
                  <a:solidFill>
                    <a:srgbClr val="09465E"/>
                  </a:solidFill>
                  <a:latin typeface="Calibri (MS) Bold"/>
                  <a:ea typeface="Calibri (MS) Bold"/>
                  <a:cs typeface="Calibri (MS) Bold"/>
                  <a:sym typeface="Calibri (MS) Bold"/>
                  <a:hlinkClick r:id="rId4" tooltip="https://www.luke.fi/fi/blogit/nain-kaura-kapusi-huipulle-ja-nain-se-pysyy-siella">
                    <a:extLst>
                      <a:ext uri="{A12FA001-AC4F-418D-AE19-62706E023703}">
                        <ahyp:hlinkClr xmlns:ahyp="http://schemas.microsoft.com/office/drawing/2018/hyperlinkcolor" val="tx"/>
                      </a:ext>
                    </a:extLst>
                  </a:hlinkClick>
                </a:rPr>
                <a:t> para </a:t>
              </a:r>
              <a:r>
                <a:rPr lang="en-US" sz="2104" u="sng" dirty="0" err="1">
                  <a:solidFill>
                    <a:srgbClr val="09465E"/>
                  </a:solidFill>
                  <a:latin typeface="Calibri (MS) Bold"/>
                  <a:ea typeface="Calibri (MS) Bold"/>
                  <a:cs typeface="Calibri (MS) Bold"/>
                  <a:sym typeface="Calibri (MS) Bold"/>
                  <a:hlinkClick r:id="rId4" tooltip="https://www.luke.fi/fi/blogit/nain-kaura-kapusi-huipulle-ja-nain-se-pysyy-siella">
                    <a:extLst>
                      <a:ext uri="{A12FA001-AC4F-418D-AE19-62706E023703}">
                        <ahyp:hlinkClr xmlns:ahyp="http://schemas.microsoft.com/office/drawing/2018/hyperlinkcolor" val="tx"/>
                      </a:ext>
                    </a:extLst>
                  </a:hlinkClick>
                </a:rPr>
                <a:t>múltiples</a:t>
              </a:r>
              <a:r>
                <a:rPr lang="en-US" sz="2104" u="sng" dirty="0">
                  <a:solidFill>
                    <a:srgbClr val="09465E"/>
                  </a:solidFill>
                  <a:latin typeface="Calibri (MS) Bold"/>
                  <a:ea typeface="Calibri (MS) Bold"/>
                  <a:cs typeface="Calibri (MS) Bold"/>
                  <a:sym typeface="Calibri (MS) Bold"/>
                  <a:hlinkClick r:id="rId4" tooltip="https://www.luke.fi/fi/blogit/nain-kaura-kapusi-huipulle-ja-nain-se-pysyy-siella">
                    <a:extLst>
                      <a:ext uri="{A12FA001-AC4F-418D-AE19-62706E023703}">
                        <ahyp:hlinkClr xmlns:ahyp="http://schemas.microsoft.com/office/drawing/2018/hyperlinkcolor" val="tx"/>
                      </a:ext>
                    </a:extLst>
                  </a:hlinkClick>
                </a:rPr>
                <a:t> </a:t>
              </a:r>
              <a:r>
                <a:rPr lang="en-US" sz="2104" u="sng" dirty="0" err="1">
                  <a:solidFill>
                    <a:srgbClr val="09465E"/>
                  </a:solidFill>
                  <a:latin typeface="Calibri (MS) Bold"/>
                  <a:ea typeface="Calibri (MS) Bold"/>
                  <a:cs typeface="Calibri (MS) Bold"/>
                  <a:sym typeface="Calibri (MS) Bold"/>
                  <a:hlinkClick r:id="rId4" tooltip="https://www.luke.fi/fi/blogit/nain-kaura-kapusi-huipulle-ja-nain-se-pysyy-siella">
                    <a:extLst>
                      <a:ext uri="{A12FA001-AC4F-418D-AE19-62706E023703}">
                        <ahyp:hlinkClr xmlns:ahyp="http://schemas.microsoft.com/office/drawing/2018/hyperlinkcolor" val="tx"/>
                      </a:ext>
                    </a:extLst>
                  </a:hlinkClick>
                </a:rPr>
                <a:t>aplicaciones</a:t>
              </a:r>
              <a:r>
                <a:rPr lang="en-US" sz="2104" u="sng" dirty="0">
                  <a:solidFill>
                    <a:srgbClr val="09465E"/>
                  </a:solidFill>
                  <a:latin typeface="Calibri (MS) Bold"/>
                  <a:ea typeface="Calibri (MS) Bold"/>
                  <a:cs typeface="Calibri (MS) Bold"/>
                  <a:sym typeface="Calibri (MS) Bold"/>
                  <a:hlinkClick r:id="rId4" tooltip="https://www.luke.fi/fi/blogit/nain-kaura-kapusi-huipulle-ja-nain-se-pysyy-siella">
                    <a:extLst>
                      <a:ext uri="{A12FA001-AC4F-418D-AE19-62706E023703}">
                        <ahyp:hlinkClr xmlns:ahyp="http://schemas.microsoft.com/office/drawing/2018/hyperlinkcolor" val="tx"/>
                      </a:ext>
                    </a:extLst>
                  </a:hlinkClick>
                </a:rPr>
                <a:t>.</a:t>
              </a:r>
            </a:p>
            <a:p>
              <a:pPr marL="0" lvl="0" indent="0" algn="l">
                <a:lnSpc>
                  <a:spcPts val="2525"/>
                </a:lnSpc>
              </a:pPr>
              <a:endParaRPr lang="en-US" sz="2104" u="sng" dirty="0">
                <a:solidFill>
                  <a:srgbClr val="09465E"/>
                </a:solidFill>
                <a:latin typeface="Calibri (MS) Bold"/>
                <a:ea typeface="Calibri (MS) Bold"/>
                <a:cs typeface="Calibri (MS) Bold"/>
                <a:sym typeface="Calibri (MS) Bold"/>
                <a:hlinkClick r:id="rId4" tooltip="https://www.luke.fi/fi/blogit/nain-kaura-kapusi-huipulle-ja-nain-se-pysyy-siella">
                  <a:extLst>
                    <a:ext uri="{A12FA001-AC4F-418D-AE19-62706E023703}">
                      <ahyp:hlinkClr xmlns:ahyp="http://schemas.microsoft.com/office/drawing/2018/hyperlinkcolor" val="tx"/>
                    </a:ext>
                  </a:extLst>
                </a:hlinkClick>
              </a:endParaRPr>
            </a:p>
            <a:p>
              <a:pPr marL="0" lvl="0" indent="0" algn="l">
                <a:lnSpc>
                  <a:spcPts val="2525"/>
                </a:lnSpc>
              </a:pPr>
              <a:r>
                <a:rPr lang="en-US" sz="2104" u="sng" dirty="0">
                  <a:solidFill>
                    <a:srgbClr val="09465E"/>
                  </a:solidFill>
                  <a:latin typeface="Calibri (MS) Bold"/>
                  <a:ea typeface="Calibri (MS) Bold"/>
                  <a:cs typeface="Calibri (MS) Bold"/>
                  <a:sym typeface="Calibri (MS) Bold"/>
                  <a:hlinkClick r:id="rId4" tooltip="https://www.luke.fi/fi/blogit/nain-kaura-kapusi-huipulle-ja-nain-se-pysyy-siella">
                    <a:extLst>
                      <a:ext uri="{A12FA001-AC4F-418D-AE19-62706E023703}">
                        <ahyp:hlinkClr xmlns:ahyp="http://schemas.microsoft.com/office/drawing/2018/hyperlinkcolor" val="tx"/>
                      </a:ext>
                    </a:extLst>
                  </a:hlinkClick>
                </a:rPr>
                <a:t>De la </a:t>
              </a:r>
              <a:r>
                <a:rPr lang="en-US" sz="2104" u="sng" dirty="0" err="1">
                  <a:solidFill>
                    <a:srgbClr val="09465E"/>
                  </a:solidFill>
                  <a:latin typeface="Calibri (MS) Bold"/>
                  <a:ea typeface="Calibri (MS) Bold"/>
                  <a:cs typeface="Calibri (MS) Bold"/>
                  <a:sym typeface="Calibri (MS) Bold"/>
                  <a:hlinkClick r:id="rId4" tooltip="https://www.luke.fi/fi/blogit/nain-kaura-kapusi-huipulle-ja-nain-se-pysyy-siella">
                    <a:extLst>
                      <a:ext uri="{A12FA001-AC4F-418D-AE19-62706E023703}">
                        <ahyp:hlinkClr xmlns:ahyp="http://schemas.microsoft.com/office/drawing/2018/hyperlinkcolor" val="tx"/>
                      </a:ext>
                    </a:extLst>
                  </a:hlinkClick>
                </a:rPr>
                <a:t>paja</a:t>
              </a:r>
              <a:r>
                <a:rPr lang="en-US" sz="2104" u="sng" dirty="0">
                  <a:solidFill>
                    <a:srgbClr val="09465E"/>
                  </a:solidFill>
                  <a:latin typeface="Calibri (MS) Bold"/>
                  <a:ea typeface="Calibri (MS) Bold"/>
                  <a:cs typeface="Calibri (MS) Bold"/>
                  <a:sym typeface="Calibri (MS) Bold"/>
                  <a:hlinkClick r:id="rId4" tooltip="https://www.luke.fi/fi/blogit/nain-kaura-kapusi-huipulle-ja-nain-se-pysyy-siella">
                    <a:extLst>
                      <a:ext uri="{A12FA001-AC4F-418D-AE19-62706E023703}">
                        <ahyp:hlinkClr xmlns:ahyp="http://schemas.microsoft.com/office/drawing/2018/hyperlinkcolor" val="tx"/>
                      </a:ext>
                    </a:extLst>
                  </a:hlinkClick>
                </a:rPr>
                <a:t> al spray facial, </a:t>
              </a:r>
              <a:r>
                <a:rPr lang="en-US" sz="2104" u="sng" dirty="0" err="1">
                  <a:solidFill>
                    <a:srgbClr val="09465E"/>
                  </a:solidFill>
                  <a:latin typeface="Calibri (MS) Bold"/>
                  <a:ea typeface="Calibri (MS) Bold"/>
                  <a:cs typeface="Calibri (MS) Bold"/>
                  <a:sym typeface="Calibri (MS) Bold"/>
                  <a:hlinkClick r:id="rId4" tooltip="https://www.luke.fi/fi/blogit/nain-kaura-kapusi-huipulle-ja-nain-se-pysyy-siella">
                    <a:extLst>
                      <a:ext uri="{A12FA001-AC4F-418D-AE19-62706E023703}">
                        <ahyp:hlinkClr xmlns:ahyp="http://schemas.microsoft.com/office/drawing/2018/hyperlinkcolor" val="tx"/>
                      </a:ext>
                    </a:extLst>
                  </a:hlinkClick>
                </a:rPr>
                <a:t>el</a:t>
              </a:r>
              <a:r>
                <a:rPr lang="en-US" sz="2104" u="sng" dirty="0">
                  <a:solidFill>
                    <a:srgbClr val="09465E"/>
                  </a:solidFill>
                  <a:latin typeface="Calibri (MS) Bold"/>
                  <a:ea typeface="Calibri (MS) Bold"/>
                  <a:cs typeface="Calibri (MS) Bold"/>
                  <a:sym typeface="Calibri (MS) Bold"/>
                  <a:hlinkClick r:id="rId4" tooltip="https://www.luke.fi/fi/blogit/nain-kaura-kapusi-huipulle-ja-nain-se-pysyy-siella">
                    <a:extLst>
                      <a:ext uri="{A12FA001-AC4F-418D-AE19-62706E023703}">
                        <ahyp:hlinkClr xmlns:ahyp="http://schemas.microsoft.com/office/drawing/2018/hyperlinkcolor" val="tx"/>
                      </a:ext>
                    </a:extLst>
                  </a:hlinkClick>
                </a:rPr>
                <a:t> </a:t>
              </a:r>
              <a:r>
                <a:rPr lang="en-US" sz="2104" u="sng" dirty="0" err="1">
                  <a:solidFill>
                    <a:srgbClr val="09465E"/>
                  </a:solidFill>
                  <a:latin typeface="Calibri (MS) Bold"/>
                  <a:ea typeface="Calibri (MS) Bold"/>
                  <a:cs typeface="Calibri (MS) Bold"/>
                  <a:sym typeface="Calibri (MS) Bold"/>
                  <a:hlinkClick r:id="rId4" tooltip="https://www.luke.fi/fi/blogit/nain-kaura-kapusi-huipulle-ja-nain-se-pysyy-siella">
                    <a:extLst>
                      <a:ext uri="{A12FA001-AC4F-418D-AE19-62706E023703}">
                        <ahyp:hlinkClr xmlns:ahyp="http://schemas.microsoft.com/office/drawing/2018/hyperlinkcolor" val="tx"/>
                      </a:ext>
                    </a:extLst>
                  </a:hlinkClick>
                </a:rPr>
                <a:t>xilitol</a:t>
              </a:r>
              <a:r>
                <a:rPr lang="en-US" sz="2104" u="sng" dirty="0">
                  <a:solidFill>
                    <a:srgbClr val="09465E"/>
                  </a:solidFill>
                  <a:latin typeface="Calibri (MS) Bold"/>
                  <a:ea typeface="Calibri (MS) Bold"/>
                  <a:cs typeface="Calibri (MS) Bold"/>
                  <a:sym typeface="Calibri (MS) Bold"/>
                  <a:hlinkClick r:id="rId4" tooltip="https://www.luke.fi/fi/blogit/nain-kaura-kapusi-huipulle-ja-nain-se-pysyy-siella">
                    <a:extLst>
                      <a:ext uri="{A12FA001-AC4F-418D-AE19-62706E023703}">
                        <ahyp:hlinkClr xmlns:ahyp="http://schemas.microsoft.com/office/drawing/2018/hyperlinkcolor" val="tx"/>
                      </a:ext>
                    </a:extLst>
                  </a:hlinkClick>
                </a:rPr>
                <a:t> de </a:t>
              </a:r>
              <a:r>
                <a:rPr lang="en-US" sz="2104" u="sng" dirty="0" err="1">
                  <a:solidFill>
                    <a:srgbClr val="09465E"/>
                  </a:solidFill>
                  <a:latin typeface="Calibri (MS) Bold"/>
                  <a:ea typeface="Calibri (MS) Bold"/>
                  <a:cs typeface="Calibri (MS) Bold"/>
                  <a:sym typeface="Calibri (MS) Bold"/>
                  <a:hlinkClick r:id="rId4" tooltip="https://www.luke.fi/fi/blogit/nain-kaura-kapusi-huipulle-ja-nain-se-pysyy-siella">
                    <a:extLst>
                      <a:ext uri="{A12FA001-AC4F-418D-AE19-62706E023703}">
                        <ahyp:hlinkClr xmlns:ahyp="http://schemas.microsoft.com/office/drawing/2018/hyperlinkcolor" val="tx"/>
                      </a:ext>
                    </a:extLst>
                  </a:hlinkClick>
                </a:rPr>
                <a:t>avena</a:t>
              </a:r>
              <a:r>
                <a:rPr lang="en-US" sz="2104" u="sng" dirty="0">
                  <a:solidFill>
                    <a:srgbClr val="09465E"/>
                  </a:solidFill>
                  <a:latin typeface="Calibri (MS) Bold"/>
                  <a:ea typeface="Calibri (MS) Bold"/>
                  <a:cs typeface="Calibri (MS) Bold"/>
                  <a:sym typeface="Calibri (MS) Bold"/>
                  <a:hlinkClick r:id="rId4" tooltip="https://www.luke.fi/fi/blogit/nain-kaura-kapusi-huipulle-ja-nain-se-pysyy-siella">
                    <a:extLst>
                      <a:ext uri="{A12FA001-AC4F-418D-AE19-62706E023703}">
                        <ahyp:hlinkClr xmlns:ahyp="http://schemas.microsoft.com/office/drawing/2018/hyperlinkcolor" val="tx"/>
                      </a:ext>
                    </a:extLst>
                  </a:hlinkClick>
                </a:rPr>
                <a:t> de Fazer </a:t>
              </a:r>
              <a:r>
                <a:rPr lang="en-US" sz="2104" u="sng" dirty="0" err="1">
                  <a:solidFill>
                    <a:srgbClr val="09465E"/>
                  </a:solidFill>
                  <a:latin typeface="Calibri (MS) Bold"/>
                  <a:ea typeface="Calibri (MS) Bold"/>
                  <a:cs typeface="Calibri (MS) Bold"/>
                  <a:sym typeface="Calibri (MS) Bold"/>
                  <a:hlinkClick r:id="rId4" tooltip="https://www.luke.fi/fi/blogit/nain-kaura-kapusi-huipulle-ja-nain-se-pysyy-siella">
                    <a:extLst>
                      <a:ext uri="{A12FA001-AC4F-418D-AE19-62706E023703}">
                        <ahyp:hlinkClr xmlns:ahyp="http://schemas.microsoft.com/office/drawing/2018/hyperlinkcolor" val="tx"/>
                      </a:ext>
                    </a:extLst>
                  </a:hlinkClick>
                </a:rPr>
                <a:t>aporta</a:t>
              </a:r>
              <a:r>
                <a:rPr lang="en-US" sz="2104" u="sng" dirty="0">
                  <a:solidFill>
                    <a:srgbClr val="09465E"/>
                  </a:solidFill>
                  <a:latin typeface="Calibri (MS) Bold"/>
                  <a:ea typeface="Calibri (MS) Bold"/>
                  <a:cs typeface="Calibri (MS) Bold"/>
                  <a:sym typeface="Calibri (MS) Bold"/>
                  <a:hlinkClick r:id="rId4" tooltip="https://www.luke.fi/fi/blogit/nain-kaura-kapusi-huipulle-ja-nain-se-pysyy-siella">
                    <a:extLst>
                      <a:ext uri="{A12FA001-AC4F-418D-AE19-62706E023703}">
                        <ahyp:hlinkClr xmlns:ahyp="http://schemas.microsoft.com/office/drawing/2018/hyperlinkcolor" val="tx"/>
                      </a:ext>
                    </a:extLst>
                  </a:hlinkClick>
                </a:rPr>
                <a:t> un toque </a:t>
              </a:r>
              <a:r>
                <a:rPr lang="en-US" sz="2104" u="sng" dirty="0" err="1">
                  <a:solidFill>
                    <a:srgbClr val="09465E"/>
                  </a:solidFill>
                  <a:latin typeface="Calibri (MS) Bold"/>
                  <a:ea typeface="Calibri (MS) Bold"/>
                  <a:cs typeface="Calibri (MS) Bold"/>
                  <a:sym typeface="Calibri (MS) Bold"/>
                  <a:hlinkClick r:id="rId4" tooltip="https://www.luke.fi/fi/blogit/nain-kaura-kapusi-huipulle-ja-nain-se-pysyy-siella">
                    <a:extLst>
                      <a:ext uri="{A12FA001-AC4F-418D-AE19-62706E023703}">
                        <ahyp:hlinkClr xmlns:ahyp="http://schemas.microsoft.com/office/drawing/2018/hyperlinkcolor" val="tx"/>
                      </a:ext>
                    </a:extLst>
                  </a:hlinkClick>
                </a:rPr>
                <a:t>distintivo</a:t>
              </a:r>
              <a:r>
                <a:rPr lang="en-US" sz="2104" u="sng" dirty="0">
                  <a:solidFill>
                    <a:srgbClr val="09465E"/>
                  </a:solidFill>
                  <a:latin typeface="Calibri (MS) Bold"/>
                  <a:ea typeface="Calibri (MS) Bold"/>
                  <a:cs typeface="Calibri (MS) Bold"/>
                  <a:sym typeface="Calibri (MS) Bold"/>
                  <a:hlinkClick r:id="rId4" tooltip="https://www.luke.fi/fi/blogit/nain-kaura-kapusi-huipulle-ja-nain-se-pysyy-siella">
                    <a:extLst>
                      <a:ext uri="{A12FA001-AC4F-418D-AE19-62706E023703}">
                        <ahyp:hlinkClr xmlns:ahyp="http://schemas.microsoft.com/office/drawing/2018/hyperlinkcolor" val="tx"/>
                      </a:ext>
                    </a:extLst>
                  </a:hlinkClick>
                </a:rPr>
                <a:t> a la </a:t>
              </a:r>
              <a:r>
                <a:rPr lang="en-US" sz="2104" u="sng" dirty="0" err="1">
                  <a:solidFill>
                    <a:srgbClr val="09465E"/>
                  </a:solidFill>
                  <a:latin typeface="Calibri (MS) Bold"/>
                  <a:ea typeface="Calibri (MS) Bold"/>
                  <a:cs typeface="Calibri (MS) Bold"/>
                  <a:sym typeface="Calibri (MS) Bold"/>
                  <a:hlinkClick r:id="rId4" tooltip="https://www.luke.fi/fi/blogit/nain-kaura-kapusi-huipulle-ja-nain-se-pysyy-siella">
                    <a:extLst>
                      <a:ext uri="{A12FA001-AC4F-418D-AE19-62706E023703}">
                        <ahyp:hlinkClr xmlns:ahyp="http://schemas.microsoft.com/office/drawing/2018/hyperlinkcolor" val="tx"/>
                      </a:ext>
                    </a:extLst>
                  </a:hlinkClick>
                </a:rPr>
                <a:t>cosmética</a:t>
              </a:r>
              <a:r>
                <a:rPr lang="en-US" sz="2104" u="sng" dirty="0">
                  <a:solidFill>
                    <a:srgbClr val="09465E"/>
                  </a:solidFill>
                  <a:latin typeface="Calibri (MS) Bold"/>
                  <a:ea typeface="Calibri (MS) Bold"/>
                  <a:cs typeface="Calibri (MS) Bold"/>
                  <a:sym typeface="Calibri (MS) Bold"/>
                  <a:hlinkClick r:id="rId4" tooltip="https://www.luke.fi/fi/blogit/nain-kaura-kapusi-huipulle-ja-nain-se-pysyy-siella">
                    <a:extLst>
                      <a:ext uri="{A12FA001-AC4F-418D-AE19-62706E023703}">
                        <ahyp:hlinkClr xmlns:ahyp="http://schemas.microsoft.com/office/drawing/2018/hyperlinkcolor" val="tx"/>
                      </a:ext>
                    </a:extLst>
                  </a:hlinkClick>
                </a:rPr>
                <a:t> natural </a:t>
              </a:r>
              <a:r>
                <a:rPr lang="en-US" sz="2104" u="sng" dirty="0" err="1">
                  <a:solidFill>
                    <a:srgbClr val="09465E"/>
                  </a:solidFill>
                  <a:latin typeface="Calibri (MS) Bold"/>
                  <a:ea typeface="Calibri (MS) Bold"/>
                  <a:cs typeface="Calibri (MS) Bold"/>
                  <a:sym typeface="Calibri (MS) Bold"/>
                  <a:hlinkClick r:id="rId4" tooltip="https://www.luke.fi/fi/blogit/nain-kaura-kapusi-huipulle-ja-nain-se-pysyy-siella">
                    <a:extLst>
                      <a:ext uri="{A12FA001-AC4F-418D-AE19-62706E023703}">
                        <ahyp:hlinkClr xmlns:ahyp="http://schemas.microsoft.com/office/drawing/2018/hyperlinkcolor" val="tx"/>
                      </a:ext>
                    </a:extLst>
                  </a:hlinkClick>
                </a:rPr>
                <a:t>casera</a:t>
              </a:r>
              <a:r>
                <a:rPr lang="en-US" sz="2104" u="sng" dirty="0">
                  <a:solidFill>
                    <a:srgbClr val="09465E"/>
                  </a:solidFill>
                  <a:latin typeface="Calibri (MS) Bold"/>
                  <a:ea typeface="Calibri (MS) Bold"/>
                  <a:cs typeface="Calibri (MS) Bold"/>
                  <a:sym typeface="Calibri (MS) Bold"/>
                  <a:hlinkClick r:id="rId4" tooltip="https://www.luke.fi/fi/blogit/nain-kaura-kapusi-huipulle-ja-nain-se-pysyy-siella">
                    <a:extLst>
                      <a:ext uri="{A12FA001-AC4F-418D-AE19-62706E023703}">
                        <ahyp:hlinkClr xmlns:ahyp="http://schemas.microsoft.com/office/drawing/2018/hyperlinkcolor" val="tx"/>
                      </a:ext>
                    </a:extLst>
                  </a:hlinkClick>
                </a:rPr>
                <a:t>.</a:t>
              </a:r>
            </a:p>
            <a:p>
              <a:pPr marL="0" lvl="0" indent="0" algn="l">
                <a:lnSpc>
                  <a:spcPts val="2525"/>
                </a:lnSpc>
              </a:pPr>
              <a:endParaRPr lang="en-US" sz="2104" u="sng" dirty="0">
                <a:solidFill>
                  <a:srgbClr val="09465E"/>
                </a:solidFill>
                <a:latin typeface="Calibri (MS) Bold"/>
                <a:ea typeface="Calibri (MS) Bold"/>
                <a:cs typeface="Calibri (MS) Bold"/>
                <a:sym typeface="Calibri (MS) Bold"/>
                <a:hlinkClick r:id="rId4" tooltip="https://www.luke.fi/fi/blogit/nain-kaura-kapusi-huipulle-ja-nain-se-pysyy-siella">
                  <a:extLst>
                    <a:ext uri="{A12FA001-AC4F-418D-AE19-62706E023703}">
                      <ahyp:hlinkClr xmlns:ahyp="http://schemas.microsoft.com/office/drawing/2018/hyperlinkcolor" val="tx"/>
                    </a:ext>
                  </a:extLst>
                </a:hlinkClick>
              </a:endParaRPr>
            </a:p>
            <a:p>
              <a:pPr marL="0" lvl="0" indent="0" algn="l">
                <a:lnSpc>
                  <a:spcPts val="2525"/>
                </a:lnSpc>
              </a:pPr>
              <a:r>
                <a:rPr lang="en-US" sz="2104" u="sng" dirty="0">
                  <a:solidFill>
                    <a:srgbClr val="09465E"/>
                  </a:solidFill>
                  <a:latin typeface="Calibri (MS) Bold"/>
                  <a:ea typeface="Calibri (MS) Bold"/>
                  <a:cs typeface="Calibri (MS) Bold"/>
                  <a:sym typeface="Calibri (MS) Bold"/>
                  <a:hlinkClick r:id="rId4" tooltip="https://www.luke.fi/fi/blogit/nain-kaura-kapusi-huipulle-ja-nain-se-pysyy-siella">
                    <a:extLst>
                      <a:ext uri="{A12FA001-AC4F-418D-AE19-62706E023703}">
                        <ahyp:hlinkClr xmlns:ahyp="http://schemas.microsoft.com/office/drawing/2018/hyperlinkcolor" val="tx"/>
                      </a:ext>
                    </a:extLst>
                  </a:hlinkClick>
                </a:rPr>
                <a:t>La </a:t>
              </a:r>
              <a:r>
                <a:rPr lang="en-US" sz="2104" u="sng" dirty="0" err="1">
                  <a:solidFill>
                    <a:srgbClr val="09465E"/>
                  </a:solidFill>
                  <a:latin typeface="Calibri (MS) Bold"/>
                  <a:ea typeface="Calibri (MS) Bold"/>
                  <a:cs typeface="Calibri (MS) Bold"/>
                  <a:sym typeface="Calibri (MS) Bold"/>
                  <a:hlinkClick r:id="rId4" tooltip="https://www.luke.fi/fi/blogit/nain-kaura-kapusi-huipulle-ja-nain-se-pysyy-siella">
                    <a:extLst>
                      <a:ext uri="{A12FA001-AC4F-418D-AE19-62706E023703}">
                        <ahyp:hlinkClr xmlns:ahyp="http://schemas.microsoft.com/office/drawing/2018/hyperlinkcolor" val="tx"/>
                      </a:ext>
                    </a:extLst>
                  </a:hlinkClick>
                </a:rPr>
                <a:t>innovadora</a:t>
              </a:r>
              <a:r>
                <a:rPr lang="en-US" sz="2104" u="sng" dirty="0">
                  <a:solidFill>
                    <a:srgbClr val="09465E"/>
                  </a:solidFill>
                  <a:latin typeface="Calibri (MS) Bold"/>
                  <a:ea typeface="Calibri (MS) Bold"/>
                  <a:cs typeface="Calibri (MS) Bold"/>
                  <a:sym typeface="Calibri (MS) Bold"/>
                  <a:hlinkClick r:id="rId4" tooltip="https://www.luke.fi/fi/blogit/nain-kaura-kapusi-huipulle-ja-nain-se-pysyy-siella">
                    <a:extLst>
                      <a:ext uri="{A12FA001-AC4F-418D-AE19-62706E023703}">
                        <ahyp:hlinkClr xmlns:ahyp="http://schemas.microsoft.com/office/drawing/2018/hyperlinkcolor" val="tx"/>
                      </a:ext>
                    </a:extLst>
                  </a:hlinkClick>
                </a:rPr>
                <a:t> </a:t>
              </a:r>
              <a:r>
                <a:rPr lang="en-US" sz="2104" u="sng" dirty="0" err="1">
                  <a:solidFill>
                    <a:srgbClr val="09465E"/>
                  </a:solidFill>
                  <a:latin typeface="Calibri (MS) Bold"/>
                  <a:ea typeface="Calibri (MS) Bold"/>
                  <a:cs typeface="Calibri (MS) Bold"/>
                  <a:sym typeface="Calibri (MS) Bold"/>
                  <a:hlinkClick r:id="rId4" tooltip="https://www.luke.fi/fi/blogit/nain-kaura-kapusi-huipulle-ja-nain-se-pysyy-siella">
                    <a:extLst>
                      <a:ext uri="{A12FA001-AC4F-418D-AE19-62706E023703}">
                        <ahyp:hlinkClr xmlns:ahyp="http://schemas.microsoft.com/office/drawing/2018/hyperlinkcolor" val="tx"/>
                      </a:ext>
                    </a:extLst>
                  </a:hlinkClick>
                </a:rPr>
                <a:t>propuesta</a:t>
              </a:r>
              <a:r>
                <a:rPr lang="en-US" sz="2104" u="sng" dirty="0">
                  <a:solidFill>
                    <a:srgbClr val="09465E"/>
                  </a:solidFill>
                  <a:latin typeface="Calibri (MS) Bold"/>
                  <a:ea typeface="Calibri (MS) Bold"/>
                  <a:cs typeface="Calibri (MS) Bold"/>
                  <a:sym typeface="Calibri (MS) Bold"/>
                  <a:hlinkClick r:id="rId4" tooltip="https://www.luke.fi/fi/blogit/nain-kaura-kapusi-huipulle-ja-nain-se-pysyy-siella">
                    <a:extLst>
                      <a:ext uri="{A12FA001-AC4F-418D-AE19-62706E023703}">
                        <ahyp:hlinkClr xmlns:ahyp="http://schemas.microsoft.com/office/drawing/2018/hyperlinkcolor" val="tx"/>
                      </a:ext>
                    </a:extLst>
                  </a:hlinkClick>
                </a:rPr>
                <a:t> de Fazer: </a:t>
              </a:r>
              <a:r>
                <a:rPr lang="en-US" sz="2104" u="sng" dirty="0" err="1">
                  <a:solidFill>
                    <a:srgbClr val="09465E"/>
                  </a:solidFill>
                  <a:latin typeface="Calibri (MS) Bold"/>
                  <a:ea typeface="Calibri (MS) Bold"/>
                  <a:cs typeface="Calibri (MS) Bold"/>
                  <a:sym typeface="Calibri (MS) Bold"/>
                  <a:hlinkClick r:id="rId4" tooltip="https://www.luke.fi/fi/blogit/nain-kaura-kapusi-huipulle-ja-nain-se-pysyy-siella">
                    <a:extLst>
                      <a:ext uri="{A12FA001-AC4F-418D-AE19-62706E023703}">
                        <ahyp:hlinkClr xmlns:ahyp="http://schemas.microsoft.com/office/drawing/2018/hyperlinkcolor" val="tx"/>
                      </a:ext>
                    </a:extLst>
                  </a:hlinkClick>
                </a:rPr>
                <a:t>xilitol</a:t>
              </a:r>
              <a:r>
                <a:rPr lang="en-US" sz="2104" u="sng" dirty="0">
                  <a:solidFill>
                    <a:srgbClr val="09465E"/>
                  </a:solidFill>
                  <a:latin typeface="Calibri (MS) Bold"/>
                  <a:ea typeface="Calibri (MS) Bold"/>
                  <a:cs typeface="Calibri (MS) Bold"/>
                  <a:sym typeface="Calibri (MS) Bold"/>
                  <a:hlinkClick r:id="rId4" tooltip="https://www.luke.fi/fi/blogit/nain-kaura-kapusi-huipulle-ja-nain-se-pysyy-siella">
                    <a:extLst>
                      <a:ext uri="{A12FA001-AC4F-418D-AE19-62706E023703}">
                        <ahyp:hlinkClr xmlns:ahyp="http://schemas.microsoft.com/office/drawing/2018/hyperlinkcolor" val="tx"/>
                      </a:ext>
                    </a:extLst>
                  </a:hlinkClick>
                </a:rPr>
                <a:t> </a:t>
              </a:r>
              <a:r>
                <a:rPr lang="en-US" sz="2104" u="sng" dirty="0" err="1">
                  <a:solidFill>
                    <a:srgbClr val="09465E"/>
                  </a:solidFill>
                  <a:latin typeface="Calibri (MS) Bold"/>
                  <a:ea typeface="Calibri (MS) Bold"/>
                  <a:cs typeface="Calibri (MS) Bold"/>
                  <a:sym typeface="Calibri (MS) Bold"/>
                  <a:hlinkClick r:id="rId4" tooltip="https://www.luke.fi/fi/blogit/nain-kaura-kapusi-huipulle-ja-nain-se-pysyy-siella">
                    <a:extLst>
                      <a:ext uri="{A12FA001-AC4F-418D-AE19-62706E023703}">
                        <ahyp:hlinkClr xmlns:ahyp="http://schemas.microsoft.com/office/drawing/2018/hyperlinkcolor" val="tx"/>
                      </a:ext>
                    </a:extLst>
                  </a:hlinkClick>
                </a:rPr>
                <a:t>derivado</a:t>
              </a:r>
              <a:r>
                <a:rPr lang="en-US" sz="2104" u="sng" dirty="0">
                  <a:solidFill>
                    <a:srgbClr val="09465E"/>
                  </a:solidFill>
                  <a:latin typeface="Calibri (MS) Bold"/>
                  <a:ea typeface="Calibri (MS) Bold"/>
                  <a:cs typeface="Calibri (MS) Bold"/>
                  <a:sym typeface="Calibri (MS) Bold"/>
                  <a:hlinkClick r:id="rId4" tooltip="https://www.luke.fi/fi/blogit/nain-kaura-kapusi-huipulle-ja-nain-se-pysyy-siella">
                    <a:extLst>
                      <a:ext uri="{A12FA001-AC4F-418D-AE19-62706E023703}">
                        <ahyp:hlinkClr xmlns:ahyp="http://schemas.microsoft.com/office/drawing/2018/hyperlinkcolor" val="tx"/>
                      </a:ext>
                    </a:extLst>
                  </a:hlinkClick>
                </a:rPr>
                <a:t> de </a:t>
              </a:r>
              <a:r>
                <a:rPr lang="en-US" sz="2104" u="sng" dirty="0" err="1">
                  <a:solidFill>
                    <a:srgbClr val="09465E"/>
                  </a:solidFill>
                  <a:latin typeface="Calibri (MS) Bold"/>
                  <a:ea typeface="Calibri (MS) Bold"/>
                  <a:cs typeface="Calibri (MS) Bold"/>
                  <a:sym typeface="Calibri (MS) Bold"/>
                  <a:hlinkClick r:id="rId4" tooltip="https://www.luke.fi/fi/blogit/nain-kaura-kapusi-huipulle-ja-nain-se-pysyy-siella">
                    <a:extLst>
                      <a:ext uri="{A12FA001-AC4F-418D-AE19-62706E023703}">
                        <ahyp:hlinkClr xmlns:ahyp="http://schemas.microsoft.com/office/drawing/2018/hyperlinkcolor" val="tx"/>
                      </a:ext>
                    </a:extLst>
                  </a:hlinkClick>
                </a:rPr>
                <a:t>cáscaras</a:t>
              </a:r>
              <a:r>
                <a:rPr lang="en-US" sz="2104" u="sng" dirty="0">
                  <a:solidFill>
                    <a:srgbClr val="09465E"/>
                  </a:solidFill>
                  <a:latin typeface="Calibri (MS) Bold"/>
                  <a:ea typeface="Calibri (MS) Bold"/>
                  <a:cs typeface="Calibri (MS) Bold"/>
                  <a:sym typeface="Calibri (MS) Bold"/>
                  <a:hlinkClick r:id="rId4" tooltip="https://www.luke.fi/fi/blogit/nain-kaura-kapusi-huipulle-ja-nain-se-pysyy-siella">
                    <a:extLst>
                      <a:ext uri="{A12FA001-AC4F-418D-AE19-62706E023703}">
                        <ahyp:hlinkClr xmlns:ahyp="http://schemas.microsoft.com/office/drawing/2018/hyperlinkcolor" val="tx"/>
                      </a:ext>
                    </a:extLst>
                  </a:hlinkClick>
                </a:rPr>
                <a:t> de </a:t>
              </a:r>
              <a:r>
                <a:rPr lang="en-US" sz="2104" u="sng" dirty="0" err="1">
                  <a:solidFill>
                    <a:srgbClr val="09465E"/>
                  </a:solidFill>
                  <a:latin typeface="Calibri (MS) Bold"/>
                  <a:ea typeface="Calibri (MS) Bold"/>
                  <a:cs typeface="Calibri (MS) Bold"/>
                  <a:sym typeface="Calibri (MS) Bold"/>
                  <a:hlinkClick r:id="rId4" tooltip="https://www.luke.fi/fi/blogit/nain-kaura-kapusi-huipulle-ja-nain-se-pysyy-siella">
                    <a:extLst>
                      <a:ext uri="{A12FA001-AC4F-418D-AE19-62706E023703}">
                        <ahyp:hlinkClr xmlns:ahyp="http://schemas.microsoft.com/office/drawing/2018/hyperlinkcolor" val="tx"/>
                      </a:ext>
                    </a:extLst>
                  </a:hlinkClick>
                </a:rPr>
                <a:t>avena</a:t>
              </a:r>
              <a:r>
                <a:rPr lang="en-US" sz="2104" u="sng" dirty="0">
                  <a:solidFill>
                    <a:srgbClr val="09465E"/>
                  </a:solidFill>
                  <a:latin typeface="Calibri (MS) Bold"/>
                  <a:ea typeface="Calibri (MS) Bold"/>
                  <a:cs typeface="Calibri (MS) Bold"/>
                  <a:sym typeface="Calibri (MS) Bold"/>
                  <a:hlinkClick r:id="rId4" tooltip="https://www.luke.fi/fi/blogit/nain-kaura-kapusi-huipulle-ja-nain-se-pysyy-siella">
                    <a:extLst>
                      <a:ext uri="{A12FA001-AC4F-418D-AE19-62706E023703}">
                        <ahyp:hlinkClr xmlns:ahyp="http://schemas.microsoft.com/office/drawing/2018/hyperlinkcolor" val="tx"/>
                      </a:ext>
                    </a:extLst>
                  </a:hlinkClick>
                </a:rPr>
                <a:t>.</a:t>
              </a:r>
            </a:p>
          </p:txBody>
        </p:sp>
      </p:grpSp>
      <p:grpSp>
        <p:nvGrpSpPr>
          <p:cNvPr id="14" name="Group 14"/>
          <p:cNvGrpSpPr/>
          <p:nvPr/>
        </p:nvGrpSpPr>
        <p:grpSpPr>
          <a:xfrm>
            <a:off x="58275" y="1489665"/>
            <a:ext cx="3406105" cy="580839"/>
            <a:chOff x="0" y="-19091"/>
            <a:chExt cx="7767907" cy="1324651"/>
          </a:xfrm>
        </p:grpSpPr>
        <p:sp>
          <p:nvSpPr>
            <p:cNvPr id="15" name="Freeform 15"/>
            <p:cNvSpPr/>
            <p:nvPr/>
          </p:nvSpPr>
          <p:spPr>
            <a:xfrm>
              <a:off x="0" y="0"/>
              <a:ext cx="7453757" cy="1305560"/>
            </a:xfrm>
            <a:custGeom>
              <a:avLst/>
              <a:gdLst/>
              <a:ahLst/>
              <a:cxnLst/>
              <a:rect l="l" t="t" r="r" b="b"/>
              <a:pathLst>
                <a:path w="7453757" h="1305560">
                  <a:moveTo>
                    <a:pt x="0" y="0"/>
                  </a:moveTo>
                  <a:lnTo>
                    <a:pt x="7453757" y="0"/>
                  </a:lnTo>
                  <a:lnTo>
                    <a:pt x="7453757" y="1305560"/>
                  </a:lnTo>
                  <a:lnTo>
                    <a:pt x="0" y="1305560"/>
                  </a:lnTo>
                  <a:close/>
                </a:path>
              </a:pathLst>
            </a:custGeom>
            <a:solidFill>
              <a:srgbClr val="60BA47"/>
            </a:solidFill>
          </p:spPr>
          <p:txBody>
            <a:bodyPr/>
            <a:lstStyle/>
            <a:p>
              <a:endParaRPr lang="en-GB"/>
            </a:p>
          </p:txBody>
        </p:sp>
        <p:sp>
          <p:nvSpPr>
            <p:cNvPr id="16" name="TextBox 16"/>
            <p:cNvSpPr txBox="1"/>
            <p:nvPr/>
          </p:nvSpPr>
          <p:spPr>
            <a:xfrm>
              <a:off x="314107" y="-19091"/>
              <a:ext cx="7453800" cy="1324650"/>
            </a:xfrm>
            <a:prstGeom prst="rect">
              <a:avLst/>
            </a:prstGeom>
          </p:spPr>
          <p:txBody>
            <a:bodyPr lIns="29700" tIns="29700" rIns="29700" bIns="29700" rtlCol="0" anchor="ctr"/>
            <a:lstStyle/>
            <a:p>
              <a:pPr marL="0" lvl="0" indent="0" algn="l">
                <a:lnSpc>
                  <a:spcPts val="2651"/>
                </a:lnSpc>
              </a:pPr>
              <a:r>
                <a:rPr lang="en-US" sz="2455" b="1" dirty="0">
                  <a:solidFill>
                    <a:srgbClr val="FFFFFF"/>
                  </a:solidFill>
                  <a:latin typeface="Calibri (MS) Bold"/>
                  <a:ea typeface="Calibri (MS) Bold"/>
                  <a:cs typeface="Calibri (MS) Bold"/>
                  <a:sym typeface="Calibri (MS) Bold"/>
                </a:rPr>
                <a:t>LEER MÁS</a:t>
              </a:r>
            </a:p>
          </p:txBody>
        </p:sp>
      </p:grpSp>
      <p:sp>
        <p:nvSpPr>
          <p:cNvPr id="17" name="Freeform 17"/>
          <p:cNvSpPr/>
          <p:nvPr/>
        </p:nvSpPr>
        <p:spPr>
          <a:xfrm>
            <a:off x="-5819623" y="3461619"/>
            <a:ext cx="8145326" cy="4196380"/>
          </a:xfrm>
          <a:custGeom>
            <a:avLst/>
            <a:gdLst/>
            <a:ahLst/>
            <a:cxnLst/>
            <a:rect l="l" t="t" r="r" b="b"/>
            <a:pathLst>
              <a:path w="8145326" h="4196380">
                <a:moveTo>
                  <a:pt x="0" y="0"/>
                </a:moveTo>
                <a:lnTo>
                  <a:pt x="8145326" y="0"/>
                </a:lnTo>
                <a:lnTo>
                  <a:pt x="8145326" y="4196380"/>
                </a:lnTo>
                <a:lnTo>
                  <a:pt x="0" y="419638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214365">
            <a:off x="10213501" y="6586329"/>
            <a:ext cx="264240" cy="0"/>
          </a:xfrm>
          <a:prstGeom prst="line">
            <a:avLst/>
          </a:prstGeom>
          <a:ln w="9525" cap="rnd">
            <a:solidFill>
              <a:srgbClr val="60BA47"/>
            </a:solidFill>
            <a:prstDash val="solid"/>
            <a:headEnd type="none" w="sm" len="sm"/>
            <a:tailEnd type="none" w="sm" len="sm"/>
          </a:ln>
        </p:spPr>
        <p:txBody>
          <a:bodyPr/>
          <a:lstStyle/>
          <a:p>
            <a:endParaRPr lang="en-GB"/>
          </a:p>
        </p:txBody>
      </p:sp>
      <p:sp>
        <p:nvSpPr>
          <p:cNvPr id="3" name="Freeform 3"/>
          <p:cNvSpPr/>
          <p:nvPr/>
        </p:nvSpPr>
        <p:spPr>
          <a:xfrm rot="-5400000">
            <a:off x="9185609" y="5249336"/>
            <a:ext cx="2341886" cy="195158"/>
          </a:xfrm>
          <a:custGeom>
            <a:avLst/>
            <a:gdLst/>
            <a:ahLst/>
            <a:cxnLst/>
            <a:rect l="l" t="t" r="r" b="b"/>
            <a:pathLst>
              <a:path w="2341886" h="195158">
                <a:moveTo>
                  <a:pt x="0" y="0"/>
                </a:moveTo>
                <a:lnTo>
                  <a:pt x="2341886" y="0"/>
                </a:lnTo>
                <a:lnTo>
                  <a:pt x="2341886" y="195158"/>
                </a:lnTo>
                <a:lnTo>
                  <a:pt x="0" y="195158"/>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endParaRPr lang="en-GB"/>
          </a:p>
        </p:txBody>
      </p:sp>
      <p:grpSp>
        <p:nvGrpSpPr>
          <p:cNvPr id="4" name="Group 4"/>
          <p:cNvGrpSpPr/>
          <p:nvPr/>
        </p:nvGrpSpPr>
        <p:grpSpPr>
          <a:xfrm rot="-5400000">
            <a:off x="2338875" y="-1566000"/>
            <a:ext cx="6014251" cy="10691999"/>
            <a:chOff x="0" y="0"/>
            <a:chExt cx="13716002" cy="24383998"/>
          </a:xfrm>
        </p:grpSpPr>
        <p:sp>
          <p:nvSpPr>
            <p:cNvPr id="5" name="Freeform 5"/>
            <p:cNvSpPr/>
            <p:nvPr/>
          </p:nvSpPr>
          <p:spPr>
            <a:xfrm>
              <a:off x="0" y="0"/>
              <a:ext cx="13716000" cy="24384000"/>
            </a:xfrm>
            <a:custGeom>
              <a:avLst/>
              <a:gdLst/>
              <a:ahLst/>
              <a:cxnLst/>
              <a:rect l="l" t="t" r="r" b="b"/>
              <a:pathLst>
                <a:path w="13716000" h="24384000">
                  <a:moveTo>
                    <a:pt x="0" y="0"/>
                  </a:moveTo>
                  <a:lnTo>
                    <a:pt x="13716000" y="0"/>
                  </a:lnTo>
                  <a:lnTo>
                    <a:pt x="13716000" y="24384000"/>
                  </a:lnTo>
                  <a:lnTo>
                    <a:pt x="0" y="24384000"/>
                  </a:lnTo>
                  <a:close/>
                </a:path>
              </a:pathLst>
            </a:custGeom>
            <a:solidFill>
              <a:srgbClr val="09465E"/>
            </a:solidFill>
          </p:spPr>
          <p:txBody>
            <a:bodyPr/>
            <a:lstStyle/>
            <a:p>
              <a:endParaRPr lang="en-GB"/>
            </a:p>
          </p:txBody>
        </p:sp>
      </p:grpSp>
      <p:grpSp>
        <p:nvGrpSpPr>
          <p:cNvPr id="6" name="Group 6"/>
          <p:cNvGrpSpPr/>
          <p:nvPr/>
        </p:nvGrpSpPr>
        <p:grpSpPr>
          <a:xfrm rot="-5400000">
            <a:off x="4266622" y="755888"/>
            <a:ext cx="5385481" cy="6048223"/>
            <a:chOff x="0" y="0"/>
            <a:chExt cx="12282040" cy="13793478"/>
          </a:xfrm>
        </p:grpSpPr>
        <p:sp>
          <p:nvSpPr>
            <p:cNvPr id="7" name="Freeform 7"/>
            <p:cNvSpPr/>
            <p:nvPr/>
          </p:nvSpPr>
          <p:spPr>
            <a:xfrm>
              <a:off x="0" y="0"/>
              <a:ext cx="12282043" cy="13793470"/>
            </a:xfrm>
            <a:custGeom>
              <a:avLst/>
              <a:gdLst/>
              <a:ahLst/>
              <a:cxnLst/>
              <a:rect l="l" t="t" r="r" b="b"/>
              <a:pathLst>
                <a:path w="12282043" h="13793470">
                  <a:moveTo>
                    <a:pt x="0" y="0"/>
                  </a:moveTo>
                  <a:lnTo>
                    <a:pt x="12282043" y="0"/>
                  </a:lnTo>
                  <a:lnTo>
                    <a:pt x="12282043" y="13793470"/>
                  </a:lnTo>
                  <a:lnTo>
                    <a:pt x="0" y="13793470"/>
                  </a:lnTo>
                  <a:close/>
                </a:path>
              </a:pathLst>
            </a:custGeom>
            <a:solidFill>
              <a:srgbClr val="FFFFFF"/>
            </a:solidFill>
          </p:spPr>
          <p:txBody>
            <a:bodyPr/>
            <a:lstStyle/>
            <a:p>
              <a:endParaRPr lang="en-GB"/>
            </a:p>
          </p:txBody>
        </p:sp>
        <p:sp>
          <p:nvSpPr>
            <p:cNvPr id="8" name="TextBox 8"/>
            <p:cNvSpPr txBox="1"/>
            <p:nvPr/>
          </p:nvSpPr>
          <p:spPr>
            <a:xfrm>
              <a:off x="0" y="-19050"/>
              <a:ext cx="12282040" cy="13812528"/>
            </a:xfrm>
            <a:prstGeom prst="rect">
              <a:avLst/>
            </a:prstGeom>
          </p:spPr>
          <p:txBody>
            <a:bodyPr lIns="29700" tIns="29700" rIns="29700" bIns="29700" rtlCol="0" anchor="ctr"/>
            <a:lstStyle/>
            <a:p>
              <a:pPr marL="0" lvl="0" indent="0" algn="ctr">
                <a:lnSpc>
                  <a:spcPts val="1894"/>
                </a:lnSpc>
              </a:pPr>
              <a:r>
                <a:rPr lang="en-US" sz="1578">
                  <a:solidFill>
                    <a:srgbClr val="FFFFFF"/>
                  </a:solidFill>
                  <a:latin typeface="Calibri (MS)"/>
                  <a:ea typeface="Calibri (MS)"/>
                  <a:cs typeface="Calibri (MS)"/>
                  <a:sym typeface="Calibri (MS)"/>
                </a:rPr>
                <a:t>a</a:t>
              </a:r>
            </a:p>
          </p:txBody>
        </p:sp>
      </p:grpSp>
      <p:sp>
        <p:nvSpPr>
          <p:cNvPr id="9" name="AutoShape 9"/>
          <p:cNvSpPr/>
          <p:nvPr/>
        </p:nvSpPr>
        <p:spPr>
          <a:xfrm rot="214365">
            <a:off x="10213501" y="6586329"/>
            <a:ext cx="264240" cy="0"/>
          </a:xfrm>
          <a:prstGeom prst="line">
            <a:avLst/>
          </a:prstGeom>
          <a:ln w="9525" cap="rnd">
            <a:solidFill>
              <a:srgbClr val="60BA47"/>
            </a:solidFill>
            <a:prstDash val="solid"/>
            <a:headEnd type="none" w="sm" len="sm"/>
            <a:tailEnd type="none" w="sm" len="sm"/>
          </a:ln>
        </p:spPr>
        <p:txBody>
          <a:bodyPr/>
          <a:lstStyle/>
          <a:p>
            <a:endParaRPr lang="en-GB"/>
          </a:p>
        </p:txBody>
      </p:sp>
      <p:sp>
        <p:nvSpPr>
          <p:cNvPr id="10" name="Freeform 10"/>
          <p:cNvSpPr/>
          <p:nvPr/>
        </p:nvSpPr>
        <p:spPr>
          <a:xfrm rot="-5400000">
            <a:off x="9185609" y="5249336"/>
            <a:ext cx="2341886" cy="195158"/>
          </a:xfrm>
          <a:custGeom>
            <a:avLst/>
            <a:gdLst/>
            <a:ahLst/>
            <a:cxnLst/>
            <a:rect l="l" t="t" r="r" b="b"/>
            <a:pathLst>
              <a:path w="2341886" h="195158">
                <a:moveTo>
                  <a:pt x="0" y="0"/>
                </a:moveTo>
                <a:lnTo>
                  <a:pt x="2341886" y="0"/>
                </a:lnTo>
                <a:lnTo>
                  <a:pt x="2341886" y="195158"/>
                </a:lnTo>
                <a:lnTo>
                  <a:pt x="0" y="195158"/>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n-GB"/>
          </a:p>
        </p:txBody>
      </p:sp>
      <p:grpSp>
        <p:nvGrpSpPr>
          <p:cNvPr id="11" name="Group 11"/>
          <p:cNvGrpSpPr/>
          <p:nvPr/>
        </p:nvGrpSpPr>
        <p:grpSpPr>
          <a:xfrm>
            <a:off x="4019876" y="1498036"/>
            <a:ext cx="5935981" cy="4627885"/>
            <a:chOff x="0" y="0"/>
            <a:chExt cx="13537502" cy="10554279"/>
          </a:xfrm>
        </p:grpSpPr>
        <p:sp>
          <p:nvSpPr>
            <p:cNvPr id="12" name="Freeform 12"/>
            <p:cNvSpPr/>
            <p:nvPr/>
          </p:nvSpPr>
          <p:spPr>
            <a:xfrm>
              <a:off x="0" y="0"/>
              <a:ext cx="13537502" cy="10554280"/>
            </a:xfrm>
            <a:custGeom>
              <a:avLst/>
              <a:gdLst/>
              <a:ahLst/>
              <a:cxnLst/>
              <a:rect l="l" t="t" r="r" b="b"/>
              <a:pathLst>
                <a:path w="13537502" h="10554280">
                  <a:moveTo>
                    <a:pt x="0" y="0"/>
                  </a:moveTo>
                  <a:lnTo>
                    <a:pt x="13537502" y="0"/>
                  </a:lnTo>
                  <a:lnTo>
                    <a:pt x="13537502" y="10554280"/>
                  </a:lnTo>
                  <a:lnTo>
                    <a:pt x="0" y="10554280"/>
                  </a:lnTo>
                  <a:close/>
                </a:path>
              </a:pathLst>
            </a:custGeom>
            <a:solidFill>
              <a:srgbClr val="000000">
                <a:alpha val="0"/>
              </a:srgbClr>
            </a:solidFill>
          </p:spPr>
          <p:txBody>
            <a:bodyPr/>
            <a:lstStyle/>
            <a:p>
              <a:endParaRPr lang="en-GB"/>
            </a:p>
          </p:txBody>
        </p:sp>
        <p:sp>
          <p:nvSpPr>
            <p:cNvPr id="13" name="TextBox 13"/>
            <p:cNvSpPr txBox="1"/>
            <p:nvPr/>
          </p:nvSpPr>
          <p:spPr>
            <a:xfrm>
              <a:off x="0" y="-19050"/>
              <a:ext cx="13537502" cy="10573329"/>
            </a:xfrm>
            <a:prstGeom prst="rect">
              <a:avLst/>
            </a:prstGeom>
          </p:spPr>
          <p:txBody>
            <a:bodyPr lIns="0" tIns="0" rIns="0" bIns="0" rtlCol="0" anchor="t"/>
            <a:lstStyle/>
            <a:p>
              <a:pPr marL="0" lvl="0" indent="0" algn="l">
                <a:lnSpc>
                  <a:spcPts val="2167"/>
                </a:lnSpc>
              </a:pPr>
              <a:r>
                <a:rPr lang="en-US" sz="1806" b="1" u="sng" dirty="0">
                  <a:solidFill>
                    <a:srgbClr val="09465E"/>
                  </a:solidFill>
                  <a:ea typeface="Arimo Bold"/>
                  <a:cs typeface="Arimo Bold"/>
                  <a:sym typeface="Arimo Bold"/>
                  <a:hlinkClick r:id="rId4" tooltip="https://uusiouutiset.fi/fazerin-uudet-kaura-kaakaokonvehdit-syntyvat-tuotannon-ylijaamasta-ja-sivuvirroista/">
                    <a:extLst>
                      <a:ext uri="{A12FA001-AC4F-418D-AE19-62706E023703}">
                        <ahyp:hlinkClr xmlns:ahyp="http://schemas.microsoft.com/office/drawing/2018/hyperlinkcolor" val="tx"/>
                      </a:ext>
                    </a:extLst>
                  </a:hlinkClick>
                </a:rPr>
                <a:t>Los </a:t>
              </a:r>
              <a:r>
                <a:rPr lang="en-US" sz="1806" b="1" u="sng" dirty="0" err="1">
                  <a:solidFill>
                    <a:srgbClr val="09465E"/>
                  </a:solidFill>
                  <a:ea typeface="Arimo Bold"/>
                  <a:cs typeface="Arimo Bold"/>
                  <a:sym typeface="Arimo Bold"/>
                  <a:hlinkClick r:id="rId4" tooltip="https://uusiouutiset.fi/fazerin-uudet-kaura-kaakaokonvehdit-syntyvat-tuotannon-ylijaamasta-ja-sivuvirroista/">
                    <a:extLst>
                      <a:ext uri="{A12FA001-AC4F-418D-AE19-62706E023703}">
                        <ahyp:hlinkClr xmlns:ahyp="http://schemas.microsoft.com/office/drawing/2018/hyperlinkcolor" val="tx"/>
                      </a:ext>
                    </a:extLst>
                  </a:hlinkClick>
                </a:rPr>
                <a:t>nuevos</a:t>
              </a:r>
              <a:r>
                <a:rPr lang="en-US" sz="1806" b="1" u="sng" dirty="0">
                  <a:solidFill>
                    <a:srgbClr val="09465E"/>
                  </a:solidFill>
                  <a:ea typeface="Arimo Bold"/>
                  <a:cs typeface="Arimo Bold"/>
                  <a:sym typeface="Arimo Bold"/>
                  <a:hlinkClick r:id="rId4" tooltip="https://uusiouutiset.fi/fazerin-uudet-kaura-kaakaokonvehdit-syntyvat-tuotannon-ylijaamasta-ja-sivuvirroista/">
                    <a:extLst>
                      <a:ext uri="{A12FA001-AC4F-418D-AE19-62706E023703}">
                        <ahyp:hlinkClr xmlns:ahyp="http://schemas.microsoft.com/office/drawing/2018/hyperlinkcolor" val="tx"/>
                      </a:ext>
                    </a:extLst>
                  </a:hlinkClick>
                </a:rPr>
                <a:t> </a:t>
              </a:r>
              <a:r>
                <a:rPr lang="en-US" sz="1806" b="1" u="sng" dirty="0" err="1">
                  <a:solidFill>
                    <a:srgbClr val="09465E"/>
                  </a:solidFill>
                  <a:ea typeface="Arimo Bold"/>
                  <a:cs typeface="Arimo Bold"/>
                  <a:sym typeface="Arimo Bold"/>
                  <a:hlinkClick r:id="rId4" tooltip="https://uusiouutiset.fi/fazerin-uudet-kaura-kaakaokonvehdit-syntyvat-tuotannon-ylijaamasta-ja-sivuvirroista/">
                    <a:extLst>
                      <a:ext uri="{A12FA001-AC4F-418D-AE19-62706E023703}">
                        <ahyp:hlinkClr xmlns:ahyp="http://schemas.microsoft.com/office/drawing/2018/hyperlinkcolor" val="tx"/>
                      </a:ext>
                    </a:extLst>
                  </a:hlinkClick>
                </a:rPr>
                <a:t>batidores</a:t>
              </a:r>
              <a:r>
                <a:rPr lang="en-US" sz="1806" b="1" u="sng" dirty="0">
                  <a:solidFill>
                    <a:srgbClr val="09465E"/>
                  </a:solidFill>
                  <a:ea typeface="Arimo Bold"/>
                  <a:cs typeface="Arimo Bold"/>
                  <a:sym typeface="Arimo Bold"/>
                  <a:hlinkClick r:id="rId4" tooltip="https://uusiouutiset.fi/fazerin-uudet-kaura-kaakaokonvehdit-syntyvat-tuotannon-ylijaamasta-ja-sivuvirroista/">
                    <a:extLst>
                      <a:ext uri="{A12FA001-AC4F-418D-AE19-62706E023703}">
                        <ahyp:hlinkClr xmlns:ahyp="http://schemas.microsoft.com/office/drawing/2018/hyperlinkcolor" val="tx"/>
                      </a:ext>
                    </a:extLst>
                  </a:hlinkClick>
                </a:rPr>
                <a:t> de </a:t>
              </a:r>
              <a:r>
                <a:rPr lang="en-US" sz="1806" b="1" u="sng" dirty="0" err="1">
                  <a:solidFill>
                    <a:srgbClr val="09465E"/>
                  </a:solidFill>
                  <a:ea typeface="Arimo Bold"/>
                  <a:cs typeface="Arimo Bold"/>
                  <a:sym typeface="Arimo Bold"/>
                  <a:hlinkClick r:id="rId4" tooltip="https://uusiouutiset.fi/fazerin-uudet-kaura-kaakaokonvehdit-syntyvat-tuotannon-ylijaamasta-ja-sivuvirroista/">
                    <a:extLst>
                      <a:ext uri="{A12FA001-AC4F-418D-AE19-62706E023703}">
                        <ahyp:hlinkClr xmlns:ahyp="http://schemas.microsoft.com/office/drawing/2018/hyperlinkcolor" val="tx"/>
                      </a:ext>
                    </a:extLst>
                  </a:hlinkClick>
                </a:rPr>
                <a:t>avena</a:t>
              </a:r>
              <a:r>
                <a:rPr lang="en-US" sz="1806" b="1" u="sng" dirty="0">
                  <a:solidFill>
                    <a:srgbClr val="09465E"/>
                  </a:solidFill>
                  <a:ea typeface="Arimo Bold"/>
                  <a:cs typeface="Arimo Bold"/>
                  <a:sym typeface="Arimo Bold"/>
                  <a:hlinkClick r:id="rId4" tooltip="https://uusiouutiset.fi/fazerin-uudet-kaura-kaakaokonvehdit-syntyvat-tuotannon-ylijaamasta-ja-sivuvirroista/">
                    <a:extLst>
                      <a:ext uri="{A12FA001-AC4F-418D-AE19-62706E023703}">
                        <ahyp:hlinkClr xmlns:ahyp="http://schemas.microsoft.com/office/drawing/2018/hyperlinkcolor" val="tx"/>
                      </a:ext>
                    </a:extLst>
                  </a:hlinkClick>
                </a:rPr>
                <a:t> y cacao de Fazer se </a:t>
              </a:r>
              <a:r>
                <a:rPr lang="en-US" sz="1806" b="1" u="sng" dirty="0" err="1">
                  <a:solidFill>
                    <a:srgbClr val="09465E"/>
                  </a:solidFill>
                  <a:ea typeface="Arimo Bold"/>
                  <a:cs typeface="Arimo Bold"/>
                  <a:sym typeface="Arimo Bold"/>
                  <a:hlinkClick r:id="rId4" tooltip="https://uusiouutiset.fi/fazerin-uudet-kaura-kaakaokonvehdit-syntyvat-tuotannon-ylijaamasta-ja-sivuvirroista/">
                    <a:extLst>
                      <a:ext uri="{A12FA001-AC4F-418D-AE19-62706E023703}">
                        <ahyp:hlinkClr xmlns:ahyp="http://schemas.microsoft.com/office/drawing/2018/hyperlinkcolor" val="tx"/>
                      </a:ext>
                    </a:extLst>
                  </a:hlinkClick>
                </a:rPr>
                <a:t>elaboran</a:t>
              </a:r>
              <a:r>
                <a:rPr lang="en-US" sz="1806" b="1" u="sng" dirty="0">
                  <a:solidFill>
                    <a:srgbClr val="09465E"/>
                  </a:solidFill>
                  <a:ea typeface="Arimo Bold"/>
                  <a:cs typeface="Arimo Bold"/>
                  <a:sym typeface="Arimo Bold"/>
                  <a:hlinkClick r:id="rId4" tooltip="https://uusiouutiset.fi/fazerin-uudet-kaura-kaakaokonvehdit-syntyvat-tuotannon-ylijaamasta-ja-sivuvirroista/">
                    <a:extLst>
                      <a:ext uri="{A12FA001-AC4F-418D-AE19-62706E023703}">
                        <ahyp:hlinkClr xmlns:ahyp="http://schemas.microsoft.com/office/drawing/2018/hyperlinkcolor" val="tx"/>
                      </a:ext>
                    </a:extLst>
                  </a:hlinkClick>
                </a:rPr>
                <a:t> a </a:t>
              </a:r>
              <a:r>
                <a:rPr lang="en-US" sz="1806" b="1" u="sng" dirty="0" err="1">
                  <a:solidFill>
                    <a:srgbClr val="09465E"/>
                  </a:solidFill>
                  <a:ea typeface="Arimo Bold"/>
                  <a:cs typeface="Arimo Bold"/>
                  <a:sym typeface="Arimo Bold"/>
                  <a:hlinkClick r:id="rId4" tooltip="https://uusiouutiset.fi/fazerin-uudet-kaura-kaakaokonvehdit-syntyvat-tuotannon-ylijaamasta-ja-sivuvirroista/">
                    <a:extLst>
                      <a:ext uri="{A12FA001-AC4F-418D-AE19-62706E023703}">
                        <ahyp:hlinkClr xmlns:ahyp="http://schemas.microsoft.com/office/drawing/2018/hyperlinkcolor" val="tx"/>
                      </a:ext>
                    </a:extLst>
                  </a:hlinkClick>
                </a:rPr>
                <a:t>partir</a:t>
              </a:r>
              <a:r>
                <a:rPr lang="en-US" sz="1806" b="1" u="sng" dirty="0">
                  <a:solidFill>
                    <a:srgbClr val="09465E"/>
                  </a:solidFill>
                  <a:ea typeface="Arimo Bold"/>
                  <a:cs typeface="Arimo Bold"/>
                  <a:sym typeface="Arimo Bold"/>
                  <a:hlinkClick r:id="rId4" tooltip="https://uusiouutiset.fi/fazerin-uudet-kaura-kaakaokonvehdit-syntyvat-tuotannon-ylijaamasta-ja-sivuvirroista/">
                    <a:extLst>
                      <a:ext uri="{A12FA001-AC4F-418D-AE19-62706E023703}">
                        <ahyp:hlinkClr xmlns:ahyp="http://schemas.microsoft.com/office/drawing/2018/hyperlinkcolor" val="tx"/>
                      </a:ext>
                    </a:extLst>
                  </a:hlinkClick>
                </a:rPr>
                <a:t> de </a:t>
              </a:r>
              <a:r>
                <a:rPr lang="en-US" sz="1806" b="1" u="sng" dirty="0" err="1">
                  <a:solidFill>
                    <a:srgbClr val="09465E"/>
                  </a:solidFill>
                  <a:ea typeface="Arimo Bold"/>
                  <a:cs typeface="Arimo Bold"/>
                  <a:sym typeface="Arimo Bold"/>
                  <a:hlinkClick r:id="rId4" tooltip="https://uusiouutiset.fi/fazerin-uudet-kaura-kaakaokonvehdit-syntyvat-tuotannon-ylijaamasta-ja-sivuvirroista/">
                    <a:extLst>
                      <a:ext uri="{A12FA001-AC4F-418D-AE19-62706E023703}">
                        <ahyp:hlinkClr xmlns:ahyp="http://schemas.microsoft.com/office/drawing/2018/hyperlinkcolor" val="tx"/>
                      </a:ext>
                    </a:extLst>
                  </a:hlinkClick>
                </a:rPr>
                <a:t>excedentes</a:t>
              </a:r>
              <a:r>
                <a:rPr lang="en-US" sz="1806" b="1" u="sng" dirty="0">
                  <a:solidFill>
                    <a:srgbClr val="09465E"/>
                  </a:solidFill>
                  <a:ea typeface="Arimo Bold"/>
                  <a:cs typeface="Arimo Bold"/>
                  <a:sym typeface="Arimo Bold"/>
                  <a:hlinkClick r:id="rId4" tooltip="https://uusiouutiset.fi/fazerin-uudet-kaura-kaakaokonvehdit-syntyvat-tuotannon-ylijaamasta-ja-sivuvirroista/">
                    <a:extLst>
                      <a:ext uri="{A12FA001-AC4F-418D-AE19-62706E023703}">
                        <ahyp:hlinkClr xmlns:ahyp="http://schemas.microsoft.com/office/drawing/2018/hyperlinkcolor" val="tx"/>
                      </a:ext>
                    </a:extLst>
                  </a:hlinkClick>
                </a:rPr>
                <a:t> de </a:t>
              </a:r>
              <a:r>
                <a:rPr lang="en-US" sz="1806" b="1" u="sng" dirty="0" err="1">
                  <a:solidFill>
                    <a:srgbClr val="09465E"/>
                  </a:solidFill>
                  <a:ea typeface="Arimo Bold"/>
                  <a:cs typeface="Arimo Bold"/>
                  <a:sym typeface="Arimo Bold"/>
                  <a:hlinkClick r:id="rId4" tooltip="https://uusiouutiset.fi/fazerin-uudet-kaura-kaakaokonvehdit-syntyvat-tuotannon-ylijaamasta-ja-sivuvirroista/">
                    <a:extLst>
                      <a:ext uri="{A12FA001-AC4F-418D-AE19-62706E023703}">
                        <ahyp:hlinkClr xmlns:ahyp="http://schemas.microsoft.com/office/drawing/2018/hyperlinkcolor" val="tx"/>
                      </a:ext>
                    </a:extLst>
                  </a:hlinkClick>
                </a:rPr>
                <a:t>producción</a:t>
              </a:r>
              <a:r>
                <a:rPr lang="en-US" sz="1806" b="1" u="sng" dirty="0">
                  <a:solidFill>
                    <a:srgbClr val="09465E"/>
                  </a:solidFill>
                  <a:ea typeface="Arimo Bold"/>
                  <a:cs typeface="Arimo Bold"/>
                  <a:sym typeface="Arimo Bold"/>
                  <a:hlinkClick r:id="rId4" tooltip="https://uusiouutiset.fi/fazerin-uudet-kaura-kaakaokonvehdit-syntyvat-tuotannon-ylijaamasta-ja-sivuvirroista/">
                    <a:extLst>
                      <a:ext uri="{A12FA001-AC4F-418D-AE19-62706E023703}">
                        <ahyp:hlinkClr xmlns:ahyp="http://schemas.microsoft.com/office/drawing/2018/hyperlinkcolor" val="tx"/>
                      </a:ext>
                    </a:extLst>
                  </a:hlinkClick>
                </a:rPr>
                <a:t> y </a:t>
              </a:r>
              <a:r>
                <a:rPr lang="en-US" sz="1806" b="1" u="sng" dirty="0" err="1">
                  <a:solidFill>
                    <a:srgbClr val="09465E"/>
                  </a:solidFill>
                  <a:ea typeface="Arimo Bold"/>
                  <a:cs typeface="Arimo Bold"/>
                  <a:sym typeface="Arimo Bold"/>
                  <a:hlinkClick r:id="rId4" tooltip="https://uusiouutiset.fi/fazerin-uudet-kaura-kaakaokonvehdit-syntyvat-tuotannon-ylijaamasta-ja-sivuvirroista/">
                    <a:extLst>
                      <a:ext uri="{A12FA001-AC4F-418D-AE19-62706E023703}">
                        <ahyp:hlinkClr xmlns:ahyp="http://schemas.microsoft.com/office/drawing/2018/hyperlinkcolor" val="tx"/>
                      </a:ext>
                    </a:extLst>
                  </a:hlinkClick>
                </a:rPr>
                <a:t>flujos</a:t>
              </a:r>
              <a:r>
                <a:rPr lang="en-US" sz="1806" b="1" u="sng" dirty="0">
                  <a:solidFill>
                    <a:srgbClr val="09465E"/>
                  </a:solidFill>
                  <a:ea typeface="Arimo Bold"/>
                  <a:cs typeface="Arimo Bold"/>
                  <a:sym typeface="Arimo Bold"/>
                  <a:hlinkClick r:id="rId4" tooltip="https://uusiouutiset.fi/fazerin-uudet-kaura-kaakaokonvehdit-syntyvat-tuotannon-ylijaamasta-ja-sivuvirroista/">
                    <a:extLst>
                      <a:ext uri="{A12FA001-AC4F-418D-AE19-62706E023703}">
                        <ahyp:hlinkClr xmlns:ahyp="http://schemas.microsoft.com/office/drawing/2018/hyperlinkcolor" val="tx"/>
                      </a:ext>
                    </a:extLst>
                  </a:hlinkClick>
                </a:rPr>
                <a:t> </a:t>
              </a:r>
              <a:r>
                <a:rPr lang="en-US" sz="1806" b="1" u="sng" dirty="0" err="1">
                  <a:solidFill>
                    <a:srgbClr val="09465E"/>
                  </a:solidFill>
                  <a:ea typeface="Arimo Bold"/>
                  <a:cs typeface="Arimo Bold"/>
                  <a:sym typeface="Arimo Bold"/>
                  <a:hlinkClick r:id="rId4" tooltip="https://uusiouutiset.fi/fazerin-uudet-kaura-kaakaokonvehdit-syntyvat-tuotannon-ylijaamasta-ja-sivuvirroista/">
                    <a:extLst>
                      <a:ext uri="{A12FA001-AC4F-418D-AE19-62706E023703}">
                        <ahyp:hlinkClr xmlns:ahyp="http://schemas.microsoft.com/office/drawing/2018/hyperlinkcolor" val="tx"/>
                      </a:ext>
                    </a:extLst>
                  </a:hlinkClick>
                </a:rPr>
                <a:t>secundarios</a:t>
              </a:r>
              <a:r>
                <a:rPr lang="en-US" sz="1806" b="1" u="sng" dirty="0">
                  <a:solidFill>
                    <a:srgbClr val="09465E"/>
                  </a:solidFill>
                  <a:ea typeface="Arimo Bold"/>
                  <a:cs typeface="Arimo Bold"/>
                  <a:sym typeface="Arimo Bold"/>
                  <a:hlinkClick r:id="rId4" tooltip="https://uusiouutiset.fi/fazerin-uudet-kaura-kaakaokonvehdit-syntyvat-tuotannon-ylijaamasta-ja-sivuvirroista/">
                    <a:extLst>
                      <a:ext uri="{A12FA001-AC4F-418D-AE19-62706E023703}">
                        <ahyp:hlinkClr xmlns:ahyp="http://schemas.microsoft.com/office/drawing/2018/hyperlinkcolor" val="tx"/>
                      </a:ext>
                    </a:extLst>
                  </a:hlinkClick>
                </a:rPr>
                <a:t>.</a:t>
              </a:r>
            </a:p>
            <a:p>
              <a:pPr marL="0" lvl="0" indent="0" algn="l">
                <a:lnSpc>
                  <a:spcPts val="2167"/>
                </a:lnSpc>
              </a:pPr>
              <a:endParaRPr lang="en-US" sz="1806" b="1" u="sng" dirty="0">
                <a:solidFill>
                  <a:srgbClr val="09465E"/>
                </a:solidFill>
                <a:ea typeface="Arimo Bold"/>
                <a:cs typeface="Arimo Bold"/>
                <a:sym typeface="Arimo Bold"/>
                <a:hlinkClick r:id="rId4" tooltip="https://uusiouutiset.fi/fazerin-uudet-kaura-kaakaokonvehdit-syntyvat-tuotannon-ylijaamasta-ja-sivuvirroista/">
                  <a:extLst>
                    <a:ext uri="{A12FA001-AC4F-418D-AE19-62706E023703}">
                      <ahyp:hlinkClr xmlns:ahyp="http://schemas.microsoft.com/office/drawing/2018/hyperlinkcolor" val="tx"/>
                    </a:ext>
                  </a:extLst>
                </a:hlinkClick>
              </a:endParaRPr>
            </a:p>
            <a:p>
              <a:pPr marL="0" lvl="0" indent="0" algn="l">
                <a:lnSpc>
                  <a:spcPts val="2167"/>
                </a:lnSpc>
              </a:pPr>
              <a:r>
                <a:rPr lang="en-US" sz="1806" b="1" u="sng" dirty="0">
                  <a:solidFill>
                    <a:srgbClr val="09465E"/>
                  </a:solidFill>
                  <a:ea typeface="Arimo Bold"/>
                  <a:cs typeface="Arimo Bold"/>
                  <a:sym typeface="Arimo Bold"/>
                  <a:hlinkClick r:id="rId4" tooltip="https://uusiouutiset.fi/fazerin-uudet-kaura-kaakaokonvehdit-syntyvat-tuotannon-ylijaamasta-ja-sivuvirroista/">
                    <a:extLst>
                      <a:ext uri="{A12FA001-AC4F-418D-AE19-62706E023703}">
                        <ahyp:hlinkClr xmlns:ahyp="http://schemas.microsoft.com/office/drawing/2018/hyperlinkcolor" val="tx"/>
                      </a:ext>
                    </a:extLst>
                  </a:hlinkClick>
                </a:rPr>
                <a:t>Una </a:t>
              </a:r>
              <a:r>
                <a:rPr lang="en-US" sz="1806" b="1" u="sng" dirty="0" err="1">
                  <a:solidFill>
                    <a:srgbClr val="09465E"/>
                  </a:solidFill>
                  <a:ea typeface="Arimo Bold"/>
                  <a:cs typeface="Arimo Bold"/>
                  <a:sym typeface="Arimo Bold"/>
                  <a:hlinkClick r:id="rId4" tooltip="https://uusiouutiset.fi/fazerin-uudet-kaura-kaakaokonvehdit-syntyvat-tuotannon-ylijaamasta-ja-sivuvirroista/">
                    <a:extLst>
                      <a:ext uri="{A12FA001-AC4F-418D-AE19-62706E023703}">
                        <ahyp:hlinkClr xmlns:ahyp="http://schemas.microsoft.com/office/drawing/2018/hyperlinkcolor" val="tx"/>
                      </a:ext>
                    </a:extLst>
                  </a:hlinkClick>
                </a:rPr>
                <a:t>bolsa</a:t>
              </a:r>
              <a:r>
                <a:rPr lang="en-US" sz="1806" b="1" u="sng" dirty="0">
                  <a:solidFill>
                    <a:srgbClr val="09465E"/>
                  </a:solidFill>
                  <a:ea typeface="Arimo Bold"/>
                  <a:cs typeface="Arimo Bold"/>
                  <a:sym typeface="Arimo Bold"/>
                  <a:hlinkClick r:id="rId4" tooltip="https://uusiouutiset.fi/fazerin-uudet-kaura-kaakaokonvehdit-syntyvat-tuotannon-ylijaamasta-ja-sivuvirroista/">
                    <a:extLst>
                      <a:ext uri="{A12FA001-AC4F-418D-AE19-62706E023703}">
                        <ahyp:hlinkClr xmlns:ahyp="http://schemas.microsoft.com/office/drawing/2018/hyperlinkcolor" val="tx"/>
                      </a:ext>
                    </a:extLst>
                  </a:hlinkClick>
                </a:rPr>
                <a:t> de pan </a:t>
              </a:r>
              <a:r>
                <a:rPr lang="en-US" sz="1806" b="1" u="sng" dirty="0" err="1">
                  <a:solidFill>
                    <a:srgbClr val="09465E"/>
                  </a:solidFill>
                  <a:ea typeface="Arimo Bold"/>
                  <a:cs typeface="Arimo Bold"/>
                  <a:sym typeface="Arimo Bold"/>
                  <a:hlinkClick r:id="rId4" tooltip="https://uusiouutiset.fi/fazerin-uudet-kaura-kaakaokonvehdit-syntyvat-tuotannon-ylijaamasta-ja-sivuvirroista/">
                    <a:extLst>
                      <a:ext uri="{A12FA001-AC4F-418D-AE19-62706E023703}">
                        <ahyp:hlinkClr xmlns:ahyp="http://schemas.microsoft.com/office/drawing/2018/hyperlinkcolor" val="tx"/>
                      </a:ext>
                    </a:extLst>
                  </a:hlinkClick>
                </a:rPr>
                <a:t>elaborada</a:t>
              </a:r>
              <a:r>
                <a:rPr lang="en-US" sz="1806" b="1" u="sng" dirty="0">
                  <a:solidFill>
                    <a:srgbClr val="09465E"/>
                  </a:solidFill>
                  <a:ea typeface="Arimo Bold"/>
                  <a:cs typeface="Arimo Bold"/>
                  <a:sym typeface="Arimo Bold"/>
                  <a:hlinkClick r:id="rId4" tooltip="https://uusiouutiset.fi/fazerin-uudet-kaura-kaakaokonvehdit-syntyvat-tuotannon-ylijaamasta-ja-sivuvirroista/">
                    <a:extLst>
                      <a:ext uri="{A12FA001-AC4F-418D-AE19-62706E023703}">
                        <ahyp:hlinkClr xmlns:ahyp="http://schemas.microsoft.com/office/drawing/2018/hyperlinkcolor" val="tx"/>
                      </a:ext>
                    </a:extLst>
                  </a:hlinkClick>
                </a:rPr>
                <a:t> con </a:t>
              </a:r>
              <a:r>
                <a:rPr lang="en-US" sz="1806" b="1" u="sng" dirty="0" err="1">
                  <a:solidFill>
                    <a:srgbClr val="09465E"/>
                  </a:solidFill>
                  <a:ea typeface="Arimo Bold"/>
                  <a:cs typeface="Arimo Bold"/>
                  <a:sym typeface="Arimo Bold"/>
                  <a:hlinkClick r:id="rId4" tooltip="https://uusiouutiset.fi/fazerin-uudet-kaura-kaakaokonvehdit-syntyvat-tuotannon-ylijaamasta-ja-sivuvirroista/">
                    <a:extLst>
                      <a:ext uri="{A12FA001-AC4F-418D-AE19-62706E023703}">
                        <ahyp:hlinkClr xmlns:ahyp="http://schemas.microsoft.com/office/drawing/2018/hyperlinkcolor" val="tx"/>
                      </a:ext>
                    </a:extLst>
                  </a:hlinkClick>
                </a:rPr>
                <a:t>paja</a:t>
              </a:r>
              <a:r>
                <a:rPr lang="en-US" sz="1806" b="1" u="sng" dirty="0">
                  <a:solidFill>
                    <a:srgbClr val="09465E"/>
                  </a:solidFill>
                  <a:ea typeface="Arimo Bold"/>
                  <a:cs typeface="Arimo Bold"/>
                  <a:sym typeface="Arimo Bold"/>
                  <a:hlinkClick r:id="rId4" tooltip="https://uusiouutiset.fi/fazerin-uudet-kaura-kaakaokonvehdit-syntyvat-tuotannon-ylijaamasta-ja-sivuvirroista/">
                    <a:extLst>
                      <a:ext uri="{A12FA001-AC4F-418D-AE19-62706E023703}">
                        <ahyp:hlinkClr xmlns:ahyp="http://schemas.microsoft.com/office/drawing/2018/hyperlinkcolor" val="tx"/>
                      </a:ext>
                    </a:extLst>
                  </a:hlinkClick>
                </a:rPr>
                <a:t>, </a:t>
              </a:r>
              <a:r>
                <a:rPr lang="en-US" sz="1806" b="1" u="sng" dirty="0" err="1">
                  <a:solidFill>
                    <a:srgbClr val="09465E"/>
                  </a:solidFill>
                  <a:ea typeface="Arimo Bold"/>
                  <a:cs typeface="Arimo Bold"/>
                  <a:sym typeface="Arimo Bold"/>
                  <a:hlinkClick r:id="rId4" tooltip="https://uusiouutiset.fi/fazerin-uudet-kaura-kaakaokonvehdit-syntyvat-tuotannon-ylijaamasta-ja-sivuvirroista/">
                    <a:extLst>
                      <a:ext uri="{A12FA001-AC4F-418D-AE19-62706E023703}">
                        <ahyp:hlinkClr xmlns:ahyp="http://schemas.microsoft.com/office/drawing/2018/hyperlinkcolor" val="tx"/>
                      </a:ext>
                    </a:extLst>
                  </a:hlinkClick>
                </a:rPr>
                <a:t>creada</a:t>
              </a:r>
              <a:r>
                <a:rPr lang="en-US" sz="1806" b="1" u="sng" dirty="0">
                  <a:solidFill>
                    <a:srgbClr val="09465E"/>
                  </a:solidFill>
                  <a:ea typeface="Arimo Bold"/>
                  <a:cs typeface="Arimo Bold"/>
                  <a:sym typeface="Arimo Bold"/>
                  <a:hlinkClick r:id="rId4" tooltip="https://uusiouutiset.fi/fazerin-uudet-kaura-kaakaokonvehdit-syntyvat-tuotannon-ylijaamasta-ja-sivuvirroista/">
                    <a:extLst>
                      <a:ext uri="{A12FA001-AC4F-418D-AE19-62706E023703}">
                        <ahyp:hlinkClr xmlns:ahyp="http://schemas.microsoft.com/office/drawing/2018/hyperlinkcolor" val="tx"/>
                      </a:ext>
                    </a:extLst>
                  </a:hlinkClick>
                </a:rPr>
                <a:t> a </a:t>
              </a:r>
              <a:r>
                <a:rPr lang="en-US" sz="1806" b="1" u="sng" dirty="0" err="1">
                  <a:solidFill>
                    <a:srgbClr val="09465E"/>
                  </a:solidFill>
                  <a:ea typeface="Arimo Bold"/>
                  <a:cs typeface="Arimo Bold"/>
                  <a:sym typeface="Arimo Bold"/>
                  <a:hlinkClick r:id="rId4" tooltip="https://uusiouutiset.fi/fazerin-uudet-kaura-kaakaokonvehdit-syntyvat-tuotannon-ylijaamasta-ja-sivuvirroista/">
                    <a:extLst>
                      <a:ext uri="{A12FA001-AC4F-418D-AE19-62706E023703}">
                        <ahyp:hlinkClr xmlns:ahyp="http://schemas.microsoft.com/office/drawing/2018/hyperlinkcolor" val="tx"/>
                      </a:ext>
                    </a:extLst>
                  </a:hlinkClick>
                </a:rPr>
                <a:t>partir</a:t>
              </a:r>
              <a:r>
                <a:rPr lang="en-US" sz="1806" b="1" u="sng" dirty="0">
                  <a:solidFill>
                    <a:srgbClr val="09465E"/>
                  </a:solidFill>
                  <a:ea typeface="Arimo Bold"/>
                  <a:cs typeface="Arimo Bold"/>
                  <a:sym typeface="Arimo Bold"/>
                  <a:hlinkClick r:id="rId4" tooltip="https://uusiouutiset.fi/fazerin-uudet-kaura-kaakaokonvehdit-syntyvat-tuotannon-ylijaamasta-ja-sivuvirroista/">
                    <a:extLst>
                      <a:ext uri="{A12FA001-AC4F-418D-AE19-62706E023703}">
                        <ahyp:hlinkClr xmlns:ahyp="http://schemas.microsoft.com/office/drawing/2018/hyperlinkcolor" val="tx"/>
                      </a:ext>
                    </a:extLst>
                  </a:hlinkClick>
                </a:rPr>
                <a:t> de </a:t>
              </a:r>
              <a:r>
                <a:rPr lang="en-US" sz="1806" b="1" u="sng" dirty="0" err="1">
                  <a:solidFill>
                    <a:srgbClr val="09465E"/>
                  </a:solidFill>
                  <a:ea typeface="Arimo Bold"/>
                  <a:cs typeface="Arimo Bold"/>
                  <a:sym typeface="Arimo Bold"/>
                  <a:hlinkClick r:id="rId4" tooltip="https://uusiouutiset.fi/fazerin-uudet-kaura-kaakaokonvehdit-syntyvat-tuotannon-ylijaamasta-ja-sivuvirroista/">
                    <a:extLst>
                      <a:ext uri="{A12FA001-AC4F-418D-AE19-62706E023703}">
                        <ahyp:hlinkClr xmlns:ahyp="http://schemas.microsoft.com/office/drawing/2018/hyperlinkcolor" val="tx"/>
                      </a:ext>
                    </a:extLst>
                  </a:hlinkClick>
                </a:rPr>
                <a:t>cáscaras</a:t>
              </a:r>
              <a:r>
                <a:rPr lang="en-US" sz="1806" b="1" u="sng" dirty="0">
                  <a:solidFill>
                    <a:srgbClr val="09465E"/>
                  </a:solidFill>
                  <a:ea typeface="Arimo Bold"/>
                  <a:cs typeface="Arimo Bold"/>
                  <a:sym typeface="Arimo Bold"/>
                  <a:hlinkClick r:id="rId4" tooltip="https://uusiouutiset.fi/fazerin-uudet-kaura-kaakaokonvehdit-syntyvat-tuotannon-ylijaamasta-ja-sivuvirroista/">
                    <a:extLst>
                      <a:ext uri="{A12FA001-AC4F-418D-AE19-62706E023703}">
                        <ahyp:hlinkClr xmlns:ahyp="http://schemas.microsoft.com/office/drawing/2018/hyperlinkcolor" val="tx"/>
                      </a:ext>
                    </a:extLst>
                  </a:hlinkClick>
                </a:rPr>
                <a:t> de </a:t>
              </a:r>
              <a:r>
                <a:rPr lang="en-US" sz="1806" b="1" u="sng" dirty="0" err="1">
                  <a:solidFill>
                    <a:srgbClr val="09465E"/>
                  </a:solidFill>
                  <a:ea typeface="Arimo Bold"/>
                  <a:cs typeface="Arimo Bold"/>
                  <a:sym typeface="Arimo Bold"/>
                  <a:hlinkClick r:id="rId4" tooltip="https://uusiouutiset.fi/fazerin-uudet-kaura-kaakaokonvehdit-syntyvat-tuotannon-ylijaamasta-ja-sivuvirroista/">
                    <a:extLst>
                      <a:ext uri="{A12FA001-AC4F-418D-AE19-62706E023703}">
                        <ahyp:hlinkClr xmlns:ahyp="http://schemas.microsoft.com/office/drawing/2018/hyperlinkcolor" val="tx"/>
                      </a:ext>
                    </a:extLst>
                  </a:hlinkClick>
                </a:rPr>
                <a:t>avena</a:t>
              </a:r>
              <a:r>
                <a:rPr lang="en-US" sz="1806" b="1" u="sng" dirty="0">
                  <a:solidFill>
                    <a:srgbClr val="09465E"/>
                  </a:solidFill>
                  <a:ea typeface="Arimo Bold"/>
                  <a:cs typeface="Arimo Bold"/>
                  <a:sym typeface="Arimo Bold"/>
                  <a:hlinkClick r:id="rId4" tooltip="https://uusiouutiset.fi/fazerin-uudet-kaura-kaakaokonvehdit-syntyvat-tuotannon-ylijaamasta-ja-sivuvirroista/">
                    <a:extLst>
                      <a:ext uri="{A12FA001-AC4F-418D-AE19-62706E023703}">
                        <ahyp:hlinkClr xmlns:ahyp="http://schemas.microsoft.com/office/drawing/2018/hyperlinkcolor" val="tx"/>
                      </a:ext>
                    </a:extLst>
                  </a:hlinkClick>
                </a:rPr>
                <a:t>, </a:t>
              </a:r>
              <a:r>
                <a:rPr lang="en-US" sz="1806" b="1" u="sng" dirty="0" err="1">
                  <a:solidFill>
                    <a:srgbClr val="09465E"/>
                  </a:solidFill>
                  <a:ea typeface="Arimo Bold"/>
                  <a:cs typeface="Arimo Bold"/>
                  <a:sym typeface="Arimo Bold"/>
                  <a:hlinkClick r:id="rId4" tooltip="https://uusiouutiset.fi/fazerin-uudet-kaura-kaakaokonvehdit-syntyvat-tuotannon-ylijaamasta-ja-sivuvirroista/">
                    <a:extLst>
                      <a:ext uri="{A12FA001-AC4F-418D-AE19-62706E023703}">
                        <ahyp:hlinkClr xmlns:ahyp="http://schemas.microsoft.com/office/drawing/2018/hyperlinkcolor" val="tx"/>
                      </a:ext>
                    </a:extLst>
                  </a:hlinkClick>
                </a:rPr>
                <a:t>representa</a:t>
              </a:r>
              <a:r>
                <a:rPr lang="en-US" sz="1806" b="1" u="sng" dirty="0">
                  <a:solidFill>
                    <a:srgbClr val="09465E"/>
                  </a:solidFill>
                  <a:ea typeface="Arimo Bold"/>
                  <a:cs typeface="Arimo Bold"/>
                  <a:sym typeface="Arimo Bold"/>
                  <a:hlinkClick r:id="rId4" tooltip="https://uusiouutiset.fi/fazerin-uudet-kaura-kaakaokonvehdit-syntyvat-tuotannon-ylijaamasta-ja-sivuvirroista/">
                    <a:extLst>
                      <a:ext uri="{A12FA001-AC4F-418D-AE19-62706E023703}">
                        <ahyp:hlinkClr xmlns:ahyp="http://schemas.microsoft.com/office/drawing/2018/hyperlinkcolor" val="tx"/>
                      </a:ext>
                    </a:extLst>
                  </a:hlinkClick>
                </a:rPr>
                <a:t> la </a:t>
              </a:r>
              <a:r>
                <a:rPr lang="en-US" sz="1806" b="1" u="sng" dirty="0" err="1">
                  <a:solidFill>
                    <a:srgbClr val="09465E"/>
                  </a:solidFill>
                  <a:ea typeface="Arimo Bold"/>
                  <a:cs typeface="Arimo Bold"/>
                  <a:sym typeface="Arimo Bold"/>
                  <a:hlinkClick r:id="rId4" tooltip="https://uusiouutiset.fi/fazerin-uudet-kaura-kaakaokonvehdit-syntyvat-tuotannon-ylijaamasta-ja-sivuvirroista/">
                    <a:extLst>
                      <a:ext uri="{A12FA001-AC4F-418D-AE19-62706E023703}">
                        <ahyp:hlinkClr xmlns:ahyp="http://schemas.microsoft.com/office/drawing/2018/hyperlinkcolor" val="tx"/>
                      </a:ext>
                    </a:extLst>
                  </a:hlinkClick>
                </a:rPr>
                <a:t>economía</a:t>
              </a:r>
              <a:r>
                <a:rPr lang="en-US" sz="1806" b="1" u="sng" dirty="0">
                  <a:solidFill>
                    <a:srgbClr val="09465E"/>
                  </a:solidFill>
                  <a:ea typeface="Arimo Bold"/>
                  <a:cs typeface="Arimo Bold"/>
                  <a:sym typeface="Arimo Bold"/>
                  <a:hlinkClick r:id="rId4" tooltip="https://uusiouutiset.fi/fazerin-uudet-kaura-kaakaokonvehdit-syntyvat-tuotannon-ylijaamasta-ja-sivuvirroista/">
                    <a:extLst>
                      <a:ext uri="{A12FA001-AC4F-418D-AE19-62706E023703}">
                        <ahyp:hlinkClr xmlns:ahyp="http://schemas.microsoft.com/office/drawing/2018/hyperlinkcolor" val="tx"/>
                      </a:ext>
                    </a:extLst>
                  </a:hlinkClick>
                </a:rPr>
                <a:t> circular en la </a:t>
              </a:r>
              <a:r>
                <a:rPr lang="en-US" sz="1806" b="1" u="sng" dirty="0" err="1">
                  <a:solidFill>
                    <a:srgbClr val="09465E"/>
                  </a:solidFill>
                  <a:ea typeface="Arimo Bold"/>
                  <a:cs typeface="Arimo Bold"/>
                  <a:sym typeface="Arimo Bold"/>
                  <a:hlinkClick r:id="rId4" tooltip="https://uusiouutiset.fi/fazerin-uudet-kaura-kaakaokonvehdit-syntyvat-tuotannon-ylijaamasta-ja-sivuvirroista/">
                    <a:extLst>
                      <a:ext uri="{A12FA001-AC4F-418D-AE19-62706E023703}">
                        <ahyp:hlinkClr xmlns:ahyp="http://schemas.microsoft.com/office/drawing/2018/hyperlinkcolor" val="tx"/>
                      </a:ext>
                    </a:extLst>
                  </a:hlinkClick>
                </a:rPr>
                <a:t>vida</a:t>
              </a:r>
              <a:r>
                <a:rPr lang="en-US" sz="1806" b="1" u="sng" dirty="0">
                  <a:solidFill>
                    <a:srgbClr val="09465E"/>
                  </a:solidFill>
                  <a:ea typeface="Arimo Bold"/>
                  <a:cs typeface="Arimo Bold"/>
                  <a:sym typeface="Arimo Bold"/>
                  <a:hlinkClick r:id="rId4" tooltip="https://uusiouutiset.fi/fazerin-uudet-kaura-kaakaokonvehdit-syntyvat-tuotannon-ylijaamasta-ja-sivuvirroista/">
                    <a:extLst>
                      <a:ext uri="{A12FA001-AC4F-418D-AE19-62706E023703}">
                        <ahyp:hlinkClr xmlns:ahyp="http://schemas.microsoft.com/office/drawing/2018/hyperlinkcolor" val="tx"/>
                      </a:ext>
                    </a:extLst>
                  </a:hlinkClick>
                </a:rPr>
                <a:t> </a:t>
              </a:r>
              <a:r>
                <a:rPr lang="en-US" sz="1806" b="1" u="sng" dirty="0" err="1">
                  <a:solidFill>
                    <a:srgbClr val="09465E"/>
                  </a:solidFill>
                  <a:ea typeface="Arimo Bold"/>
                  <a:cs typeface="Arimo Bold"/>
                  <a:sym typeface="Arimo Bold"/>
                  <a:hlinkClick r:id="rId4" tooltip="https://uusiouutiset.fi/fazerin-uudet-kaura-kaakaokonvehdit-syntyvat-tuotannon-ylijaamasta-ja-sivuvirroista/">
                    <a:extLst>
                      <a:ext uri="{A12FA001-AC4F-418D-AE19-62706E023703}">
                        <ahyp:hlinkClr xmlns:ahyp="http://schemas.microsoft.com/office/drawing/2018/hyperlinkcolor" val="tx"/>
                      </a:ext>
                    </a:extLst>
                  </a:hlinkClick>
                </a:rPr>
                <a:t>cotidiana</a:t>
              </a:r>
              <a:r>
                <a:rPr lang="en-US" sz="1806" b="1" u="sng" dirty="0">
                  <a:solidFill>
                    <a:srgbClr val="09465E"/>
                  </a:solidFill>
                  <a:ea typeface="Arimo Bold"/>
                  <a:cs typeface="Arimo Bold"/>
                  <a:sym typeface="Arimo Bold"/>
                  <a:hlinkClick r:id="rId4" tooltip="https://uusiouutiset.fi/fazerin-uudet-kaura-kaakaokonvehdit-syntyvat-tuotannon-ylijaamasta-ja-sivuvirroista/">
                    <a:extLst>
                      <a:ext uri="{A12FA001-AC4F-418D-AE19-62706E023703}">
                        <ahyp:hlinkClr xmlns:ahyp="http://schemas.microsoft.com/office/drawing/2018/hyperlinkcolor" val="tx"/>
                      </a:ext>
                    </a:extLst>
                  </a:hlinkClick>
                </a:rPr>
                <a:t>.</a:t>
              </a:r>
            </a:p>
            <a:p>
              <a:pPr marL="0" lvl="0" indent="0" algn="l">
                <a:lnSpc>
                  <a:spcPts val="2167"/>
                </a:lnSpc>
              </a:pPr>
              <a:endParaRPr lang="en-US" sz="1806" b="1" u="sng" dirty="0">
                <a:solidFill>
                  <a:srgbClr val="09465E"/>
                </a:solidFill>
                <a:ea typeface="Arimo Bold"/>
                <a:cs typeface="Arimo Bold"/>
                <a:sym typeface="Arimo Bold"/>
                <a:hlinkClick r:id="rId4" tooltip="https://uusiouutiset.fi/fazerin-uudet-kaura-kaakaokonvehdit-syntyvat-tuotannon-ylijaamasta-ja-sivuvirroista/">
                  <a:extLst>
                    <a:ext uri="{A12FA001-AC4F-418D-AE19-62706E023703}">
                      <ahyp:hlinkClr xmlns:ahyp="http://schemas.microsoft.com/office/drawing/2018/hyperlinkcolor" val="tx"/>
                    </a:ext>
                  </a:extLst>
                </a:hlinkClick>
              </a:endParaRPr>
            </a:p>
            <a:p>
              <a:pPr marL="0" lvl="0" indent="0" algn="l">
                <a:lnSpc>
                  <a:spcPts val="2167"/>
                </a:lnSpc>
              </a:pPr>
              <a:r>
                <a:rPr lang="en-US" sz="1806" b="1" u="sng" dirty="0">
                  <a:solidFill>
                    <a:srgbClr val="09465E"/>
                  </a:solidFill>
                  <a:ea typeface="Arimo Bold"/>
                  <a:cs typeface="Arimo Bold"/>
                  <a:sym typeface="Arimo Bold"/>
                  <a:hlinkClick r:id="rId4" tooltip="https://uusiouutiset.fi/fazerin-uudet-kaura-kaakaokonvehdit-syntyvat-tuotannon-ylijaamasta-ja-sivuvirroista/">
                    <a:extLst>
                      <a:ext uri="{A12FA001-AC4F-418D-AE19-62706E023703}">
                        <ahyp:hlinkClr xmlns:ahyp="http://schemas.microsoft.com/office/drawing/2018/hyperlinkcolor" val="tx"/>
                      </a:ext>
                    </a:extLst>
                  </a:hlinkClick>
                </a:rPr>
                <a:t>La </a:t>
              </a:r>
              <a:r>
                <a:rPr lang="en-US" sz="1806" b="1" u="sng" dirty="0" err="1">
                  <a:solidFill>
                    <a:srgbClr val="09465E"/>
                  </a:solidFill>
                  <a:ea typeface="Arimo Bold"/>
                  <a:cs typeface="Arimo Bold"/>
                  <a:sym typeface="Arimo Bold"/>
                  <a:hlinkClick r:id="rId4" tooltip="https://uusiouutiset.fi/fazerin-uudet-kaura-kaakaokonvehdit-syntyvat-tuotannon-ylijaamasta-ja-sivuvirroista/">
                    <a:extLst>
                      <a:ext uri="{A12FA001-AC4F-418D-AE19-62706E023703}">
                        <ahyp:hlinkClr xmlns:ahyp="http://schemas.microsoft.com/office/drawing/2018/hyperlinkcolor" val="tx"/>
                      </a:ext>
                    </a:extLst>
                  </a:hlinkClick>
                </a:rPr>
                <a:t>avena</a:t>
              </a:r>
              <a:r>
                <a:rPr lang="en-US" sz="1806" b="1" u="sng" dirty="0">
                  <a:solidFill>
                    <a:srgbClr val="09465E"/>
                  </a:solidFill>
                  <a:ea typeface="Arimo Bold"/>
                  <a:cs typeface="Arimo Bold"/>
                  <a:sym typeface="Arimo Bold"/>
                  <a:hlinkClick r:id="rId4" tooltip="https://uusiouutiset.fi/fazerin-uudet-kaura-kaakaokonvehdit-syntyvat-tuotannon-ylijaamasta-ja-sivuvirroista/">
                    <a:extLst>
                      <a:ext uri="{A12FA001-AC4F-418D-AE19-62706E023703}">
                        <ahyp:hlinkClr xmlns:ahyp="http://schemas.microsoft.com/office/drawing/2018/hyperlinkcolor" val="tx"/>
                      </a:ext>
                    </a:extLst>
                  </a:hlinkClick>
                </a:rPr>
                <a:t> </a:t>
              </a:r>
              <a:r>
                <a:rPr lang="en-US" sz="1806" b="1" u="sng" dirty="0" err="1">
                  <a:solidFill>
                    <a:srgbClr val="09465E"/>
                  </a:solidFill>
                  <a:ea typeface="Arimo Bold"/>
                  <a:cs typeface="Arimo Bold"/>
                  <a:sym typeface="Arimo Bold"/>
                  <a:hlinkClick r:id="rId4" tooltip="https://uusiouutiset.fi/fazerin-uudet-kaura-kaakaokonvehdit-syntyvat-tuotannon-ylijaamasta-ja-sivuvirroista/">
                    <a:extLst>
                      <a:ext uri="{A12FA001-AC4F-418D-AE19-62706E023703}">
                        <ahyp:hlinkClr xmlns:ahyp="http://schemas.microsoft.com/office/drawing/2018/hyperlinkcolor" val="tx"/>
                      </a:ext>
                    </a:extLst>
                  </a:hlinkClick>
                </a:rPr>
                <a:t>regresa</a:t>
              </a:r>
              <a:r>
                <a:rPr lang="en-US" sz="1806" b="1" u="sng" dirty="0">
                  <a:solidFill>
                    <a:srgbClr val="09465E"/>
                  </a:solidFill>
                  <a:ea typeface="Arimo Bold"/>
                  <a:cs typeface="Arimo Bold"/>
                  <a:sym typeface="Arimo Bold"/>
                  <a:hlinkClick r:id="rId4" tooltip="https://uusiouutiset.fi/fazerin-uudet-kaura-kaakaokonvehdit-syntyvat-tuotannon-ylijaamasta-ja-sivuvirroista/">
                    <a:extLst>
                      <a:ext uri="{A12FA001-AC4F-418D-AE19-62706E023703}">
                        <ahyp:hlinkClr xmlns:ahyp="http://schemas.microsoft.com/office/drawing/2018/hyperlinkcolor" val="tx"/>
                      </a:ext>
                    </a:extLst>
                  </a:hlinkClick>
                </a:rPr>
                <a:t> al campo </a:t>
              </a:r>
              <a:r>
                <a:rPr lang="en-US" sz="1806" b="1" u="sng" dirty="0" err="1">
                  <a:solidFill>
                    <a:srgbClr val="09465E"/>
                  </a:solidFill>
                  <a:ea typeface="Arimo Bold"/>
                  <a:cs typeface="Arimo Bold"/>
                  <a:sym typeface="Arimo Bold"/>
                  <a:hlinkClick r:id="rId4" tooltip="https://uusiouutiset.fi/fazerin-uudet-kaura-kaakaokonvehdit-syntyvat-tuotannon-ylijaamasta-ja-sivuvirroista/">
                    <a:extLst>
                      <a:ext uri="{A12FA001-AC4F-418D-AE19-62706E023703}">
                        <ahyp:hlinkClr xmlns:ahyp="http://schemas.microsoft.com/office/drawing/2018/hyperlinkcolor" val="tx"/>
                      </a:ext>
                    </a:extLst>
                  </a:hlinkClick>
                </a:rPr>
                <a:t>como</a:t>
              </a:r>
              <a:r>
                <a:rPr lang="en-US" sz="1806" b="1" u="sng" dirty="0">
                  <a:solidFill>
                    <a:srgbClr val="09465E"/>
                  </a:solidFill>
                  <a:ea typeface="Arimo Bold"/>
                  <a:cs typeface="Arimo Bold"/>
                  <a:sym typeface="Arimo Bold"/>
                  <a:hlinkClick r:id="rId4" tooltip="https://uusiouutiset.fi/fazerin-uudet-kaura-kaakaokonvehdit-syntyvat-tuotannon-ylijaamasta-ja-sivuvirroista/">
                    <a:extLst>
                      <a:ext uri="{A12FA001-AC4F-418D-AE19-62706E023703}">
                        <ahyp:hlinkClr xmlns:ahyp="http://schemas.microsoft.com/office/drawing/2018/hyperlinkcolor" val="tx"/>
                      </a:ext>
                    </a:extLst>
                  </a:hlinkClick>
                </a:rPr>
                <a:t> </a:t>
              </a:r>
              <a:r>
                <a:rPr lang="en-US" sz="1806" b="1" u="sng" dirty="0" err="1">
                  <a:solidFill>
                    <a:srgbClr val="09465E"/>
                  </a:solidFill>
                  <a:ea typeface="Arimo Bold"/>
                  <a:cs typeface="Arimo Bold"/>
                  <a:sym typeface="Arimo Bold"/>
                  <a:hlinkClick r:id="rId4" tooltip="https://uusiouutiset.fi/fazerin-uudet-kaura-kaakaokonvehdit-syntyvat-tuotannon-ylijaamasta-ja-sivuvirroista/">
                    <a:extLst>
                      <a:ext uri="{A12FA001-AC4F-418D-AE19-62706E023703}">
                        <ahyp:hlinkClr xmlns:ahyp="http://schemas.microsoft.com/office/drawing/2018/hyperlinkcolor" val="tx"/>
                      </a:ext>
                    </a:extLst>
                  </a:hlinkClick>
                </a:rPr>
                <a:t>fertilizante</a:t>
              </a:r>
              <a:r>
                <a:rPr lang="en-US" sz="1806" b="1" u="sng" dirty="0">
                  <a:solidFill>
                    <a:srgbClr val="09465E"/>
                  </a:solidFill>
                  <a:ea typeface="Arimo Bold"/>
                  <a:cs typeface="Arimo Bold"/>
                  <a:sym typeface="Arimo Bold"/>
                  <a:hlinkClick r:id="rId4" tooltip="https://uusiouutiset.fi/fazerin-uudet-kaura-kaakaokonvehdit-syntyvat-tuotannon-ylijaamasta-ja-sivuvirroista/">
                    <a:extLst>
                      <a:ext uri="{A12FA001-AC4F-418D-AE19-62706E023703}">
                        <ahyp:hlinkClr xmlns:ahyp="http://schemas.microsoft.com/office/drawing/2018/hyperlinkcolor" val="tx"/>
                      </a:ext>
                    </a:extLst>
                  </a:hlinkClick>
                </a:rPr>
                <a:t>.</a:t>
              </a:r>
            </a:p>
            <a:p>
              <a:pPr marL="0" lvl="0" indent="0" algn="l">
                <a:lnSpc>
                  <a:spcPts val="2167"/>
                </a:lnSpc>
              </a:pPr>
              <a:endParaRPr lang="en-US" sz="1806" b="1" u="sng" dirty="0">
                <a:solidFill>
                  <a:srgbClr val="09465E"/>
                </a:solidFill>
                <a:ea typeface="Arimo Bold"/>
                <a:cs typeface="Arimo Bold"/>
                <a:sym typeface="Arimo Bold"/>
                <a:hlinkClick r:id="rId4" tooltip="https://uusiouutiset.fi/fazerin-uudet-kaura-kaakaokonvehdit-syntyvat-tuotannon-ylijaamasta-ja-sivuvirroista/">
                  <a:extLst>
                    <a:ext uri="{A12FA001-AC4F-418D-AE19-62706E023703}">
                      <ahyp:hlinkClr xmlns:ahyp="http://schemas.microsoft.com/office/drawing/2018/hyperlinkcolor" val="tx"/>
                    </a:ext>
                  </a:extLst>
                </a:hlinkClick>
              </a:endParaRPr>
            </a:p>
            <a:p>
              <a:pPr marL="0" lvl="0" indent="0" algn="l">
                <a:lnSpc>
                  <a:spcPts val="2167"/>
                </a:lnSpc>
              </a:pPr>
              <a:r>
                <a:rPr lang="en-US" sz="1806" b="1" u="sng" dirty="0">
                  <a:solidFill>
                    <a:srgbClr val="09465E"/>
                  </a:solidFill>
                  <a:ea typeface="Arimo Bold"/>
                  <a:cs typeface="Arimo Bold"/>
                  <a:sym typeface="Arimo Bold"/>
                  <a:hlinkClick r:id="rId4" tooltip="https://uusiouutiset.fi/fazerin-uudet-kaura-kaakaokonvehdit-syntyvat-tuotannon-ylijaamasta-ja-sivuvirroista/">
                    <a:extLst>
                      <a:ext uri="{A12FA001-AC4F-418D-AE19-62706E023703}">
                        <ahyp:hlinkClr xmlns:ahyp="http://schemas.microsoft.com/office/drawing/2018/hyperlinkcolor" val="tx"/>
                      </a:ext>
                    </a:extLst>
                  </a:hlinkClick>
                </a:rPr>
                <a:t>El </a:t>
              </a:r>
              <a:r>
                <a:rPr lang="en-US" sz="1806" b="1" u="sng" dirty="0" err="1">
                  <a:solidFill>
                    <a:srgbClr val="09465E"/>
                  </a:solidFill>
                  <a:ea typeface="Arimo Bold"/>
                  <a:cs typeface="Arimo Bold"/>
                  <a:sym typeface="Arimo Bold"/>
                  <a:hlinkClick r:id="rId4" tooltip="https://uusiouutiset.fi/fazerin-uudet-kaura-kaakaokonvehdit-syntyvat-tuotannon-ylijaamasta-ja-sivuvirroista/">
                    <a:extLst>
                      <a:ext uri="{A12FA001-AC4F-418D-AE19-62706E023703}">
                        <ahyp:hlinkClr xmlns:ahyp="http://schemas.microsoft.com/office/drawing/2018/hyperlinkcolor" val="tx"/>
                      </a:ext>
                    </a:extLst>
                  </a:hlinkClick>
                </a:rPr>
                <a:t>aceite</a:t>
              </a:r>
              <a:r>
                <a:rPr lang="en-US" sz="1806" b="1" u="sng" dirty="0">
                  <a:solidFill>
                    <a:srgbClr val="09465E"/>
                  </a:solidFill>
                  <a:ea typeface="Arimo Bold"/>
                  <a:cs typeface="Arimo Bold"/>
                  <a:sym typeface="Arimo Bold"/>
                  <a:hlinkClick r:id="rId4" tooltip="https://uusiouutiset.fi/fazerin-uudet-kaura-kaakaokonvehdit-syntyvat-tuotannon-ylijaamasta-ja-sivuvirroista/">
                    <a:extLst>
                      <a:ext uri="{A12FA001-AC4F-418D-AE19-62706E023703}">
                        <ahyp:hlinkClr xmlns:ahyp="http://schemas.microsoft.com/office/drawing/2018/hyperlinkcolor" val="tx"/>
                      </a:ext>
                    </a:extLst>
                  </a:hlinkClick>
                </a:rPr>
                <a:t> de </a:t>
              </a:r>
              <a:r>
                <a:rPr lang="en-US" sz="1806" b="1" u="sng" dirty="0" err="1">
                  <a:solidFill>
                    <a:srgbClr val="09465E"/>
                  </a:solidFill>
                  <a:ea typeface="Arimo Bold"/>
                  <a:cs typeface="Arimo Bold"/>
                  <a:sym typeface="Arimo Bold"/>
                  <a:hlinkClick r:id="rId4" tooltip="https://uusiouutiset.fi/fazerin-uudet-kaura-kaakaokonvehdit-syntyvat-tuotannon-ylijaamasta-ja-sivuvirroista/">
                    <a:extLst>
                      <a:ext uri="{A12FA001-AC4F-418D-AE19-62706E023703}">
                        <ahyp:hlinkClr xmlns:ahyp="http://schemas.microsoft.com/office/drawing/2018/hyperlinkcolor" val="tx"/>
                      </a:ext>
                    </a:extLst>
                  </a:hlinkClick>
                </a:rPr>
                <a:t>laca</a:t>
              </a:r>
              <a:r>
                <a:rPr lang="en-US" sz="1806" b="1" u="sng" dirty="0">
                  <a:solidFill>
                    <a:srgbClr val="09465E"/>
                  </a:solidFill>
                  <a:ea typeface="Arimo Bold"/>
                  <a:cs typeface="Arimo Bold"/>
                  <a:sym typeface="Arimo Bold"/>
                  <a:hlinkClick r:id="rId4" tooltip="https://uusiouutiset.fi/fazerin-uudet-kaura-kaakaokonvehdit-syntyvat-tuotannon-ylijaamasta-ja-sivuvirroista/">
                    <a:extLst>
                      <a:ext uri="{A12FA001-AC4F-418D-AE19-62706E023703}">
                        <ahyp:hlinkClr xmlns:ahyp="http://schemas.microsoft.com/office/drawing/2018/hyperlinkcolor" val="tx"/>
                      </a:ext>
                    </a:extLst>
                  </a:hlinkClick>
                </a:rPr>
                <a:t> y </a:t>
              </a:r>
              <a:r>
                <a:rPr lang="en-US" sz="1806" b="1" u="sng" dirty="0" err="1">
                  <a:solidFill>
                    <a:srgbClr val="09465E"/>
                  </a:solidFill>
                  <a:ea typeface="Arimo Bold"/>
                  <a:cs typeface="Arimo Bold"/>
                  <a:sym typeface="Arimo Bold"/>
                  <a:hlinkClick r:id="rId4" tooltip="https://uusiouutiset.fi/fazerin-uudet-kaura-kaakaokonvehdit-syntyvat-tuotannon-ylijaamasta-ja-sivuvirroista/">
                    <a:extLst>
                      <a:ext uri="{A12FA001-AC4F-418D-AE19-62706E023703}">
                        <ahyp:hlinkClr xmlns:ahyp="http://schemas.microsoft.com/office/drawing/2018/hyperlinkcolor" val="tx"/>
                      </a:ext>
                    </a:extLst>
                  </a:hlinkClick>
                </a:rPr>
                <a:t>corteza</a:t>
              </a:r>
              <a:r>
                <a:rPr lang="en-US" sz="1806" b="1" u="sng" dirty="0">
                  <a:solidFill>
                    <a:srgbClr val="09465E"/>
                  </a:solidFill>
                  <a:ea typeface="Arimo Bold"/>
                  <a:cs typeface="Arimo Bold"/>
                  <a:sym typeface="Arimo Bold"/>
                  <a:hlinkClick r:id="rId4" tooltip="https://uusiouutiset.fi/fazerin-uudet-kaura-kaakaokonvehdit-syntyvat-tuotannon-ylijaamasta-ja-sivuvirroista/">
                    <a:extLst>
                      <a:ext uri="{A12FA001-AC4F-418D-AE19-62706E023703}">
                        <ahyp:hlinkClr xmlns:ahyp="http://schemas.microsoft.com/office/drawing/2018/hyperlinkcolor" val="tx"/>
                      </a:ext>
                    </a:extLst>
                  </a:hlinkClick>
                </a:rPr>
                <a:t> de </a:t>
              </a:r>
              <a:r>
                <a:rPr lang="en-US" sz="1806" b="1" u="sng" dirty="0" err="1">
                  <a:solidFill>
                    <a:srgbClr val="09465E"/>
                  </a:solidFill>
                  <a:ea typeface="Arimo Bold"/>
                  <a:cs typeface="Arimo Bold"/>
                  <a:sym typeface="Arimo Bold"/>
                  <a:hlinkClick r:id="rId4" tooltip="https://uusiouutiset.fi/fazerin-uudet-kaura-kaakaokonvehdit-syntyvat-tuotannon-ylijaamasta-ja-sivuvirroista/">
                    <a:extLst>
                      <a:ext uri="{A12FA001-AC4F-418D-AE19-62706E023703}">
                        <ahyp:hlinkClr xmlns:ahyp="http://schemas.microsoft.com/office/drawing/2018/hyperlinkcolor" val="tx"/>
                      </a:ext>
                    </a:extLst>
                  </a:hlinkClick>
                </a:rPr>
                <a:t>abedul</a:t>
              </a:r>
              <a:r>
                <a:rPr lang="en-US" sz="1806" b="1" u="sng" dirty="0">
                  <a:solidFill>
                    <a:srgbClr val="09465E"/>
                  </a:solidFill>
                  <a:ea typeface="Arimo Bold"/>
                  <a:cs typeface="Arimo Bold"/>
                  <a:sym typeface="Arimo Bold"/>
                  <a:hlinkClick r:id="rId4" tooltip="https://uusiouutiset.fi/fazerin-uudet-kaura-kaakaokonvehdit-syntyvat-tuotannon-ylijaamasta-ja-sivuvirroista/">
                    <a:extLst>
                      <a:ext uri="{A12FA001-AC4F-418D-AE19-62706E023703}">
                        <ahyp:hlinkClr xmlns:ahyp="http://schemas.microsoft.com/office/drawing/2018/hyperlinkcolor" val="tx"/>
                      </a:ext>
                    </a:extLst>
                  </a:hlinkClick>
                </a:rPr>
                <a:t> con </a:t>
              </a:r>
              <a:r>
                <a:rPr lang="en-US" sz="1806" b="1" u="sng" dirty="0" err="1">
                  <a:solidFill>
                    <a:srgbClr val="09465E"/>
                  </a:solidFill>
                  <a:ea typeface="Arimo Bold"/>
                  <a:cs typeface="Arimo Bold"/>
                  <a:sym typeface="Arimo Bold"/>
                  <a:hlinkClick r:id="rId4" tooltip="https://uusiouutiset.fi/fazerin-uudet-kaura-kaakaokonvehdit-syntyvat-tuotannon-ylijaamasta-ja-sivuvirroista/">
                    <a:extLst>
                      <a:ext uri="{A12FA001-AC4F-418D-AE19-62706E023703}">
                        <ahyp:hlinkClr xmlns:ahyp="http://schemas.microsoft.com/office/drawing/2018/hyperlinkcolor" val="tx"/>
                      </a:ext>
                    </a:extLst>
                  </a:hlinkClick>
                </a:rPr>
                <a:t>xilitol</a:t>
              </a:r>
              <a:r>
                <a:rPr lang="en-US" sz="1806" b="1" u="sng" dirty="0">
                  <a:solidFill>
                    <a:srgbClr val="09465E"/>
                  </a:solidFill>
                  <a:ea typeface="Arimo Bold"/>
                  <a:cs typeface="Arimo Bold"/>
                  <a:sym typeface="Arimo Bold"/>
                  <a:hlinkClick r:id="rId4" tooltip="https://uusiouutiset.fi/fazerin-uudet-kaura-kaakaokonvehdit-syntyvat-tuotannon-ylijaamasta-ja-sivuvirroista/">
                    <a:extLst>
                      <a:ext uri="{A12FA001-AC4F-418D-AE19-62706E023703}">
                        <ahyp:hlinkClr xmlns:ahyp="http://schemas.microsoft.com/office/drawing/2018/hyperlinkcolor" val="tx"/>
                      </a:ext>
                    </a:extLst>
                  </a:hlinkClick>
                </a:rPr>
                <a:t> de </a:t>
              </a:r>
              <a:r>
                <a:rPr lang="en-US" sz="1806" b="1" u="sng" dirty="0" err="1">
                  <a:solidFill>
                    <a:srgbClr val="09465E"/>
                  </a:solidFill>
                  <a:ea typeface="Arimo Bold"/>
                  <a:cs typeface="Arimo Bold"/>
                  <a:sym typeface="Arimo Bold"/>
                  <a:hlinkClick r:id="rId4" tooltip="https://uusiouutiset.fi/fazerin-uudet-kaura-kaakaokonvehdit-syntyvat-tuotannon-ylijaamasta-ja-sivuvirroista/">
                    <a:extLst>
                      <a:ext uri="{A12FA001-AC4F-418D-AE19-62706E023703}">
                        <ahyp:hlinkClr xmlns:ahyp="http://schemas.microsoft.com/office/drawing/2018/hyperlinkcolor" val="tx"/>
                      </a:ext>
                    </a:extLst>
                  </a:hlinkClick>
                </a:rPr>
                <a:t>avena</a:t>
              </a:r>
              <a:r>
                <a:rPr lang="en-US" sz="1806" b="1" u="sng" dirty="0">
                  <a:solidFill>
                    <a:srgbClr val="09465E"/>
                  </a:solidFill>
                  <a:ea typeface="Arimo Bold"/>
                  <a:cs typeface="Arimo Bold"/>
                  <a:sym typeface="Arimo Bold"/>
                  <a:hlinkClick r:id="rId4" tooltip="https://uusiouutiset.fi/fazerin-uudet-kaura-kaakaokonvehdit-syntyvat-tuotannon-ylijaamasta-ja-sivuvirroista/">
                    <a:extLst>
                      <a:ext uri="{A12FA001-AC4F-418D-AE19-62706E023703}">
                        <ahyp:hlinkClr xmlns:ahyp="http://schemas.microsoft.com/office/drawing/2018/hyperlinkcolor" val="tx"/>
                      </a:ext>
                    </a:extLst>
                  </a:hlinkClick>
                </a:rPr>
                <a:t> de </a:t>
              </a:r>
              <a:r>
                <a:rPr lang="en-US" sz="1806" b="1" u="sng" dirty="0" err="1">
                  <a:solidFill>
                    <a:srgbClr val="09465E"/>
                  </a:solidFill>
                  <a:ea typeface="Arimo Bold"/>
                  <a:cs typeface="Arimo Bold"/>
                  <a:sym typeface="Arimo Bold"/>
                  <a:hlinkClick r:id="rId4" tooltip="https://uusiouutiset.fi/fazerin-uudet-kaura-kaakaokonvehdit-syntyvat-tuotannon-ylijaamasta-ja-sivuvirroista/">
                    <a:extLst>
                      <a:ext uri="{A12FA001-AC4F-418D-AE19-62706E023703}">
                        <ahyp:hlinkClr xmlns:ahyp="http://schemas.microsoft.com/office/drawing/2018/hyperlinkcolor" val="tx"/>
                      </a:ext>
                    </a:extLst>
                  </a:hlinkClick>
                </a:rPr>
                <a:t>Lumene</a:t>
              </a:r>
              <a:r>
                <a:rPr lang="en-US" sz="1806" b="1" u="sng" dirty="0">
                  <a:solidFill>
                    <a:srgbClr val="09465E"/>
                  </a:solidFill>
                  <a:ea typeface="Arimo Bold"/>
                  <a:cs typeface="Arimo Bold"/>
                  <a:sym typeface="Arimo Bold"/>
                  <a:hlinkClick r:id="rId4" tooltip="https://uusiouutiset.fi/fazerin-uudet-kaura-kaakaokonvehdit-syntyvat-tuotannon-ylijaamasta-ja-sivuvirroista/">
                    <a:extLst>
                      <a:ext uri="{A12FA001-AC4F-418D-AE19-62706E023703}">
                        <ahyp:hlinkClr xmlns:ahyp="http://schemas.microsoft.com/office/drawing/2018/hyperlinkcolor" val="tx"/>
                      </a:ext>
                    </a:extLst>
                  </a:hlinkClick>
                </a:rPr>
                <a:t> </a:t>
              </a:r>
              <a:r>
                <a:rPr lang="en-US" sz="1806" b="1" u="sng" dirty="0" err="1">
                  <a:solidFill>
                    <a:srgbClr val="09465E"/>
                  </a:solidFill>
                  <a:ea typeface="Arimo Bold"/>
                  <a:cs typeface="Arimo Bold"/>
                  <a:sym typeface="Arimo Bold"/>
                  <a:hlinkClick r:id="rId4" tooltip="https://uusiouutiset.fi/fazerin-uudet-kaura-kaakaokonvehdit-syntyvat-tuotannon-ylijaamasta-ja-sivuvirroista/">
                    <a:extLst>
                      <a:ext uri="{A12FA001-AC4F-418D-AE19-62706E023703}">
                        <ahyp:hlinkClr xmlns:ahyp="http://schemas.microsoft.com/office/drawing/2018/hyperlinkcolor" val="tx"/>
                      </a:ext>
                    </a:extLst>
                  </a:hlinkClick>
                </a:rPr>
                <a:t>emplea</a:t>
              </a:r>
              <a:r>
                <a:rPr lang="en-US" sz="1806" b="1" u="sng" dirty="0">
                  <a:solidFill>
                    <a:srgbClr val="09465E"/>
                  </a:solidFill>
                  <a:ea typeface="Arimo Bold"/>
                  <a:cs typeface="Arimo Bold"/>
                  <a:sym typeface="Arimo Bold"/>
                  <a:hlinkClick r:id="rId4" tooltip="https://uusiouutiset.fi/fazerin-uudet-kaura-kaakaokonvehdit-syntyvat-tuotannon-ylijaamasta-ja-sivuvirroista/">
                    <a:extLst>
                      <a:ext uri="{A12FA001-AC4F-418D-AE19-62706E023703}">
                        <ahyp:hlinkClr xmlns:ahyp="http://schemas.microsoft.com/office/drawing/2018/hyperlinkcolor" val="tx"/>
                      </a:ext>
                    </a:extLst>
                  </a:hlinkClick>
                </a:rPr>
                <a:t> </a:t>
              </a:r>
              <a:r>
                <a:rPr lang="en-US" sz="1806" b="1" u="sng" dirty="0" err="1">
                  <a:solidFill>
                    <a:srgbClr val="09465E"/>
                  </a:solidFill>
                  <a:ea typeface="Arimo Bold"/>
                  <a:cs typeface="Arimo Bold"/>
                  <a:sym typeface="Arimo Bold"/>
                  <a:hlinkClick r:id="rId4" tooltip="https://uusiouutiset.fi/fazerin-uudet-kaura-kaakaokonvehdit-syntyvat-tuotannon-ylijaamasta-ja-sivuvirroista/">
                    <a:extLst>
                      <a:ext uri="{A12FA001-AC4F-418D-AE19-62706E023703}">
                        <ahyp:hlinkClr xmlns:ahyp="http://schemas.microsoft.com/office/drawing/2018/hyperlinkcolor" val="tx"/>
                      </a:ext>
                    </a:extLst>
                  </a:hlinkClick>
                </a:rPr>
                <a:t>corrientes</a:t>
              </a:r>
              <a:r>
                <a:rPr lang="en-US" sz="1806" b="1" u="sng" dirty="0">
                  <a:solidFill>
                    <a:srgbClr val="09465E"/>
                  </a:solidFill>
                  <a:ea typeface="Arimo Bold"/>
                  <a:cs typeface="Arimo Bold"/>
                  <a:sym typeface="Arimo Bold"/>
                  <a:hlinkClick r:id="rId4" tooltip="https://uusiouutiset.fi/fazerin-uudet-kaura-kaakaokonvehdit-syntyvat-tuotannon-ylijaamasta-ja-sivuvirroista/">
                    <a:extLst>
                      <a:ext uri="{A12FA001-AC4F-418D-AE19-62706E023703}">
                        <ahyp:hlinkClr xmlns:ahyp="http://schemas.microsoft.com/office/drawing/2018/hyperlinkcolor" val="tx"/>
                      </a:ext>
                    </a:extLst>
                  </a:hlinkClick>
                </a:rPr>
                <a:t> </a:t>
              </a:r>
              <a:r>
                <a:rPr lang="en-US" sz="1806" b="1" u="sng" dirty="0" err="1">
                  <a:solidFill>
                    <a:srgbClr val="09465E"/>
                  </a:solidFill>
                  <a:ea typeface="Arimo Bold"/>
                  <a:cs typeface="Arimo Bold"/>
                  <a:sym typeface="Arimo Bold"/>
                  <a:hlinkClick r:id="rId4" tooltip="https://uusiouutiset.fi/fazerin-uudet-kaura-kaakaokonvehdit-syntyvat-tuotannon-ylijaamasta-ja-sivuvirroista/">
                    <a:extLst>
                      <a:ext uri="{A12FA001-AC4F-418D-AE19-62706E023703}">
                        <ahyp:hlinkClr xmlns:ahyp="http://schemas.microsoft.com/office/drawing/2018/hyperlinkcolor" val="tx"/>
                      </a:ext>
                    </a:extLst>
                  </a:hlinkClick>
                </a:rPr>
                <a:t>secundarias</a:t>
              </a:r>
              <a:r>
                <a:rPr lang="en-US" sz="1806" b="1" u="sng" dirty="0">
                  <a:solidFill>
                    <a:srgbClr val="09465E"/>
                  </a:solidFill>
                  <a:ea typeface="Arimo Bold"/>
                  <a:cs typeface="Arimo Bold"/>
                  <a:sym typeface="Arimo Bold"/>
                  <a:hlinkClick r:id="rId4" tooltip="https://uusiouutiset.fi/fazerin-uudet-kaura-kaakaokonvehdit-syntyvat-tuotannon-ylijaamasta-ja-sivuvirroista/">
                    <a:extLst>
                      <a:ext uri="{A12FA001-AC4F-418D-AE19-62706E023703}">
                        <ahyp:hlinkClr xmlns:ahyp="http://schemas.microsoft.com/office/drawing/2018/hyperlinkcolor" val="tx"/>
                      </a:ext>
                    </a:extLst>
                  </a:hlinkClick>
                </a:rPr>
                <a:t> </a:t>
              </a:r>
              <a:r>
                <a:rPr lang="en-US" sz="1806" b="1" u="sng" dirty="0" err="1">
                  <a:solidFill>
                    <a:srgbClr val="09465E"/>
                  </a:solidFill>
                  <a:ea typeface="Arimo Bold"/>
                  <a:cs typeface="Arimo Bold"/>
                  <a:sym typeface="Arimo Bold"/>
                  <a:hlinkClick r:id="rId4" tooltip="https://uusiouutiset.fi/fazerin-uudet-kaura-kaakaokonvehdit-syntyvat-tuotannon-ylijaamasta-ja-sivuvirroista/">
                    <a:extLst>
                      <a:ext uri="{A12FA001-AC4F-418D-AE19-62706E023703}">
                        <ahyp:hlinkClr xmlns:ahyp="http://schemas.microsoft.com/office/drawing/2018/hyperlinkcolor" val="tx"/>
                      </a:ext>
                    </a:extLst>
                  </a:hlinkClick>
                </a:rPr>
                <a:t>industriales</a:t>
              </a:r>
              <a:r>
                <a:rPr lang="en-US" sz="1806" b="1" u="sng" dirty="0">
                  <a:solidFill>
                    <a:srgbClr val="09465E"/>
                  </a:solidFill>
                  <a:ea typeface="Arimo Bold"/>
                  <a:cs typeface="Arimo Bold"/>
                  <a:sym typeface="Arimo Bold"/>
                  <a:hlinkClick r:id="rId4" tooltip="https://uusiouutiset.fi/fazerin-uudet-kaura-kaakaokonvehdit-syntyvat-tuotannon-ylijaamasta-ja-sivuvirroista/">
                    <a:extLst>
                      <a:ext uri="{A12FA001-AC4F-418D-AE19-62706E023703}">
                        <ahyp:hlinkClr xmlns:ahyp="http://schemas.microsoft.com/office/drawing/2018/hyperlinkcolor" val="tx"/>
                      </a:ext>
                    </a:extLst>
                  </a:hlinkClick>
                </a:rPr>
                <a:t>.</a:t>
              </a:r>
            </a:p>
            <a:p>
              <a:pPr marL="0" lvl="0" indent="0" algn="l">
                <a:lnSpc>
                  <a:spcPts val="2167"/>
                </a:lnSpc>
              </a:pPr>
              <a:endParaRPr lang="en-US" sz="1806" b="1" u="sng" dirty="0">
                <a:solidFill>
                  <a:srgbClr val="09465E"/>
                </a:solidFill>
                <a:ea typeface="Arimo Bold"/>
                <a:cs typeface="Arimo Bold"/>
                <a:sym typeface="Arimo Bold"/>
                <a:hlinkClick r:id="rId4" tooltip="https://uusiouutiset.fi/fazerin-uudet-kaura-kaakaokonvehdit-syntyvat-tuotannon-ylijaamasta-ja-sivuvirroista/">
                  <a:extLst>
                    <a:ext uri="{A12FA001-AC4F-418D-AE19-62706E023703}">
                      <ahyp:hlinkClr xmlns:ahyp="http://schemas.microsoft.com/office/drawing/2018/hyperlinkcolor" val="tx"/>
                    </a:ext>
                  </a:extLst>
                </a:hlinkClick>
              </a:endParaRPr>
            </a:p>
            <a:p>
              <a:pPr marL="0" lvl="0" indent="0" algn="l">
                <a:lnSpc>
                  <a:spcPts val="2167"/>
                </a:lnSpc>
              </a:pPr>
              <a:r>
                <a:rPr lang="en-US" sz="1806" b="1" u="sng" dirty="0">
                  <a:solidFill>
                    <a:srgbClr val="09465E"/>
                  </a:solidFill>
                  <a:ea typeface="Arimo Bold"/>
                  <a:cs typeface="Arimo Bold"/>
                  <a:sym typeface="Arimo Bold"/>
                  <a:hlinkClick r:id="rId4" tooltip="https://uusiouutiset.fi/fazerin-uudet-kaura-kaakaokonvehdit-syntyvat-tuotannon-ylijaamasta-ja-sivuvirroista/">
                    <a:extLst>
                      <a:ext uri="{A12FA001-AC4F-418D-AE19-62706E023703}">
                        <ahyp:hlinkClr xmlns:ahyp="http://schemas.microsoft.com/office/drawing/2018/hyperlinkcolor" val="tx"/>
                      </a:ext>
                    </a:extLst>
                  </a:hlinkClick>
                </a:rPr>
                <a:t>La </a:t>
              </a:r>
              <a:r>
                <a:rPr lang="en-US" sz="1806" b="1" u="sng" dirty="0" err="1">
                  <a:solidFill>
                    <a:srgbClr val="09465E"/>
                  </a:solidFill>
                  <a:ea typeface="Arimo Bold"/>
                  <a:cs typeface="Arimo Bold"/>
                  <a:sym typeface="Arimo Bold"/>
                  <a:hlinkClick r:id="rId4" tooltip="https://uusiouutiset.fi/fazerin-uudet-kaura-kaakaokonvehdit-syntyvat-tuotannon-ylijaamasta-ja-sivuvirroista/">
                    <a:extLst>
                      <a:ext uri="{A12FA001-AC4F-418D-AE19-62706E023703}">
                        <ahyp:hlinkClr xmlns:ahyp="http://schemas.microsoft.com/office/drawing/2018/hyperlinkcolor" val="tx"/>
                      </a:ext>
                    </a:extLst>
                  </a:hlinkClick>
                </a:rPr>
                <a:t>más</a:t>
              </a:r>
              <a:r>
                <a:rPr lang="en-US" sz="1806" b="1" u="sng" dirty="0">
                  <a:solidFill>
                    <a:srgbClr val="09465E"/>
                  </a:solidFill>
                  <a:ea typeface="Arimo Bold"/>
                  <a:cs typeface="Arimo Bold"/>
                  <a:sym typeface="Arimo Bold"/>
                  <a:hlinkClick r:id="rId4" tooltip="https://uusiouutiset.fi/fazerin-uudet-kaura-kaakaokonvehdit-syntyvat-tuotannon-ylijaamasta-ja-sivuvirroista/">
                    <a:extLst>
                      <a:ext uri="{A12FA001-AC4F-418D-AE19-62706E023703}">
                        <ahyp:hlinkClr xmlns:ahyp="http://schemas.microsoft.com/office/drawing/2018/hyperlinkcolor" val="tx"/>
                      </a:ext>
                    </a:extLst>
                  </a:hlinkClick>
                </a:rPr>
                <a:t> </a:t>
              </a:r>
              <a:r>
                <a:rPr lang="en-US" sz="1806" b="1" u="sng" dirty="0" err="1">
                  <a:solidFill>
                    <a:srgbClr val="09465E"/>
                  </a:solidFill>
                  <a:ea typeface="Arimo Bold"/>
                  <a:cs typeface="Arimo Bold"/>
                  <a:sym typeface="Arimo Bold"/>
                  <a:hlinkClick r:id="rId4" tooltip="https://uusiouutiset.fi/fazerin-uudet-kaura-kaakaokonvehdit-syntyvat-tuotannon-ylijaamasta-ja-sivuvirroista/">
                    <a:extLst>
                      <a:ext uri="{A12FA001-AC4F-418D-AE19-62706E023703}">
                        <ahyp:hlinkClr xmlns:ahyp="http://schemas.microsoft.com/office/drawing/2018/hyperlinkcolor" val="tx"/>
                      </a:ext>
                    </a:extLst>
                  </a:hlinkClick>
                </a:rPr>
                <a:t>reciente</a:t>
              </a:r>
              <a:r>
                <a:rPr lang="en-US" sz="1806" b="1" u="sng" dirty="0">
                  <a:solidFill>
                    <a:srgbClr val="09465E"/>
                  </a:solidFill>
                  <a:ea typeface="Arimo Bold"/>
                  <a:cs typeface="Arimo Bold"/>
                  <a:sym typeface="Arimo Bold"/>
                  <a:hlinkClick r:id="rId4" tooltip="https://uusiouutiset.fi/fazerin-uudet-kaura-kaakaokonvehdit-syntyvat-tuotannon-ylijaamasta-ja-sivuvirroista/">
                    <a:extLst>
                      <a:ext uri="{A12FA001-AC4F-418D-AE19-62706E023703}">
                        <ahyp:hlinkClr xmlns:ahyp="http://schemas.microsoft.com/office/drawing/2018/hyperlinkcolor" val="tx"/>
                      </a:ext>
                    </a:extLst>
                  </a:hlinkClick>
                </a:rPr>
                <a:t> </a:t>
              </a:r>
              <a:r>
                <a:rPr lang="en-US" sz="1806" b="1" u="sng" dirty="0" err="1">
                  <a:solidFill>
                    <a:srgbClr val="09465E"/>
                  </a:solidFill>
                  <a:ea typeface="Arimo Bold"/>
                  <a:cs typeface="Arimo Bold"/>
                  <a:sym typeface="Arimo Bold"/>
                  <a:hlinkClick r:id="rId4" tooltip="https://uusiouutiset.fi/fazerin-uudet-kaura-kaakaokonvehdit-syntyvat-tuotannon-ylijaamasta-ja-sivuvirroista/">
                    <a:extLst>
                      <a:ext uri="{A12FA001-AC4F-418D-AE19-62706E023703}">
                        <ahyp:hlinkClr xmlns:ahyp="http://schemas.microsoft.com/office/drawing/2018/hyperlinkcolor" val="tx"/>
                      </a:ext>
                    </a:extLst>
                  </a:hlinkClick>
                </a:rPr>
                <a:t>innovación</a:t>
              </a:r>
              <a:r>
                <a:rPr lang="en-US" sz="1806" b="1" u="sng" dirty="0">
                  <a:solidFill>
                    <a:srgbClr val="09465E"/>
                  </a:solidFill>
                  <a:ea typeface="Arimo Bold"/>
                  <a:cs typeface="Arimo Bold"/>
                  <a:sym typeface="Arimo Bold"/>
                  <a:hlinkClick r:id="rId4" tooltip="https://uusiouutiset.fi/fazerin-uudet-kaura-kaakaokonvehdit-syntyvat-tuotannon-ylijaamasta-ja-sivuvirroista/">
                    <a:extLst>
                      <a:ext uri="{A12FA001-AC4F-418D-AE19-62706E023703}">
                        <ahyp:hlinkClr xmlns:ahyp="http://schemas.microsoft.com/office/drawing/2018/hyperlinkcolor" val="tx"/>
                      </a:ext>
                    </a:extLst>
                  </a:hlinkClick>
                </a:rPr>
                <a:t> de Fazer es la </a:t>
              </a:r>
              <a:r>
                <a:rPr lang="en-US" sz="1806" b="1" u="sng" dirty="0" err="1">
                  <a:solidFill>
                    <a:srgbClr val="09465E"/>
                  </a:solidFill>
                  <a:ea typeface="Arimo Bold"/>
                  <a:cs typeface="Arimo Bold"/>
                  <a:sym typeface="Arimo Bold"/>
                  <a:hlinkClick r:id="rId4" tooltip="https://uusiouutiset.fi/fazerin-uudet-kaura-kaakaokonvehdit-syntyvat-tuotannon-ylijaamasta-ja-sivuvirroista/">
                    <a:extLst>
                      <a:ext uri="{A12FA001-AC4F-418D-AE19-62706E023703}">
                        <ahyp:hlinkClr xmlns:ahyp="http://schemas.microsoft.com/office/drawing/2018/hyperlinkcolor" val="tx"/>
                      </a:ext>
                    </a:extLst>
                  </a:hlinkClick>
                </a:rPr>
                <a:t>proteína</a:t>
              </a:r>
              <a:r>
                <a:rPr lang="en-US" sz="1806" b="1" u="sng" dirty="0">
                  <a:solidFill>
                    <a:srgbClr val="09465E"/>
                  </a:solidFill>
                  <a:ea typeface="Arimo Bold"/>
                  <a:cs typeface="Arimo Bold"/>
                  <a:sym typeface="Arimo Bold"/>
                  <a:hlinkClick r:id="rId4" tooltip="https://uusiouutiset.fi/fazerin-uudet-kaura-kaakaokonvehdit-syntyvat-tuotannon-ylijaamasta-ja-sivuvirroista/">
                    <a:extLst>
                      <a:ext uri="{A12FA001-AC4F-418D-AE19-62706E023703}">
                        <ahyp:hlinkClr xmlns:ahyp="http://schemas.microsoft.com/office/drawing/2018/hyperlinkcolor" val="tx"/>
                      </a:ext>
                    </a:extLst>
                  </a:hlinkClick>
                </a:rPr>
                <a:t> de </a:t>
              </a:r>
              <a:r>
                <a:rPr lang="en-US" sz="1806" b="1" u="sng" dirty="0" err="1">
                  <a:solidFill>
                    <a:srgbClr val="09465E"/>
                  </a:solidFill>
                  <a:ea typeface="Arimo Bold"/>
                  <a:cs typeface="Arimo Bold"/>
                  <a:sym typeface="Arimo Bold"/>
                  <a:hlinkClick r:id="rId4" tooltip="https://uusiouutiset.fi/fazerin-uudet-kaura-kaakaokonvehdit-syntyvat-tuotannon-ylijaamasta-ja-sivuvirroista/">
                    <a:extLst>
                      <a:ext uri="{A12FA001-AC4F-418D-AE19-62706E023703}">
                        <ahyp:hlinkClr xmlns:ahyp="http://schemas.microsoft.com/office/drawing/2018/hyperlinkcolor" val="tx"/>
                      </a:ext>
                    </a:extLst>
                  </a:hlinkClick>
                </a:rPr>
                <a:t>avena</a:t>
              </a:r>
              <a:r>
                <a:rPr lang="en-US" sz="1806" b="1" u="sng" dirty="0">
                  <a:solidFill>
                    <a:srgbClr val="09465E"/>
                  </a:solidFill>
                  <a:ea typeface="Arimo Bold"/>
                  <a:cs typeface="Arimo Bold"/>
                  <a:sym typeface="Arimo Bold"/>
                  <a:hlinkClick r:id="rId4" tooltip="https://uusiouutiset.fi/fazerin-uudet-kaura-kaakaokonvehdit-syntyvat-tuotannon-ylijaamasta-ja-sivuvirroista/">
                    <a:extLst>
                      <a:ext uri="{A12FA001-AC4F-418D-AE19-62706E023703}">
                        <ahyp:hlinkClr xmlns:ahyp="http://schemas.microsoft.com/office/drawing/2018/hyperlinkcolor" val="tx"/>
                      </a:ext>
                    </a:extLst>
                  </a:hlinkClick>
                </a:rPr>
                <a:t> de </a:t>
              </a:r>
              <a:r>
                <a:rPr lang="en-US" sz="1806" b="1" u="sng" dirty="0" err="1">
                  <a:solidFill>
                    <a:srgbClr val="09465E"/>
                  </a:solidFill>
                  <a:ea typeface="Arimo Bold"/>
                  <a:cs typeface="Arimo Bold"/>
                  <a:sym typeface="Arimo Bold"/>
                  <a:hlinkClick r:id="rId4" tooltip="https://uusiouutiset.fi/fazerin-uudet-kaura-kaakaokonvehdit-syntyvat-tuotannon-ylijaamasta-ja-sivuvirroista/">
                    <a:extLst>
                      <a:ext uri="{A12FA001-AC4F-418D-AE19-62706E023703}">
                        <ahyp:hlinkClr xmlns:ahyp="http://schemas.microsoft.com/office/drawing/2018/hyperlinkcolor" val="tx"/>
                      </a:ext>
                    </a:extLst>
                  </a:hlinkClick>
                </a:rPr>
                <a:t>origen</a:t>
              </a:r>
              <a:r>
                <a:rPr lang="en-US" sz="1806" b="1" u="sng" dirty="0">
                  <a:solidFill>
                    <a:srgbClr val="09465E"/>
                  </a:solidFill>
                  <a:ea typeface="Arimo Bold"/>
                  <a:cs typeface="Arimo Bold"/>
                  <a:sym typeface="Arimo Bold"/>
                  <a:hlinkClick r:id="rId4" tooltip="https://uusiouutiset.fi/fazerin-uudet-kaura-kaakaokonvehdit-syntyvat-tuotannon-ylijaamasta-ja-sivuvirroista/">
                    <a:extLst>
                      <a:ext uri="{A12FA001-AC4F-418D-AE19-62706E023703}">
                        <ahyp:hlinkClr xmlns:ahyp="http://schemas.microsoft.com/office/drawing/2018/hyperlinkcolor" val="tx"/>
                      </a:ext>
                    </a:extLst>
                  </a:hlinkClick>
                </a:rPr>
                <a:t> vegetal </a:t>
              </a:r>
              <a:r>
                <a:rPr lang="en-US" sz="1806" b="1" u="sng" dirty="0" err="1">
                  <a:solidFill>
                    <a:srgbClr val="09465E"/>
                  </a:solidFill>
                  <a:ea typeface="Arimo Bold"/>
                  <a:cs typeface="Arimo Bold"/>
                  <a:sym typeface="Arimo Bold"/>
                  <a:hlinkClick r:id="rId4" tooltip="https://uusiouutiset.fi/fazerin-uudet-kaura-kaakaokonvehdit-syntyvat-tuotannon-ylijaamasta-ja-sivuvirroista/">
                    <a:extLst>
                      <a:ext uri="{A12FA001-AC4F-418D-AE19-62706E023703}">
                        <ahyp:hlinkClr xmlns:ahyp="http://schemas.microsoft.com/office/drawing/2018/hyperlinkcolor" val="tx"/>
                      </a:ext>
                    </a:extLst>
                  </a:hlinkClick>
                </a:rPr>
                <a:t>destinada</a:t>
              </a:r>
              <a:r>
                <a:rPr lang="en-US" sz="1806" b="1" u="sng" dirty="0">
                  <a:solidFill>
                    <a:srgbClr val="09465E"/>
                  </a:solidFill>
                  <a:ea typeface="Arimo Bold"/>
                  <a:cs typeface="Arimo Bold"/>
                  <a:sym typeface="Arimo Bold"/>
                  <a:hlinkClick r:id="rId4" tooltip="https://uusiouutiset.fi/fazerin-uudet-kaura-kaakaokonvehdit-syntyvat-tuotannon-ylijaamasta-ja-sivuvirroista/">
                    <a:extLst>
                      <a:ext uri="{A12FA001-AC4F-418D-AE19-62706E023703}">
                        <ahyp:hlinkClr xmlns:ahyp="http://schemas.microsoft.com/office/drawing/2018/hyperlinkcolor" val="tx"/>
                      </a:ext>
                    </a:extLst>
                  </a:hlinkClick>
                </a:rPr>
                <a:t> a la </a:t>
              </a:r>
              <a:r>
                <a:rPr lang="en-US" sz="1806" b="1" u="sng" dirty="0" err="1">
                  <a:solidFill>
                    <a:srgbClr val="09465E"/>
                  </a:solidFill>
                  <a:ea typeface="Arimo Bold"/>
                  <a:cs typeface="Arimo Bold"/>
                  <a:sym typeface="Arimo Bold"/>
                  <a:hlinkClick r:id="rId4" tooltip="https://uusiouutiset.fi/fazerin-uudet-kaura-kaakaokonvehdit-syntyvat-tuotannon-ylijaamasta-ja-sivuvirroista/">
                    <a:extLst>
                      <a:ext uri="{A12FA001-AC4F-418D-AE19-62706E023703}">
                        <ahyp:hlinkClr xmlns:ahyp="http://schemas.microsoft.com/office/drawing/2018/hyperlinkcolor" val="tx"/>
                      </a:ext>
                    </a:extLst>
                  </a:hlinkClick>
                </a:rPr>
                <a:t>industria</a:t>
              </a:r>
              <a:r>
                <a:rPr lang="en-US" sz="1806" b="1" u="sng" dirty="0">
                  <a:solidFill>
                    <a:srgbClr val="09465E"/>
                  </a:solidFill>
                  <a:ea typeface="Arimo Bold"/>
                  <a:cs typeface="Arimo Bold"/>
                  <a:sym typeface="Arimo Bold"/>
                  <a:hlinkClick r:id="rId4" tooltip="https://uusiouutiset.fi/fazerin-uudet-kaura-kaakaokonvehdit-syntyvat-tuotannon-ylijaamasta-ja-sivuvirroista/">
                    <a:extLst>
                      <a:ext uri="{A12FA001-AC4F-418D-AE19-62706E023703}">
                        <ahyp:hlinkClr xmlns:ahyp="http://schemas.microsoft.com/office/drawing/2018/hyperlinkcolor" val="tx"/>
                      </a:ext>
                    </a:extLst>
                  </a:hlinkClick>
                </a:rPr>
                <a:t> alimentaria.</a:t>
              </a:r>
            </a:p>
          </p:txBody>
        </p:sp>
      </p:grpSp>
      <p:grpSp>
        <p:nvGrpSpPr>
          <p:cNvPr id="14" name="Group 14"/>
          <p:cNvGrpSpPr/>
          <p:nvPr/>
        </p:nvGrpSpPr>
        <p:grpSpPr>
          <a:xfrm>
            <a:off x="58275" y="1498036"/>
            <a:ext cx="3268374" cy="572485"/>
            <a:chOff x="0" y="0"/>
            <a:chExt cx="7453800" cy="1305600"/>
          </a:xfrm>
        </p:grpSpPr>
        <p:sp>
          <p:nvSpPr>
            <p:cNvPr id="15" name="Freeform 15"/>
            <p:cNvSpPr/>
            <p:nvPr/>
          </p:nvSpPr>
          <p:spPr>
            <a:xfrm>
              <a:off x="0" y="0"/>
              <a:ext cx="7453757" cy="1305560"/>
            </a:xfrm>
            <a:custGeom>
              <a:avLst/>
              <a:gdLst/>
              <a:ahLst/>
              <a:cxnLst/>
              <a:rect l="l" t="t" r="r" b="b"/>
              <a:pathLst>
                <a:path w="7453757" h="1305560">
                  <a:moveTo>
                    <a:pt x="0" y="0"/>
                  </a:moveTo>
                  <a:lnTo>
                    <a:pt x="7453757" y="0"/>
                  </a:lnTo>
                  <a:lnTo>
                    <a:pt x="7453757" y="1305560"/>
                  </a:lnTo>
                  <a:lnTo>
                    <a:pt x="0" y="1305560"/>
                  </a:lnTo>
                  <a:close/>
                </a:path>
              </a:pathLst>
            </a:custGeom>
            <a:solidFill>
              <a:srgbClr val="60BA47"/>
            </a:solidFill>
          </p:spPr>
          <p:txBody>
            <a:bodyPr/>
            <a:lstStyle/>
            <a:p>
              <a:endParaRPr lang="en-GB"/>
            </a:p>
          </p:txBody>
        </p:sp>
        <p:sp>
          <p:nvSpPr>
            <p:cNvPr id="16" name="TextBox 16"/>
            <p:cNvSpPr txBox="1"/>
            <p:nvPr/>
          </p:nvSpPr>
          <p:spPr>
            <a:xfrm>
              <a:off x="0" y="-19050"/>
              <a:ext cx="7453800" cy="1324650"/>
            </a:xfrm>
            <a:prstGeom prst="rect">
              <a:avLst/>
            </a:prstGeom>
          </p:spPr>
          <p:txBody>
            <a:bodyPr lIns="29700" tIns="29700" rIns="29700" bIns="29700" rtlCol="0" anchor="ctr"/>
            <a:lstStyle/>
            <a:p>
              <a:pPr marL="0" lvl="0" indent="0" algn="l">
                <a:lnSpc>
                  <a:spcPts val="2651"/>
                </a:lnSpc>
              </a:pPr>
              <a:r>
                <a:rPr lang="en-US" sz="2455" b="1">
                  <a:solidFill>
                    <a:srgbClr val="FFFFFF"/>
                  </a:solidFill>
                  <a:latin typeface="Calibri (MS) Bold"/>
                  <a:ea typeface="Calibri (MS) Bold"/>
                  <a:cs typeface="Calibri (MS) Bold"/>
                  <a:sym typeface="Calibri (MS) Bold"/>
                </a:rPr>
                <a:t>LEER MÁS</a:t>
              </a:r>
            </a:p>
          </p:txBody>
        </p:sp>
      </p:grpSp>
      <p:sp>
        <p:nvSpPr>
          <p:cNvPr id="17" name="Freeform 17"/>
          <p:cNvSpPr/>
          <p:nvPr/>
        </p:nvSpPr>
        <p:spPr>
          <a:xfrm>
            <a:off x="-5819623" y="3461619"/>
            <a:ext cx="8145326" cy="4196380"/>
          </a:xfrm>
          <a:custGeom>
            <a:avLst/>
            <a:gdLst/>
            <a:ahLst/>
            <a:cxnLst/>
            <a:rect l="l" t="t" r="r" b="b"/>
            <a:pathLst>
              <a:path w="8145326" h="4196380">
                <a:moveTo>
                  <a:pt x="0" y="0"/>
                </a:moveTo>
                <a:lnTo>
                  <a:pt x="8145326" y="0"/>
                </a:lnTo>
                <a:lnTo>
                  <a:pt x="8145326" y="4196380"/>
                </a:lnTo>
                <a:lnTo>
                  <a:pt x="0" y="419638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214365">
            <a:off x="10213501" y="6586329"/>
            <a:ext cx="264240" cy="0"/>
          </a:xfrm>
          <a:prstGeom prst="line">
            <a:avLst/>
          </a:prstGeom>
          <a:ln w="9525" cap="rnd">
            <a:solidFill>
              <a:srgbClr val="60BA47"/>
            </a:solidFill>
            <a:prstDash val="solid"/>
            <a:headEnd type="none" w="sm" len="sm"/>
            <a:tailEnd type="none" w="sm" len="sm"/>
          </a:ln>
        </p:spPr>
        <p:txBody>
          <a:bodyPr/>
          <a:lstStyle/>
          <a:p>
            <a:endParaRPr lang="en-GB"/>
          </a:p>
        </p:txBody>
      </p:sp>
      <p:sp>
        <p:nvSpPr>
          <p:cNvPr id="3" name="Freeform 3"/>
          <p:cNvSpPr/>
          <p:nvPr/>
        </p:nvSpPr>
        <p:spPr>
          <a:xfrm rot="-5400000">
            <a:off x="9185609" y="5249336"/>
            <a:ext cx="2341886" cy="195158"/>
          </a:xfrm>
          <a:custGeom>
            <a:avLst/>
            <a:gdLst/>
            <a:ahLst/>
            <a:cxnLst/>
            <a:rect l="l" t="t" r="r" b="b"/>
            <a:pathLst>
              <a:path w="2341886" h="195158">
                <a:moveTo>
                  <a:pt x="0" y="0"/>
                </a:moveTo>
                <a:lnTo>
                  <a:pt x="2341886" y="0"/>
                </a:lnTo>
                <a:lnTo>
                  <a:pt x="2341886" y="195158"/>
                </a:lnTo>
                <a:lnTo>
                  <a:pt x="0" y="195158"/>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endParaRPr lang="en-GB"/>
          </a:p>
        </p:txBody>
      </p:sp>
      <p:grpSp>
        <p:nvGrpSpPr>
          <p:cNvPr id="4" name="Group 4"/>
          <p:cNvGrpSpPr/>
          <p:nvPr/>
        </p:nvGrpSpPr>
        <p:grpSpPr>
          <a:xfrm rot="-5400000">
            <a:off x="2338875" y="-1566000"/>
            <a:ext cx="6014251" cy="10691999"/>
            <a:chOff x="0" y="0"/>
            <a:chExt cx="13716002" cy="24383998"/>
          </a:xfrm>
        </p:grpSpPr>
        <p:sp>
          <p:nvSpPr>
            <p:cNvPr id="5" name="Freeform 5"/>
            <p:cNvSpPr/>
            <p:nvPr/>
          </p:nvSpPr>
          <p:spPr>
            <a:xfrm>
              <a:off x="0" y="0"/>
              <a:ext cx="13716000" cy="24384000"/>
            </a:xfrm>
            <a:custGeom>
              <a:avLst/>
              <a:gdLst/>
              <a:ahLst/>
              <a:cxnLst/>
              <a:rect l="l" t="t" r="r" b="b"/>
              <a:pathLst>
                <a:path w="13716000" h="24384000">
                  <a:moveTo>
                    <a:pt x="0" y="0"/>
                  </a:moveTo>
                  <a:lnTo>
                    <a:pt x="13716000" y="0"/>
                  </a:lnTo>
                  <a:lnTo>
                    <a:pt x="13716000" y="24384000"/>
                  </a:lnTo>
                  <a:lnTo>
                    <a:pt x="0" y="24384000"/>
                  </a:lnTo>
                  <a:close/>
                </a:path>
              </a:pathLst>
            </a:custGeom>
            <a:solidFill>
              <a:srgbClr val="09465E"/>
            </a:solidFill>
          </p:spPr>
          <p:txBody>
            <a:bodyPr/>
            <a:lstStyle/>
            <a:p>
              <a:endParaRPr lang="en-GB"/>
            </a:p>
          </p:txBody>
        </p:sp>
      </p:grpSp>
      <p:grpSp>
        <p:nvGrpSpPr>
          <p:cNvPr id="6" name="Group 6"/>
          <p:cNvGrpSpPr/>
          <p:nvPr/>
        </p:nvGrpSpPr>
        <p:grpSpPr>
          <a:xfrm rot="-5400000">
            <a:off x="4266622" y="755888"/>
            <a:ext cx="5385481" cy="6048223"/>
            <a:chOff x="0" y="0"/>
            <a:chExt cx="12282040" cy="13793478"/>
          </a:xfrm>
        </p:grpSpPr>
        <p:sp>
          <p:nvSpPr>
            <p:cNvPr id="7" name="Freeform 7"/>
            <p:cNvSpPr/>
            <p:nvPr/>
          </p:nvSpPr>
          <p:spPr>
            <a:xfrm>
              <a:off x="0" y="0"/>
              <a:ext cx="12282043" cy="13793470"/>
            </a:xfrm>
            <a:custGeom>
              <a:avLst/>
              <a:gdLst/>
              <a:ahLst/>
              <a:cxnLst/>
              <a:rect l="l" t="t" r="r" b="b"/>
              <a:pathLst>
                <a:path w="12282043" h="13793470">
                  <a:moveTo>
                    <a:pt x="0" y="0"/>
                  </a:moveTo>
                  <a:lnTo>
                    <a:pt x="12282043" y="0"/>
                  </a:lnTo>
                  <a:lnTo>
                    <a:pt x="12282043" y="13793470"/>
                  </a:lnTo>
                  <a:lnTo>
                    <a:pt x="0" y="13793470"/>
                  </a:lnTo>
                  <a:close/>
                </a:path>
              </a:pathLst>
            </a:custGeom>
            <a:solidFill>
              <a:srgbClr val="FFFFFF"/>
            </a:solidFill>
          </p:spPr>
          <p:txBody>
            <a:bodyPr/>
            <a:lstStyle/>
            <a:p>
              <a:endParaRPr lang="en-GB"/>
            </a:p>
          </p:txBody>
        </p:sp>
        <p:sp>
          <p:nvSpPr>
            <p:cNvPr id="8" name="TextBox 8"/>
            <p:cNvSpPr txBox="1"/>
            <p:nvPr/>
          </p:nvSpPr>
          <p:spPr>
            <a:xfrm>
              <a:off x="0" y="-19050"/>
              <a:ext cx="12282040" cy="13812528"/>
            </a:xfrm>
            <a:prstGeom prst="rect">
              <a:avLst/>
            </a:prstGeom>
          </p:spPr>
          <p:txBody>
            <a:bodyPr lIns="29700" tIns="29700" rIns="29700" bIns="29700" rtlCol="0" anchor="ctr"/>
            <a:lstStyle/>
            <a:p>
              <a:pPr marL="0" lvl="0" indent="0" algn="ctr">
                <a:lnSpc>
                  <a:spcPts val="1894"/>
                </a:lnSpc>
              </a:pPr>
              <a:r>
                <a:rPr lang="en-US" sz="1578">
                  <a:solidFill>
                    <a:srgbClr val="FFFFFF"/>
                  </a:solidFill>
                  <a:latin typeface="Calibri (MS)"/>
                  <a:ea typeface="Calibri (MS)"/>
                  <a:cs typeface="Calibri (MS)"/>
                  <a:sym typeface="Calibri (MS)"/>
                </a:rPr>
                <a:t>a</a:t>
              </a:r>
            </a:p>
          </p:txBody>
        </p:sp>
      </p:grpSp>
      <p:sp>
        <p:nvSpPr>
          <p:cNvPr id="9" name="AutoShape 9"/>
          <p:cNvSpPr/>
          <p:nvPr/>
        </p:nvSpPr>
        <p:spPr>
          <a:xfrm rot="214365">
            <a:off x="10213501" y="6586329"/>
            <a:ext cx="264240" cy="0"/>
          </a:xfrm>
          <a:prstGeom prst="line">
            <a:avLst/>
          </a:prstGeom>
          <a:ln w="9525" cap="rnd">
            <a:solidFill>
              <a:srgbClr val="60BA47"/>
            </a:solidFill>
            <a:prstDash val="solid"/>
            <a:headEnd type="none" w="sm" len="sm"/>
            <a:tailEnd type="none" w="sm" len="sm"/>
          </a:ln>
        </p:spPr>
        <p:txBody>
          <a:bodyPr/>
          <a:lstStyle/>
          <a:p>
            <a:endParaRPr lang="en-GB"/>
          </a:p>
        </p:txBody>
      </p:sp>
      <p:sp>
        <p:nvSpPr>
          <p:cNvPr id="10" name="Freeform 10"/>
          <p:cNvSpPr/>
          <p:nvPr/>
        </p:nvSpPr>
        <p:spPr>
          <a:xfrm rot="-5400000">
            <a:off x="9185609" y="5249336"/>
            <a:ext cx="2341886" cy="195158"/>
          </a:xfrm>
          <a:custGeom>
            <a:avLst/>
            <a:gdLst/>
            <a:ahLst/>
            <a:cxnLst/>
            <a:rect l="l" t="t" r="r" b="b"/>
            <a:pathLst>
              <a:path w="2341886" h="195158">
                <a:moveTo>
                  <a:pt x="0" y="0"/>
                </a:moveTo>
                <a:lnTo>
                  <a:pt x="2341886" y="0"/>
                </a:lnTo>
                <a:lnTo>
                  <a:pt x="2341886" y="195158"/>
                </a:lnTo>
                <a:lnTo>
                  <a:pt x="0" y="195158"/>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n-GB"/>
          </a:p>
        </p:txBody>
      </p:sp>
      <p:grpSp>
        <p:nvGrpSpPr>
          <p:cNvPr id="11" name="Group 11"/>
          <p:cNvGrpSpPr/>
          <p:nvPr/>
        </p:nvGrpSpPr>
        <p:grpSpPr>
          <a:xfrm>
            <a:off x="4019876" y="1391198"/>
            <a:ext cx="5773763" cy="4530682"/>
            <a:chOff x="0" y="0"/>
            <a:chExt cx="13167550" cy="10332600"/>
          </a:xfrm>
        </p:grpSpPr>
        <p:sp>
          <p:nvSpPr>
            <p:cNvPr id="12" name="Freeform 12"/>
            <p:cNvSpPr/>
            <p:nvPr/>
          </p:nvSpPr>
          <p:spPr>
            <a:xfrm>
              <a:off x="0" y="0"/>
              <a:ext cx="13167550" cy="10332600"/>
            </a:xfrm>
            <a:custGeom>
              <a:avLst/>
              <a:gdLst/>
              <a:ahLst/>
              <a:cxnLst/>
              <a:rect l="l" t="t" r="r" b="b"/>
              <a:pathLst>
                <a:path w="13167550" h="10332600">
                  <a:moveTo>
                    <a:pt x="0" y="0"/>
                  </a:moveTo>
                  <a:lnTo>
                    <a:pt x="13167550" y="0"/>
                  </a:lnTo>
                  <a:lnTo>
                    <a:pt x="13167550" y="10332600"/>
                  </a:lnTo>
                  <a:lnTo>
                    <a:pt x="0" y="10332600"/>
                  </a:lnTo>
                  <a:close/>
                </a:path>
              </a:pathLst>
            </a:custGeom>
            <a:solidFill>
              <a:srgbClr val="000000">
                <a:alpha val="0"/>
              </a:srgbClr>
            </a:solidFill>
          </p:spPr>
          <p:txBody>
            <a:bodyPr/>
            <a:lstStyle/>
            <a:p>
              <a:endParaRPr lang="en-GB"/>
            </a:p>
          </p:txBody>
        </p:sp>
        <p:sp>
          <p:nvSpPr>
            <p:cNvPr id="13" name="TextBox 13"/>
            <p:cNvSpPr txBox="1"/>
            <p:nvPr/>
          </p:nvSpPr>
          <p:spPr>
            <a:xfrm>
              <a:off x="0" y="-9525"/>
              <a:ext cx="13167550" cy="10342125"/>
            </a:xfrm>
            <a:prstGeom prst="rect">
              <a:avLst/>
            </a:prstGeom>
          </p:spPr>
          <p:txBody>
            <a:bodyPr lIns="0" tIns="0" rIns="0" bIns="0" rtlCol="0" anchor="t"/>
            <a:lstStyle/>
            <a:p>
              <a:pPr marL="0" lvl="0" indent="0" algn="l">
                <a:lnSpc>
                  <a:spcPts val="1894"/>
                </a:lnSpc>
              </a:pPr>
              <a:endParaRPr dirty="0"/>
            </a:p>
            <a:p>
              <a:pPr marL="0" lvl="0" indent="0" algn="l">
                <a:lnSpc>
                  <a:spcPts val="1894"/>
                </a:lnSpc>
              </a:pPr>
              <a:r>
                <a:rPr lang="en-US" b="1" u="sng" dirty="0" err="1">
                  <a:solidFill>
                    <a:srgbClr val="87A66E"/>
                  </a:solidFill>
                  <a:ea typeface="Arimo Bold"/>
                  <a:cs typeface="Arimo Bold"/>
                  <a:sym typeface="Arimo Bold"/>
                  <a:hlinkClick r:id="rId4" tooltip="https://sivuvirtaporssi.fi/"/>
                </a:rPr>
                <a:t>Intercambio</a:t>
              </a:r>
              <a:r>
                <a:rPr lang="en-US" b="1" u="sng" dirty="0">
                  <a:solidFill>
                    <a:srgbClr val="87A66E"/>
                  </a:solidFill>
                  <a:ea typeface="Arimo Bold"/>
                  <a:cs typeface="Arimo Bold"/>
                  <a:sym typeface="Arimo Bold"/>
                  <a:hlinkClick r:id="rId4" tooltip="https://sivuvirtaporssi.fi/"/>
                </a:rPr>
                <a:t> horizontal </a:t>
              </a:r>
            </a:p>
            <a:p>
              <a:pPr marL="0" lvl="0" indent="0" algn="l">
                <a:lnSpc>
                  <a:spcPts val="1894"/>
                </a:lnSpc>
              </a:pPr>
              <a:r>
                <a:rPr lang="en-US" b="1" u="sng" dirty="0">
                  <a:solidFill>
                    <a:srgbClr val="09465E"/>
                  </a:solidFill>
                  <a:ea typeface="Arimo Bold"/>
                  <a:cs typeface="Arimo Bold"/>
                  <a:sym typeface="Arimo Bold"/>
                  <a:hlinkClick r:id="rId4" tooltip="https://sivuvirtaporssi.fi/"/>
                </a:rPr>
                <a:t>El </a:t>
              </a:r>
              <a:r>
                <a:rPr lang="en-US" b="1" u="sng" dirty="0" err="1">
                  <a:solidFill>
                    <a:srgbClr val="09465E"/>
                  </a:solidFill>
                  <a:ea typeface="Arimo Bold"/>
                  <a:cs typeface="Arimo Bold"/>
                  <a:sym typeface="Arimo Bold"/>
                  <a:hlinkClick r:id="rId4" tooltip="https://sivuvirtaporssi.fi/"/>
                </a:rPr>
                <a:t>intercambio</a:t>
              </a:r>
              <a:r>
                <a:rPr lang="en-US" b="1" u="sng" dirty="0">
                  <a:solidFill>
                    <a:srgbClr val="09465E"/>
                  </a:solidFill>
                  <a:ea typeface="Arimo Bold"/>
                  <a:cs typeface="Arimo Bold"/>
                  <a:sym typeface="Arimo Bold"/>
                  <a:hlinkClick r:id="rId4" tooltip="https://sivuvirtaporssi.fi/"/>
                </a:rPr>
                <a:t> de </a:t>
              </a:r>
              <a:r>
                <a:rPr lang="en-US" b="1" u="sng" dirty="0" err="1">
                  <a:solidFill>
                    <a:srgbClr val="09465E"/>
                  </a:solidFill>
                  <a:ea typeface="Arimo Bold"/>
                  <a:cs typeface="Arimo Bold"/>
                  <a:sym typeface="Arimo Bold"/>
                  <a:hlinkClick r:id="rId4" tooltip="https://sivuvirtaporssi.fi/"/>
                </a:rPr>
                <a:t>flujo</a:t>
              </a:r>
              <a:r>
                <a:rPr lang="en-US" b="1" u="sng" dirty="0">
                  <a:solidFill>
                    <a:srgbClr val="09465E"/>
                  </a:solidFill>
                  <a:ea typeface="Arimo Bold"/>
                  <a:cs typeface="Arimo Bold"/>
                  <a:sym typeface="Arimo Bold"/>
                  <a:hlinkClick r:id="rId4" tooltip="https://sivuvirtaporssi.fi/"/>
                </a:rPr>
                <a:t> lateral es </a:t>
              </a:r>
              <a:r>
                <a:rPr lang="en-US" b="1" u="sng" dirty="0" err="1">
                  <a:solidFill>
                    <a:srgbClr val="09465E"/>
                  </a:solidFill>
                  <a:ea typeface="Arimo Bold"/>
                  <a:cs typeface="Arimo Bold"/>
                  <a:sym typeface="Arimo Bold"/>
                  <a:hlinkClick r:id="rId4" tooltip="https://sivuvirtaporssi.fi/"/>
                </a:rPr>
                <a:t>una</a:t>
              </a:r>
              <a:r>
                <a:rPr lang="en-US" b="1" u="sng" dirty="0">
                  <a:solidFill>
                    <a:srgbClr val="09465E"/>
                  </a:solidFill>
                  <a:ea typeface="Arimo Bold"/>
                  <a:cs typeface="Arimo Bold"/>
                  <a:sym typeface="Arimo Bold"/>
                  <a:hlinkClick r:id="rId4" tooltip="https://sivuvirtaporssi.fi/"/>
                </a:rPr>
                <a:t> </a:t>
              </a:r>
              <a:r>
                <a:rPr lang="en-US" b="1" u="sng" dirty="0" err="1">
                  <a:solidFill>
                    <a:srgbClr val="09465E"/>
                  </a:solidFill>
                  <a:ea typeface="Arimo Bold"/>
                  <a:cs typeface="Arimo Bold"/>
                  <a:sym typeface="Arimo Bold"/>
                  <a:hlinkClick r:id="rId4" tooltip="https://sivuvirtaporssi.fi/"/>
                </a:rPr>
                <a:t>plataforma</a:t>
              </a:r>
              <a:r>
                <a:rPr lang="en-US" b="1" u="sng" dirty="0">
                  <a:solidFill>
                    <a:srgbClr val="09465E"/>
                  </a:solidFill>
                  <a:ea typeface="Arimo Bold"/>
                  <a:cs typeface="Arimo Bold"/>
                  <a:sym typeface="Arimo Bold"/>
                  <a:hlinkClick r:id="rId4" tooltip="https://sivuvirtaporssi.fi/"/>
                </a:rPr>
                <a:t> que </a:t>
              </a:r>
              <a:r>
                <a:rPr lang="en-US" b="1" u="sng" dirty="0" err="1">
                  <a:solidFill>
                    <a:srgbClr val="09465E"/>
                  </a:solidFill>
                  <a:ea typeface="Arimo Bold"/>
                  <a:cs typeface="Arimo Bold"/>
                  <a:sym typeface="Arimo Bold"/>
                  <a:hlinkClick r:id="rId4" tooltip="https://sivuvirtaporssi.fi/"/>
                </a:rPr>
                <a:t>congrega</a:t>
              </a:r>
              <a:r>
                <a:rPr lang="en-US" b="1" u="sng" dirty="0">
                  <a:solidFill>
                    <a:srgbClr val="09465E"/>
                  </a:solidFill>
                  <a:ea typeface="Arimo Bold"/>
                  <a:cs typeface="Arimo Bold"/>
                  <a:sym typeface="Arimo Bold"/>
                  <a:hlinkClick r:id="rId4" tooltip="https://sivuvirtaporssi.fi/"/>
                </a:rPr>
                <a:t> a las </a:t>
              </a:r>
              <a:r>
                <a:rPr lang="en-US" b="1" u="sng" dirty="0" err="1">
                  <a:solidFill>
                    <a:srgbClr val="09465E"/>
                  </a:solidFill>
                  <a:ea typeface="Arimo Bold"/>
                  <a:cs typeface="Arimo Bold"/>
                  <a:sym typeface="Arimo Bold"/>
                  <a:hlinkClick r:id="rId4" tooltip="https://sivuvirtaporssi.fi/"/>
                </a:rPr>
                <a:t>empresas</a:t>
              </a:r>
              <a:r>
                <a:rPr lang="en-US" b="1" u="sng" dirty="0">
                  <a:solidFill>
                    <a:srgbClr val="09465E"/>
                  </a:solidFill>
                  <a:ea typeface="Arimo Bold"/>
                  <a:cs typeface="Arimo Bold"/>
                  <a:sym typeface="Arimo Bold"/>
                  <a:hlinkClick r:id="rId4" tooltip="https://sivuvirtaporssi.fi/"/>
                </a:rPr>
                <a:t> que </a:t>
              </a:r>
              <a:r>
                <a:rPr lang="en-US" b="1" u="sng" dirty="0" err="1">
                  <a:solidFill>
                    <a:srgbClr val="09465E"/>
                  </a:solidFill>
                  <a:ea typeface="Arimo Bold"/>
                  <a:cs typeface="Arimo Bold"/>
                  <a:sym typeface="Arimo Bold"/>
                  <a:hlinkClick r:id="rId4" tooltip="https://sivuvirtaporssi.fi/"/>
                </a:rPr>
                <a:t>buscan</a:t>
              </a:r>
              <a:r>
                <a:rPr lang="en-US" b="1" u="sng" dirty="0">
                  <a:solidFill>
                    <a:srgbClr val="09465E"/>
                  </a:solidFill>
                  <a:ea typeface="Arimo Bold"/>
                  <a:cs typeface="Arimo Bold"/>
                  <a:sym typeface="Arimo Bold"/>
                  <a:hlinkClick r:id="rId4" tooltip="https://sivuvirtaporssi.fi/"/>
                </a:rPr>
                <a:t> y </a:t>
              </a:r>
              <a:r>
                <a:rPr lang="en-US" b="1" u="sng" dirty="0" err="1">
                  <a:solidFill>
                    <a:srgbClr val="09465E"/>
                  </a:solidFill>
                  <a:ea typeface="Arimo Bold"/>
                  <a:cs typeface="Arimo Bold"/>
                  <a:sym typeface="Arimo Bold"/>
                  <a:hlinkClick r:id="rId4" tooltip="https://sivuvirtaporssi.fi/"/>
                </a:rPr>
                <a:t>ofrecen</a:t>
              </a:r>
              <a:r>
                <a:rPr lang="en-US" b="1" u="sng" dirty="0">
                  <a:solidFill>
                    <a:srgbClr val="09465E"/>
                  </a:solidFill>
                  <a:ea typeface="Arimo Bold"/>
                  <a:cs typeface="Arimo Bold"/>
                  <a:sym typeface="Arimo Bold"/>
                  <a:hlinkClick r:id="rId4" tooltip="https://sivuvirtaporssi.fi/"/>
                </a:rPr>
                <a:t> </a:t>
              </a:r>
              <a:r>
                <a:rPr lang="en-US" b="1" u="sng" dirty="0" err="1">
                  <a:solidFill>
                    <a:srgbClr val="09465E"/>
                  </a:solidFill>
                  <a:ea typeface="Arimo Bold"/>
                  <a:cs typeface="Arimo Bold"/>
                  <a:sym typeface="Arimo Bold"/>
                  <a:hlinkClick r:id="rId4" tooltip="https://sivuvirtaporssi.fi/"/>
                </a:rPr>
                <a:t>flujos</a:t>
              </a:r>
              <a:r>
                <a:rPr lang="en-US" b="1" u="sng" dirty="0">
                  <a:solidFill>
                    <a:srgbClr val="09465E"/>
                  </a:solidFill>
                  <a:ea typeface="Arimo Bold"/>
                  <a:cs typeface="Arimo Bold"/>
                  <a:sym typeface="Arimo Bold"/>
                  <a:hlinkClick r:id="rId4" tooltip="https://sivuvirtaporssi.fi/"/>
                </a:rPr>
                <a:t> </a:t>
              </a:r>
              <a:r>
                <a:rPr lang="en-US" b="1" u="sng" dirty="0" err="1">
                  <a:solidFill>
                    <a:srgbClr val="09465E"/>
                  </a:solidFill>
                  <a:ea typeface="Arimo Bold"/>
                  <a:cs typeface="Arimo Bold"/>
                  <a:sym typeface="Arimo Bold"/>
                  <a:hlinkClick r:id="rId4" tooltip="https://sivuvirtaporssi.fi/"/>
                </a:rPr>
                <a:t>secundarios</a:t>
              </a:r>
              <a:r>
                <a:rPr lang="en-US" b="1" u="sng" dirty="0">
                  <a:solidFill>
                    <a:srgbClr val="09465E"/>
                  </a:solidFill>
                  <a:ea typeface="Arimo Bold"/>
                  <a:cs typeface="Arimo Bold"/>
                  <a:sym typeface="Arimo Bold"/>
                  <a:hlinkClick r:id="rId4" tooltip="https://sivuvirtaporssi.fi/"/>
                </a:rPr>
                <a:t> de </a:t>
              </a:r>
              <a:r>
                <a:rPr lang="en-US" b="1" u="sng" dirty="0" err="1">
                  <a:solidFill>
                    <a:srgbClr val="09465E"/>
                  </a:solidFill>
                  <a:ea typeface="Arimo Bold"/>
                  <a:cs typeface="Arimo Bold"/>
                  <a:sym typeface="Arimo Bold"/>
                  <a:hlinkClick r:id="rId4" tooltip="https://sivuvirtaporssi.fi/"/>
                </a:rPr>
                <a:t>origen</a:t>
              </a:r>
              <a:r>
                <a:rPr lang="en-US" b="1" u="sng" dirty="0">
                  <a:solidFill>
                    <a:srgbClr val="09465E"/>
                  </a:solidFill>
                  <a:ea typeface="Arimo Bold"/>
                  <a:cs typeface="Arimo Bold"/>
                  <a:sym typeface="Arimo Bold"/>
                  <a:hlinkClick r:id="rId4" tooltip="https://sivuvirtaporssi.fi/"/>
                </a:rPr>
                <a:t> </a:t>
              </a:r>
              <a:r>
                <a:rPr lang="en-US" b="1" u="sng" dirty="0" err="1">
                  <a:solidFill>
                    <a:srgbClr val="09465E"/>
                  </a:solidFill>
                  <a:ea typeface="Arimo Bold"/>
                  <a:cs typeface="Arimo Bold"/>
                  <a:sym typeface="Arimo Bold"/>
                  <a:hlinkClick r:id="rId4" tooltip="https://sivuvirtaporssi.fi/"/>
                </a:rPr>
                <a:t>biológico</a:t>
              </a:r>
              <a:r>
                <a:rPr lang="en-US" b="1" u="sng" dirty="0">
                  <a:solidFill>
                    <a:srgbClr val="09465E"/>
                  </a:solidFill>
                  <a:ea typeface="Arimo Bold"/>
                  <a:cs typeface="Arimo Bold"/>
                  <a:sym typeface="Arimo Bold"/>
                  <a:hlinkClick r:id="rId4" tooltip="https://sivuvirtaporssi.fi/"/>
                </a:rPr>
                <a:t>.</a:t>
              </a:r>
            </a:p>
            <a:p>
              <a:pPr marL="0" lvl="0" indent="0" algn="l">
                <a:lnSpc>
                  <a:spcPts val="2178"/>
                </a:lnSpc>
              </a:pPr>
              <a:endParaRPr lang="en-US" b="1" u="sng" dirty="0">
                <a:solidFill>
                  <a:srgbClr val="09465E"/>
                </a:solidFill>
                <a:ea typeface="Arimo Bold"/>
                <a:cs typeface="Arimo Bold"/>
                <a:sym typeface="Arimo Bold"/>
                <a:hlinkClick r:id="rId4" tooltip="https://sivuvirtaporssi.fi/"/>
              </a:endParaRPr>
            </a:p>
            <a:p>
              <a:pPr marL="0" lvl="0" indent="0" algn="l">
                <a:lnSpc>
                  <a:spcPts val="1894"/>
                </a:lnSpc>
              </a:pPr>
              <a:r>
                <a:rPr lang="en-US" b="1" u="sng" dirty="0">
                  <a:solidFill>
                    <a:srgbClr val="09465E"/>
                  </a:solidFill>
                  <a:ea typeface="Arimo Bold"/>
                  <a:cs typeface="Arimo Bold"/>
                  <a:sym typeface="Arimo Bold"/>
                  <a:hlinkClick r:id="rId4" tooltip="https://sivuvirtaporssi.fi/"/>
                </a:rPr>
                <a:t>Atlas de </a:t>
              </a:r>
              <a:r>
                <a:rPr lang="en-US" b="1" u="sng" dirty="0" err="1">
                  <a:solidFill>
                    <a:srgbClr val="09465E"/>
                  </a:solidFill>
                  <a:ea typeface="Arimo Bold"/>
                  <a:cs typeface="Arimo Bold"/>
                  <a:sym typeface="Arimo Bold"/>
                  <a:hlinkClick r:id="rId4" tooltip="https://sivuvirtaporssi.fi/"/>
                </a:rPr>
                <a:t>biomasa</a:t>
              </a:r>
              <a:r>
                <a:rPr lang="en-US" b="1" u="sng" dirty="0">
                  <a:solidFill>
                    <a:srgbClr val="09465E"/>
                  </a:solidFill>
                  <a:ea typeface="Arimo Bold"/>
                  <a:cs typeface="Arimo Bold"/>
                  <a:sym typeface="Arimo Bold"/>
                  <a:hlinkClick r:id="rId4" tooltip="https://sivuvirtaporssi.fi/"/>
                </a:rPr>
                <a:t>:</a:t>
              </a:r>
            </a:p>
            <a:p>
              <a:pPr marL="0" lvl="0" indent="0" algn="l">
                <a:lnSpc>
                  <a:spcPts val="1894"/>
                </a:lnSpc>
              </a:pPr>
              <a:r>
                <a:rPr lang="en-US" b="1" u="sng" dirty="0">
                  <a:solidFill>
                    <a:srgbClr val="467886"/>
                  </a:solidFill>
                  <a:ea typeface="Arimo Bold"/>
                  <a:cs typeface="Arimo Bold"/>
                  <a:sym typeface="Arimo Bold"/>
                  <a:hlinkClick r:id="rId4" tooltip="https://sivuvirtaporssi.fi/"/>
                </a:rPr>
                <a:t>Biomass Atlas es un </a:t>
              </a:r>
              <a:r>
                <a:rPr lang="en-US" b="1" u="sng" dirty="0" err="1">
                  <a:solidFill>
                    <a:srgbClr val="467886"/>
                  </a:solidFill>
                  <a:ea typeface="Arimo Bold"/>
                  <a:cs typeface="Arimo Bold"/>
                  <a:sym typeface="Arimo Bold"/>
                  <a:hlinkClick r:id="rId4" tooltip="https://sivuvirtaporssi.fi/"/>
                </a:rPr>
                <a:t>servicio</a:t>
              </a:r>
              <a:r>
                <a:rPr lang="en-US" b="1" u="sng" dirty="0">
                  <a:solidFill>
                    <a:srgbClr val="467886"/>
                  </a:solidFill>
                  <a:ea typeface="Arimo Bold"/>
                  <a:cs typeface="Arimo Bold"/>
                  <a:sym typeface="Arimo Bold"/>
                  <a:hlinkClick r:id="rId4" tooltip="https://sivuvirtaporssi.fi/"/>
                </a:rPr>
                <a:t> </a:t>
              </a:r>
              <a:r>
                <a:rPr lang="en-US" b="1" u="sng" dirty="0" err="1">
                  <a:solidFill>
                    <a:srgbClr val="467886"/>
                  </a:solidFill>
                  <a:ea typeface="Arimo Bold"/>
                  <a:cs typeface="Arimo Bold"/>
                  <a:sym typeface="Arimo Bold"/>
                  <a:hlinkClick r:id="rId4" tooltip="https://sivuvirtaporssi.fi/"/>
                </a:rPr>
                <a:t>accesible</a:t>
              </a:r>
              <a:r>
                <a:rPr lang="en-US" b="1" u="sng" dirty="0">
                  <a:solidFill>
                    <a:srgbClr val="467886"/>
                  </a:solidFill>
                  <a:ea typeface="Arimo Bold"/>
                  <a:cs typeface="Arimo Bold"/>
                  <a:sym typeface="Arimo Bold"/>
                  <a:hlinkClick r:id="rId4" tooltip="https://sivuvirtaporssi.fi/"/>
                </a:rPr>
                <a:t> que </a:t>
              </a:r>
              <a:r>
                <a:rPr lang="en-US" b="1" u="sng" dirty="0" err="1">
                  <a:solidFill>
                    <a:srgbClr val="467886"/>
                  </a:solidFill>
                  <a:ea typeface="Arimo Bold"/>
                  <a:cs typeface="Arimo Bold"/>
                  <a:sym typeface="Arimo Bold"/>
                  <a:hlinkClick r:id="rId4" tooltip="https://sivuvirtaporssi.fi/"/>
                </a:rPr>
                <a:t>compila</a:t>
              </a:r>
              <a:r>
                <a:rPr lang="en-US" b="1" u="sng" dirty="0">
                  <a:solidFill>
                    <a:srgbClr val="467886"/>
                  </a:solidFill>
                  <a:ea typeface="Arimo Bold"/>
                  <a:cs typeface="Arimo Bold"/>
                  <a:sym typeface="Arimo Bold"/>
                  <a:hlinkClick r:id="rId4" tooltip="https://sivuvirtaporssi.fi/"/>
                </a:rPr>
                <a:t> </a:t>
              </a:r>
              <a:r>
                <a:rPr lang="en-US" b="1" u="sng" dirty="0" err="1">
                  <a:solidFill>
                    <a:srgbClr val="467886"/>
                  </a:solidFill>
                  <a:ea typeface="Arimo Bold"/>
                  <a:cs typeface="Arimo Bold"/>
                  <a:sym typeface="Arimo Bold"/>
                  <a:hlinkClick r:id="rId4" tooltip="https://sivuvirtaporssi.fi/"/>
                </a:rPr>
                <a:t>datos</a:t>
              </a:r>
              <a:r>
                <a:rPr lang="en-US" b="1" u="sng" dirty="0">
                  <a:solidFill>
                    <a:srgbClr val="467886"/>
                  </a:solidFill>
                  <a:ea typeface="Arimo Bold"/>
                  <a:cs typeface="Arimo Bold"/>
                  <a:sym typeface="Arimo Bold"/>
                  <a:hlinkClick r:id="rId4" tooltip="https://sivuvirtaporssi.fi/"/>
                </a:rPr>
                <a:t> de </a:t>
              </a:r>
              <a:r>
                <a:rPr lang="en-US" b="1" u="sng" dirty="0" err="1">
                  <a:solidFill>
                    <a:srgbClr val="467886"/>
                  </a:solidFill>
                  <a:ea typeface="Arimo Bold"/>
                  <a:cs typeface="Arimo Bold"/>
                  <a:sym typeface="Arimo Bold"/>
                  <a:hlinkClick r:id="rId4" tooltip="https://sivuvirtaporssi.fi/"/>
                </a:rPr>
                <a:t>localización</a:t>
              </a:r>
              <a:r>
                <a:rPr lang="en-US" b="1" u="sng" dirty="0">
                  <a:solidFill>
                    <a:srgbClr val="467886"/>
                  </a:solidFill>
                  <a:ea typeface="Arimo Bold"/>
                  <a:cs typeface="Arimo Bold"/>
                  <a:sym typeface="Arimo Bold"/>
                  <a:hlinkClick r:id="rId4" tooltip="https://sivuvirtaporssi.fi/"/>
                </a:rPr>
                <a:t> </a:t>
              </a:r>
              <a:r>
                <a:rPr lang="en-US" b="1" u="sng" dirty="0" err="1">
                  <a:solidFill>
                    <a:srgbClr val="467886"/>
                  </a:solidFill>
                  <a:ea typeface="Arimo Bold"/>
                  <a:cs typeface="Arimo Bold"/>
                  <a:sym typeface="Arimo Bold"/>
                  <a:hlinkClick r:id="rId4" tooltip="https://sivuvirtaporssi.fi/"/>
                </a:rPr>
                <a:t>sobre</a:t>
              </a:r>
              <a:r>
                <a:rPr lang="en-US" b="1" u="sng" dirty="0">
                  <a:solidFill>
                    <a:srgbClr val="467886"/>
                  </a:solidFill>
                  <a:ea typeface="Arimo Bold"/>
                  <a:cs typeface="Arimo Bold"/>
                  <a:sym typeface="Arimo Bold"/>
                  <a:hlinkClick r:id="rId4" tooltip="https://sivuvirtaporssi.fi/"/>
                </a:rPr>
                <a:t> la </a:t>
              </a:r>
              <a:r>
                <a:rPr lang="en-US" b="1" u="sng" dirty="0" err="1">
                  <a:solidFill>
                    <a:srgbClr val="467886"/>
                  </a:solidFill>
                  <a:ea typeface="Arimo Bold"/>
                  <a:cs typeface="Arimo Bold"/>
                  <a:sym typeface="Arimo Bold"/>
                  <a:hlinkClick r:id="rId4" tooltip="https://sivuvirtaporssi.fi/"/>
                </a:rPr>
                <a:t>biomasa</a:t>
              </a:r>
              <a:r>
                <a:rPr lang="en-US" b="1" u="sng" dirty="0">
                  <a:solidFill>
                    <a:srgbClr val="467886"/>
                  </a:solidFill>
                  <a:ea typeface="Arimo Bold"/>
                  <a:cs typeface="Arimo Bold"/>
                  <a:sym typeface="Arimo Bold"/>
                  <a:hlinkClick r:id="rId4" tooltip="https://sivuvirtaporssi.fi/"/>
                </a:rPr>
                <a:t> a </a:t>
              </a:r>
              <a:r>
                <a:rPr lang="en-US" b="1" u="sng" dirty="0" err="1">
                  <a:solidFill>
                    <a:srgbClr val="467886"/>
                  </a:solidFill>
                  <a:ea typeface="Arimo Bold"/>
                  <a:cs typeface="Arimo Bold"/>
                  <a:sym typeface="Arimo Bold"/>
                  <a:hlinkClick r:id="rId4" tooltip="https://sivuvirtaporssi.fi/"/>
                </a:rPr>
                <a:t>través</a:t>
              </a:r>
              <a:r>
                <a:rPr lang="en-US" b="1" u="sng" dirty="0">
                  <a:solidFill>
                    <a:srgbClr val="467886"/>
                  </a:solidFill>
                  <a:ea typeface="Arimo Bold"/>
                  <a:cs typeface="Arimo Bold"/>
                  <a:sym typeface="Arimo Bold"/>
                  <a:hlinkClick r:id="rId4" tooltip="https://sivuvirtaporssi.fi/"/>
                </a:rPr>
                <a:t> de </a:t>
              </a:r>
              <a:r>
                <a:rPr lang="en-US" b="1" u="sng" dirty="0" err="1">
                  <a:solidFill>
                    <a:srgbClr val="467886"/>
                  </a:solidFill>
                  <a:ea typeface="Arimo Bold"/>
                  <a:cs typeface="Arimo Bold"/>
                  <a:sym typeface="Arimo Bold"/>
                  <a:hlinkClick r:id="rId4" tooltip="https://sivuvirtaporssi.fi/"/>
                </a:rPr>
                <a:t>una</a:t>
              </a:r>
              <a:r>
                <a:rPr lang="en-US" b="1" u="sng" dirty="0">
                  <a:solidFill>
                    <a:srgbClr val="467886"/>
                  </a:solidFill>
                  <a:ea typeface="Arimo Bold"/>
                  <a:cs typeface="Arimo Bold"/>
                  <a:sym typeface="Arimo Bold"/>
                  <a:hlinkClick r:id="rId4" tooltip="https://sivuvirtaporssi.fi/"/>
                </a:rPr>
                <a:t> </a:t>
              </a:r>
              <a:r>
                <a:rPr lang="en-US" b="1" u="sng" dirty="0" err="1">
                  <a:solidFill>
                    <a:srgbClr val="467886"/>
                  </a:solidFill>
                  <a:ea typeface="Arimo Bold"/>
                  <a:cs typeface="Arimo Bold"/>
                  <a:sym typeface="Arimo Bold"/>
                  <a:hlinkClick r:id="rId4" tooltip="https://sivuvirtaporssi.fi/"/>
                </a:rPr>
                <a:t>única</a:t>
              </a:r>
              <a:r>
                <a:rPr lang="en-US" b="1" u="sng" dirty="0">
                  <a:solidFill>
                    <a:srgbClr val="467886"/>
                  </a:solidFill>
                  <a:ea typeface="Arimo Bold"/>
                  <a:cs typeface="Arimo Bold"/>
                  <a:sym typeface="Arimo Bold"/>
                  <a:hlinkClick r:id="rId4" tooltip="https://sivuvirtaporssi.fi/"/>
                </a:rPr>
                <a:t> </a:t>
              </a:r>
              <a:r>
                <a:rPr lang="en-US" b="1" u="sng" dirty="0" err="1">
                  <a:solidFill>
                    <a:srgbClr val="467886"/>
                  </a:solidFill>
                  <a:ea typeface="Arimo Bold"/>
                  <a:cs typeface="Arimo Bold"/>
                  <a:sym typeface="Arimo Bold"/>
                  <a:hlinkClick r:id="rId4" tooltip="https://sivuvirtaporssi.fi/"/>
                </a:rPr>
                <a:t>interfaz</a:t>
              </a:r>
              <a:r>
                <a:rPr lang="en-US" b="1" u="sng" dirty="0">
                  <a:solidFill>
                    <a:srgbClr val="467886"/>
                  </a:solidFill>
                  <a:ea typeface="Arimo Bold"/>
                  <a:cs typeface="Arimo Bold"/>
                  <a:sym typeface="Arimo Bold"/>
                  <a:hlinkClick r:id="rId4" tooltip="https://sivuvirtaporssi.fi/"/>
                </a:rPr>
                <a:t> de </a:t>
              </a:r>
              <a:r>
                <a:rPr lang="en-US" b="1" u="sng" dirty="0" err="1">
                  <a:solidFill>
                    <a:srgbClr val="467886"/>
                  </a:solidFill>
                  <a:ea typeface="Arimo Bold"/>
                  <a:cs typeface="Arimo Bold"/>
                  <a:sym typeface="Arimo Bold"/>
                  <a:hlinkClick r:id="rId4" tooltip="https://sivuvirtaporssi.fi/"/>
                </a:rPr>
                <a:t>usuario</a:t>
              </a:r>
              <a:r>
                <a:rPr lang="en-US" b="1" u="sng" dirty="0">
                  <a:solidFill>
                    <a:srgbClr val="467886"/>
                  </a:solidFill>
                  <a:ea typeface="Arimo Bold"/>
                  <a:cs typeface="Arimo Bold"/>
                  <a:sym typeface="Arimo Bold"/>
                  <a:hlinkClick r:id="rId4" tooltip="https://sivuvirtaporssi.fi/"/>
                </a:rPr>
                <a:t>.</a:t>
              </a:r>
            </a:p>
            <a:p>
              <a:pPr marL="0" lvl="0" indent="0" algn="l">
                <a:lnSpc>
                  <a:spcPts val="2178"/>
                </a:lnSpc>
              </a:pPr>
              <a:endParaRPr lang="en-US" b="1" u="sng" dirty="0">
                <a:solidFill>
                  <a:srgbClr val="467886"/>
                </a:solidFill>
                <a:ea typeface="Arimo Bold"/>
                <a:cs typeface="Arimo Bold"/>
                <a:sym typeface="Arimo Bold"/>
                <a:hlinkClick r:id="rId4" tooltip="https://sivuvirtaporssi.fi/"/>
              </a:endParaRPr>
            </a:p>
            <a:p>
              <a:pPr marL="0" lvl="0" indent="0" algn="l">
                <a:lnSpc>
                  <a:spcPts val="1894"/>
                </a:lnSpc>
              </a:pPr>
              <a:r>
                <a:rPr lang="en-US" b="1" u="sng" dirty="0">
                  <a:solidFill>
                    <a:srgbClr val="09465E"/>
                  </a:solidFill>
                  <a:ea typeface="Arimo Bold"/>
                  <a:cs typeface="Arimo Bold"/>
                  <a:sym typeface="Arimo Bold"/>
                  <a:hlinkClick r:id="rId4" tooltip="https://sivuvirtaporssi.fi/"/>
                </a:rPr>
                <a:t>La </a:t>
              </a:r>
              <a:r>
                <a:rPr lang="en-US" b="1" u="sng" dirty="0" err="1">
                  <a:solidFill>
                    <a:srgbClr val="09465E"/>
                  </a:solidFill>
                  <a:ea typeface="Arimo Bold"/>
                  <a:cs typeface="Arimo Bold"/>
                  <a:sym typeface="Arimo Bold"/>
                  <a:hlinkClick r:id="rId4" tooltip="https://sivuvirtaporssi.fi/"/>
                </a:rPr>
                <a:t>avena</a:t>
              </a:r>
              <a:r>
                <a:rPr lang="en-US" b="1" u="sng" dirty="0">
                  <a:solidFill>
                    <a:srgbClr val="09465E"/>
                  </a:solidFill>
                  <a:ea typeface="Arimo Bold"/>
                  <a:cs typeface="Arimo Bold"/>
                  <a:sym typeface="Arimo Bold"/>
                  <a:hlinkClick r:id="rId4" tooltip="https://sivuvirtaporssi.fi/"/>
                </a:rPr>
                <a:t> es </a:t>
              </a:r>
              <a:r>
                <a:rPr lang="en-US" b="1" u="sng" dirty="0" err="1">
                  <a:solidFill>
                    <a:srgbClr val="09465E"/>
                  </a:solidFill>
                  <a:ea typeface="Arimo Bold"/>
                  <a:cs typeface="Arimo Bold"/>
                  <a:sym typeface="Arimo Bold"/>
                  <a:hlinkClick r:id="rId4" tooltip="https://sivuvirtaporssi.fi/"/>
                </a:rPr>
                <a:t>el</a:t>
              </a:r>
              <a:r>
                <a:rPr lang="en-US" b="1" u="sng" dirty="0">
                  <a:solidFill>
                    <a:srgbClr val="09465E"/>
                  </a:solidFill>
                  <a:ea typeface="Arimo Bold"/>
                  <a:cs typeface="Arimo Bold"/>
                  <a:sym typeface="Arimo Bold"/>
                  <a:hlinkClick r:id="rId4" tooltip="https://sivuvirtaporssi.fi/"/>
                </a:rPr>
                <a:t> </a:t>
              </a:r>
              <a:r>
                <a:rPr lang="en-US" b="1" u="sng" dirty="0" err="1">
                  <a:solidFill>
                    <a:srgbClr val="09465E"/>
                  </a:solidFill>
                  <a:ea typeface="Arimo Bold"/>
                  <a:cs typeface="Arimo Bold"/>
                  <a:sym typeface="Arimo Bold"/>
                  <a:hlinkClick r:id="rId4" tooltip="https://sivuvirtaporssi.fi/"/>
                </a:rPr>
                <a:t>supergrano</a:t>
              </a:r>
              <a:r>
                <a:rPr lang="en-US" b="1" u="sng" dirty="0">
                  <a:solidFill>
                    <a:srgbClr val="09465E"/>
                  </a:solidFill>
                  <a:ea typeface="Arimo Bold"/>
                  <a:cs typeface="Arimo Bold"/>
                  <a:sym typeface="Arimo Bold"/>
                  <a:hlinkClick r:id="rId4" tooltip="https://sivuvirtaporssi.fi/"/>
                </a:rPr>
                <a:t> de Fazer – </a:t>
              </a:r>
              <a:r>
                <a:rPr lang="en-US" b="1" u="sng" dirty="0" err="1">
                  <a:solidFill>
                    <a:srgbClr val="09465E"/>
                  </a:solidFill>
                  <a:ea typeface="Arimo Bold"/>
                  <a:cs typeface="Arimo Bold"/>
                  <a:sym typeface="Arimo Bold"/>
                  <a:hlinkClick r:id="rId4" tooltip="https://sivuvirtaporssi.fi/"/>
                </a:rPr>
                <a:t>vídeo</a:t>
              </a:r>
              <a:r>
                <a:rPr lang="en-US" b="1" u="sng" dirty="0">
                  <a:solidFill>
                    <a:srgbClr val="09465E"/>
                  </a:solidFill>
                  <a:ea typeface="Arimo Bold"/>
                  <a:cs typeface="Arimo Bold"/>
                  <a:sym typeface="Arimo Bold"/>
                  <a:hlinkClick r:id="rId4" tooltip="https://sivuvirtaporssi.fi/"/>
                </a:rPr>
                <a:t>: </a:t>
              </a:r>
            </a:p>
            <a:p>
              <a:pPr marL="0" lvl="0" indent="0" algn="l">
                <a:lnSpc>
                  <a:spcPts val="1894"/>
                </a:lnSpc>
              </a:pPr>
              <a:r>
                <a:rPr lang="en-US" b="1" u="sng" dirty="0">
                  <a:solidFill>
                    <a:srgbClr val="09465E"/>
                  </a:solidFill>
                  <a:ea typeface="Arimo Bold"/>
                  <a:cs typeface="Arimo Bold"/>
                  <a:sym typeface="Arimo Bold"/>
                  <a:hlinkClick r:id="rId4" tooltip="https://sivuvirtaporssi.fi/"/>
                </a:rPr>
                <a:t>En la </a:t>
              </a:r>
              <a:r>
                <a:rPr lang="en-US" b="1" u="sng" dirty="0" err="1">
                  <a:solidFill>
                    <a:srgbClr val="09465E"/>
                  </a:solidFill>
                  <a:ea typeface="Arimo Bold"/>
                  <a:cs typeface="Arimo Bold"/>
                  <a:sym typeface="Arimo Bold"/>
                  <a:hlinkClick r:id="rId4" tooltip="https://sivuvirtaporssi.fi/"/>
                </a:rPr>
                <a:t>producción</a:t>
              </a:r>
              <a:r>
                <a:rPr lang="en-US" b="1" u="sng" dirty="0">
                  <a:solidFill>
                    <a:srgbClr val="09465E"/>
                  </a:solidFill>
                  <a:ea typeface="Arimo Bold"/>
                  <a:cs typeface="Arimo Bold"/>
                  <a:sym typeface="Arimo Bold"/>
                  <a:hlinkClick r:id="rId4" tooltip="https://sivuvirtaporssi.fi/"/>
                </a:rPr>
                <a:t> de </a:t>
              </a:r>
              <a:r>
                <a:rPr lang="en-US" b="1" u="sng" dirty="0" err="1">
                  <a:solidFill>
                    <a:srgbClr val="09465E"/>
                  </a:solidFill>
                  <a:ea typeface="Arimo Bold"/>
                  <a:cs typeface="Arimo Bold"/>
                  <a:sym typeface="Arimo Bold"/>
                  <a:hlinkClick r:id="rId4" tooltip="https://sivuvirtaporssi.fi/"/>
                </a:rPr>
                <a:t>productos</a:t>
              </a:r>
              <a:r>
                <a:rPr lang="en-US" b="1" u="sng" dirty="0">
                  <a:solidFill>
                    <a:srgbClr val="09465E"/>
                  </a:solidFill>
                  <a:ea typeface="Arimo Bold"/>
                  <a:cs typeface="Arimo Bold"/>
                  <a:sym typeface="Arimo Bold"/>
                  <a:hlinkClick r:id="rId4" tooltip="https://sivuvirtaporssi.fi/"/>
                </a:rPr>
                <a:t> de </a:t>
              </a:r>
              <a:r>
                <a:rPr lang="en-US" b="1" u="sng" dirty="0" err="1">
                  <a:solidFill>
                    <a:srgbClr val="09465E"/>
                  </a:solidFill>
                  <a:ea typeface="Arimo Bold"/>
                  <a:cs typeface="Arimo Bold"/>
                  <a:sym typeface="Arimo Bold"/>
                  <a:hlinkClick r:id="rId4" tooltip="https://sivuvirtaporssi.fi/"/>
                </a:rPr>
                <a:t>avena</a:t>
              </a:r>
              <a:r>
                <a:rPr lang="en-US" b="1" u="sng" dirty="0">
                  <a:solidFill>
                    <a:srgbClr val="09465E"/>
                  </a:solidFill>
                  <a:ea typeface="Arimo Bold"/>
                  <a:cs typeface="Arimo Bold"/>
                  <a:sym typeface="Arimo Bold"/>
                  <a:hlinkClick r:id="rId4" tooltip="https://sivuvirtaporssi.fi/"/>
                </a:rPr>
                <a:t>, Fazer se </a:t>
              </a:r>
              <a:r>
                <a:rPr lang="en-US" b="1" u="sng" dirty="0" err="1">
                  <a:solidFill>
                    <a:srgbClr val="09465E"/>
                  </a:solidFill>
                  <a:ea typeface="Arimo Bold"/>
                  <a:cs typeface="Arimo Bold"/>
                  <a:sym typeface="Arimo Bold"/>
                  <a:hlinkClick r:id="rId4" tooltip="https://sivuvirtaporssi.fi/"/>
                </a:rPr>
                <a:t>destaca</a:t>
              </a:r>
              <a:r>
                <a:rPr lang="en-US" b="1" u="sng" dirty="0">
                  <a:solidFill>
                    <a:srgbClr val="09465E"/>
                  </a:solidFill>
                  <a:ea typeface="Arimo Bold"/>
                  <a:cs typeface="Arimo Bold"/>
                  <a:sym typeface="Arimo Bold"/>
                  <a:hlinkClick r:id="rId4" tooltip="https://sivuvirtaporssi.fi/"/>
                </a:rPr>
                <a:t> </a:t>
              </a:r>
              <a:r>
                <a:rPr lang="en-US" b="1" u="sng" dirty="0" err="1">
                  <a:solidFill>
                    <a:srgbClr val="09465E"/>
                  </a:solidFill>
                  <a:ea typeface="Arimo Bold"/>
                  <a:cs typeface="Arimo Bold"/>
                  <a:sym typeface="Arimo Bold"/>
                  <a:hlinkClick r:id="rId4" tooltip="https://sivuvirtaporssi.fi/"/>
                </a:rPr>
                <a:t>como</a:t>
              </a:r>
              <a:r>
                <a:rPr lang="en-US" b="1" u="sng" dirty="0">
                  <a:solidFill>
                    <a:srgbClr val="09465E"/>
                  </a:solidFill>
                  <a:ea typeface="Arimo Bold"/>
                  <a:cs typeface="Arimo Bold"/>
                  <a:sym typeface="Arimo Bold"/>
                  <a:hlinkClick r:id="rId4" tooltip="https://sivuvirtaporssi.fi/"/>
                </a:rPr>
                <a:t> un </a:t>
              </a:r>
              <a:r>
                <a:rPr lang="en-US" b="1" u="sng" dirty="0" err="1">
                  <a:solidFill>
                    <a:srgbClr val="09465E"/>
                  </a:solidFill>
                  <a:ea typeface="Arimo Bold"/>
                  <a:cs typeface="Arimo Bold"/>
                  <a:sym typeface="Arimo Bold"/>
                  <a:hlinkClick r:id="rId4" tooltip="https://sivuvirtaporssi.fi/"/>
                </a:rPr>
                <a:t>pionero</a:t>
              </a:r>
              <a:r>
                <a:rPr lang="en-US" b="1" u="sng" dirty="0">
                  <a:solidFill>
                    <a:srgbClr val="09465E"/>
                  </a:solidFill>
                  <a:ea typeface="Arimo Bold"/>
                  <a:cs typeface="Arimo Bold"/>
                  <a:sym typeface="Arimo Bold"/>
                  <a:hlinkClick r:id="rId4" tooltip="https://sivuvirtaporssi.fi/"/>
                </a:rPr>
                <a:t> singular en Finlandia. ¿</a:t>
              </a:r>
              <a:r>
                <a:rPr lang="en-US" b="1" u="sng" dirty="0" err="1">
                  <a:solidFill>
                    <a:srgbClr val="09465E"/>
                  </a:solidFill>
                  <a:ea typeface="Arimo Bold"/>
                  <a:cs typeface="Arimo Bold"/>
                  <a:sym typeface="Arimo Bold"/>
                  <a:hlinkClick r:id="rId4" tooltip="https://sivuvirtaporssi.fi/"/>
                </a:rPr>
                <a:t>Sabías</a:t>
              </a:r>
              <a:r>
                <a:rPr lang="en-US" b="1" u="sng" dirty="0">
                  <a:solidFill>
                    <a:srgbClr val="09465E"/>
                  </a:solidFill>
                  <a:ea typeface="Arimo Bold"/>
                  <a:cs typeface="Arimo Bold"/>
                  <a:sym typeface="Arimo Bold"/>
                  <a:hlinkClick r:id="rId4" tooltip="https://sivuvirtaporssi.fi/"/>
                </a:rPr>
                <a:t> que </a:t>
              </a:r>
              <a:r>
                <a:rPr lang="en-US" b="1" u="sng" dirty="0" err="1">
                  <a:solidFill>
                    <a:srgbClr val="09465E"/>
                  </a:solidFill>
                  <a:ea typeface="Arimo Bold"/>
                  <a:cs typeface="Arimo Bold"/>
                  <a:sym typeface="Arimo Bold"/>
                  <a:hlinkClick r:id="rId4" tooltip="https://sivuvirtaporssi.fi/"/>
                </a:rPr>
                <a:t>incorporamos</a:t>
              </a:r>
              <a:r>
                <a:rPr lang="en-US" b="1" u="sng" dirty="0">
                  <a:solidFill>
                    <a:srgbClr val="09465E"/>
                  </a:solidFill>
                  <a:ea typeface="Arimo Bold"/>
                  <a:cs typeface="Arimo Bold"/>
                  <a:sym typeface="Arimo Bold"/>
                  <a:hlinkClick r:id="rId4" tooltip="https://sivuvirtaporssi.fi/"/>
                </a:rPr>
                <a:t> </a:t>
              </a:r>
              <a:r>
                <a:rPr lang="en-US" b="1" u="sng" dirty="0" err="1">
                  <a:solidFill>
                    <a:srgbClr val="09465E"/>
                  </a:solidFill>
                  <a:ea typeface="Arimo Bold"/>
                  <a:cs typeface="Arimo Bold"/>
                  <a:sym typeface="Arimo Bold"/>
                  <a:hlinkClick r:id="rId4" tooltip="https://sivuvirtaporssi.fi/"/>
                </a:rPr>
                <a:t>avena</a:t>
              </a:r>
              <a:r>
                <a:rPr lang="en-US" b="1" u="sng" dirty="0">
                  <a:solidFill>
                    <a:srgbClr val="09465E"/>
                  </a:solidFill>
                  <a:ea typeface="Arimo Bold"/>
                  <a:cs typeface="Arimo Bold"/>
                  <a:sym typeface="Arimo Bold"/>
                  <a:hlinkClick r:id="rId4" tooltip="https://sivuvirtaporssi.fi/"/>
                </a:rPr>
                <a:t> en </a:t>
              </a:r>
              <a:r>
                <a:rPr lang="en-US" b="1" u="sng" dirty="0" err="1">
                  <a:solidFill>
                    <a:srgbClr val="09465E"/>
                  </a:solidFill>
                  <a:ea typeface="Arimo Bold"/>
                  <a:cs typeface="Arimo Bold"/>
                  <a:sym typeface="Arimo Bold"/>
                  <a:hlinkClick r:id="rId4" tooltip="https://sivuvirtaporssi.fi/"/>
                </a:rPr>
                <a:t>casi</a:t>
              </a:r>
              <a:r>
                <a:rPr lang="en-US" b="1" u="sng" dirty="0">
                  <a:solidFill>
                    <a:srgbClr val="09465E"/>
                  </a:solidFill>
                  <a:ea typeface="Arimo Bold"/>
                  <a:cs typeface="Arimo Bold"/>
                  <a:sym typeface="Arimo Bold"/>
                  <a:hlinkClick r:id="rId4" tooltip="https://sivuvirtaporssi.fi/"/>
                </a:rPr>
                <a:t> 200 </a:t>
              </a:r>
              <a:r>
                <a:rPr lang="en-US" b="1" u="sng" dirty="0" err="1">
                  <a:solidFill>
                    <a:srgbClr val="09465E"/>
                  </a:solidFill>
                  <a:ea typeface="Arimo Bold"/>
                  <a:cs typeface="Arimo Bold"/>
                  <a:sym typeface="Arimo Bold"/>
                  <a:hlinkClick r:id="rId4" tooltip="https://sivuvirtaporssi.fi/"/>
                </a:rPr>
                <a:t>productos</a:t>
              </a:r>
              <a:r>
                <a:rPr lang="en-US" b="1" u="sng" dirty="0">
                  <a:solidFill>
                    <a:srgbClr val="09465E"/>
                  </a:solidFill>
                  <a:ea typeface="Arimo Bold"/>
                  <a:cs typeface="Arimo Bold"/>
                  <a:sym typeface="Arimo Bold"/>
                  <a:hlinkClick r:id="rId4" tooltip="https://sivuvirtaporssi.fi/"/>
                </a:rPr>
                <a:t>?</a:t>
              </a:r>
            </a:p>
          </p:txBody>
        </p:sp>
      </p:grpSp>
      <p:grpSp>
        <p:nvGrpSpPr>
          <p:cNvPr id="14" name="Group 14"/>
          <p:cNvGrpSpPr/>
          <p:nvPr/>
        </p:nvGrpSpPr>
        <p:grpSpPr>
          <a:xfrm>
            <a:off x="58275" y="1498036"/>
            <a:ext cx="3268374" cy="572485"/>
            <a:chOff x="0" y="0"/>
            <a:chExt cx="7453800" cy="1305600"/>
          </a:xfrm>
        </p:grpSpPr>
        <p:sp>
          <p:nvSpPr>
            <p:cNvPr id="15" name="Freeform 15"/>
            <p:cNvSpPr/>
            <p:nvPr/>
          </p:nvSpPr>
          <p:spPr>
            <a:xfrm>
              <a:off x="0" y="0"/>
              <a:ext cx="7453757" cy="1305560"/>
            </a:xfrm>
            <a:custGeom>
              <a:avLst/>
              <a:gdLst/>
              <a:ahLst/>
              <a:cxnLst/>
              <a:rect l="l" t="t" r="r" b="b"/>
              <a:pathLst>
                <a:path w="7453757" h="1305560">
                  <a:moveTo>
                    <a:pt x="0" y="0"/>
                  </a:moveTo>
                  <a:lnTo>
                    <a:pt x="7453757" y="0"/>
                  </a:lnTo>
                  <a:lnTo>
                    <a:pt x="7453757" y="1305560"/>
                  </a:lnTo>
                  <a:lnTo>
                    <a:pt x="0" y="1305560"/>
                  </a:lnTo>
                  <a:close/>
                </a:path>
              </a:pathLst>
            </a:custGeom>
            <a:solidFill>
              <a:srgbClr val="60BA47"/>
            </a:solidFill>
          </p:spPr>
          <p:txBody>
            <a:bodyPr/>
            <a:lstStyle/>
            <a:p>
              <a:endParaRPr lang="en-GB"/>
            </a:p>
          </p:txBody>
        </p:sp>
        <p:sp>
          <p:nvSpPr>
            <p:cNvPr id="16" name="TextBox 16"/>
            <p:cNvSpPr txBox="1"/>
            <p:nvPr/>
          </p:nvSpPr>
          <p:spPr>
            <a:xfrm>
              <a:off x="0" y="-19050"/>
              <a:ext cx="7453800" cy="1324650"/>
            </a:xfrm>
            <a:prstGeom prst="rect">
              <a:avLst/>
            </a:prstGeom>
          </p:spPr>
          <p:txBody>
            <a:bodyPr lIns="29700" tIns="29700" rIns="29700" bIns="29700" rtlCol="0" anchor="ctr"/>
            <a:lstStyle/>
            <a:p>
              <a:pPr marL="0" lvl="0" indent="0" algn="l">
                <a:lnSpc>
                  <a:spcPts val="2651"/>
                </a:lnSpc>
              </a:pPr>
              <a:r>
                <a:rPr lang="en-US" sz="2455" b="1">
                  <a:solidFill>
                    <a:srgbClr val="FFFFFF"/>
                  </a:solidFill>
                  <a:latin typeface="Calibri (MS) Bold"/>
                  <a:ea typeface="Calibri (MS) Bold"/>
                  <a:cs typeface="Calibri (MS) Bold"/>
                  <a:sym typeface="Calibri (MS) Bold"/>
                </a:rPr>
                <a:t>LEER MÁS</a:t>
              </a:r>
            </a:p>
          </p:txBody>
        </p:sp>
      </p:grpSp>
      <p:sp>
        <p:nvSpPr>
          <p:cNvPr id="17" name="Freeform 17"/>
          <p:cNvSpPr/>
          <p:nvPr/>
        </p:nvSpPr>
        <p:spPr>
          <a:xfrm>
            <a:off x="-5819623" y="3461619"/>
            <a:ext cx="8145326" cy="4196380"/>
          </a:xfrm>
          <a:custGeom>
            <a:avLst/>
            <a:gdLst/>
            <a:ahLst/>
            <a:cxnLst/>
            <a:rect l="l" t="t" r="r" b="b"/>
            <a:pathLst>
              <a:path w="8145326" h="4196380">
                <a:moveTo>
                  <a:pt x="0" y="0"/>
                </a:moveTo>
                <a:lnTo>
                  <a:pt x="8145326" y="0"/>
                </a:lnTo>
                <a:lnTo>
                  <a:pt x="8145326" y="4196380"/>
                </a:lnTo>
                <a:lnTo>
                  <a:pt x="0" y="419638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18" name="Freeform 18"/>
          <p:cNvSpPr/>
          <p:nvPr/>
        </p:nvSpPr>
        <p:spPr>
          <a:xfrm>
            <a:off x="8313991" y="4600934"/>
            <a:ext cx="490181" cy="490181"/>
          </a:xfrm>
          <a:custGeom>
            <a:avLst/>
            <a:gdLst/>
            <a:ahLst/>
            <a:cxnLst/>
            <a:rect l="l" t="t" r="r" b="b"/>
            <a:pathLst>
              <a:path w="490181" h="490181">
                <a:moveTo>
                  <a:pt x="0" y="0"/>
                </a:moveTo>
                <a:lnTo>
                  <a:pt x="490181" y="0"/>
                </a:lnTo>
                <a:lnTo>
                  <a:pt x="490181" y="490180"/>
                </a:lnTo>
                <a:lnTo>
                  <a:pt x="0" y="490180"/>
                </a:lnTo>
                <a:lnTo>
                  <a:pt x="0" y="0"/>
                </a:lnTo>
                <a:close/>
              </a:path>
            </a:pathLst>
          </a:custGeom>
          <a:blipFill>
            <a:blip r:embed="rId7" cstate="email">
              <a:extLst>
                <a:ext uri="{28A0092B-C50C-407E-A947-70E740481C1C}">
                  <a14:useLocalDpi xmlns:a14="http://schemas.microsoft.com/office/drawing/2010/main"/>
                </a:ext>
              </a:extLst>
            </a:blip>
            <a:stretch>
              <a:fillRect/>
            </a:stretch>
          </a:blipFill>
        </p:spPr>
        <p:txBody>
          <a:bodyPr/>
          <a:lstStyle/>
          <a:p>
            <a:endParaRPr lang="en-GB"/>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214365">
            <a:off x="10213501" y="6586329"/>
            <a:ext cx="264240" cy="0"/>
          </a:xfrm>
          <a:prstGeom prst="line">
            <a:avLst/>
          </a:prstGeom>
          <a:ln w="9525" cap="rnd">
            <a:solidFill>
              <a:srgbClr val="60BA47"/>
            </a:solidFill>
            <a:prstDash val="solid"/>
            <a:headEnd type="none" w="sm" len="sm"/>
            <a:tailEnd type="none" w="sm" len="sm"/>
          </a:ln>
        </p:spPr>
        <p:txBody>
          <a:bodyPr/>
          <a:lstStyle/>
          <a:p>
            <a:endParaRPr lang="en-GB"/>
          </a:p>
        </p:txBody>
      </p:sp>
      <p:sp>
        <p:nvSpPr>
          <p:cNvPr id="3" name="Freeform 3"/>
          <p:cNvSpPr/>
          <p:nvPr/>
        </p:nvSpPr>
        <p:spPr>
          <a:xfrm rot="-5400000">
            <a:off x="9185609" y="5249336"/>
            <a:ext cx="2341886" cy="195158"/>
          </a:xfrm>
          <a:custGeom>
            <a:avLst/>
            <a:gdLst/>
            <a:ahLst/>
            <a:cxnLst/>
            <a:rect l="l" t="t" r="r" b="b"/>
            <a:pathLst>
              <a:path w="2341886" h="195158">
                <a:moveTo>
                  <a:pt x="0" y="0"/>
                </a:moveTo>
                <a:lnTo>
                  <a:pt x="2341886" y="0"/>
                </a:lnTo>
                <a:lnTo>
                  <a:pt x="2341886" y="195158"/>
                </a:lnTo>
                <a:lnTo>
                  <a:pt x="0" y="195158"/>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endParaRPr lang="en-GB"/>
          </a:p>
        </p:txBody>
      </p:sp>
      <p:grpSp>
        <p:nvGrpSpPr>
          <p:cNvPr id="4" name="Group 4"/>
          <p:cNvGrpSpPr/>
          <p:nvPr/>
        </p:nvGrpSpPr>
        <p:grpSpPr>
          <a:xfrm rot="-5400000">
            <a:off x="2338875" y="-1566000"/>
            <a:ext cx="6014251" cy="10691999"/>
            <a:chOff x="0" y="0"/>
            <a:chExt cx="13716002" cy="24383998"/>
          </a:xfrm>
        </p:grpSpPr>
        <p:sp>
          <p:nvSpPr>
            <p:cNvPr id="5" name="Freeform 5"/>
            <p:cNvSpPr/>
            <p:nvPr/>
          </p:nvSpPr>
          <p:spPr>
            <a:xfrm>
              <a:off x="0" y="0"/>
              <a:ext cx="13716000" cy="24384000"/>
            </a:xfrm>
            <a:custGeom>
              <a:avLst/>
              <a:gdLst/>
              <a:ahLst/>
              <a:cxnLst/>
              <a:rect l="l" t="t" r="r" b="b"/>
              <a:pathLst>
                <a:path w="13716000" h="24384000">
                  <a:moveTo>
                    <a:pt x="0" y="0"/>
                  </a:moveTo>
                  <a:lnTo>
                    <a:pt x="13716000" y="0"/>
                  </a:lnTo>
                  <a:lnTo>
                    <a:pt x="13716000" y="24384000"/>
                  </a:lnTo>
                  <a:lnTo>
                    <a:pt x="0" y="24384000"/>
                  </a:lnTo>
                  <a:close/>
                </a:path>
              </a:pathLst>
            </a:custGeom>
            <a:solidFill>
              <a:srgbClr val="09465E"/>
            </a:solidFill>
          </p:spPr>
          <p:txBody>
            <a:bodyPr/>
            <a:lstStyle/>
            <a:p>
              <a:endParaRPr lang="en-GB"/>
            </a:p>
          </p:txBody>
        </p:sp>
      </p:grpSp>
      <p:grpSp>
        <p:nvGrpSpPr>
          <p:cNvPr id="6" name="Group 6"/>
          <p:cNvGrpSpPr/>
          <p:nvPr/>
        </p:nvGrpSpPr>
        <p:grpSpPr>
          <a:xfrm rot="-5400000">
            <a:off x="2510468" y="-1007981"/>
            <a:ext cx="5385481" cy="9575962"/>
            <a:chOff x="0" y="0"/>
            <a:chExt cx="12282040" cy="21838782"/>
          </a:xfrm>
        </p:grpSpPr>
        <p:sp>
          <p:nvSpPr>
            <p:cNvPr id="7" name="Freeform 7"/>
            <p:cNvSpPr/>
            <p:nvPr/>
          </p:nvSpPr>
          <p:spPr>
            <a:xfrm>
              <a:off x="0" y="0"/>
              <a:ext cx="12282043" cy="21838793"/>
            </a:xfrm>
            <a:custGeom>
              <a:avLst/>
              <a:gdLst/>
              <a:ahLst/>
              <a:cxnLst/>
              <a:rect l="l" t="t" r="r" b="b"/>
              <a:pathLst>
                <a:path w="12282043" h="21838793">
                  <a:moveTo>
                    <a:pt x="0" y="0"/>
                  </a:moveTo>
                  <a:lnTo>
                    <a:pt x="12282043" y="0"/>
                  </a:lnTo>
                  <a:lnTo>
                    <a:pt x="12282043" y="21838793"/>
                  </a:lnTo>
                  <a:lnTo>
                    <a:pt x="0" y="21838793"/>
                  </a:lnTo>
                  <a:close/>
                </a:path>
              </a:pathLst>
            </a:custGeom>
            <a:solidFill>
              <a:srgbClr val="FFFFFF"/>
            </a:solidFill>
          </p:spPr>
          <p:txBody>
            <a:bodyPr/>
            <a:lstStyle/>
            <a:p>
              <a:endParaRPr lang="en-GB"/>
            </a:p>
          </p:txBody>
        </p:sp>
        <p:sp>
          <p:nvSpPr>
            <p:cNvPr id="8" name="TextBox 8"/>
            <p:cNvSpPr txBox="1"/>
            <p:nvPr/>
          </p:nvSpPr>
          <p:spPr>
            <a:xfrm>
              <a:off x="0" y="-19050"/>
              <a:ext cx="12282040" cy="21857832"/>
            </a:xfrm>
            <a:prstGeom prst="rect">
              <a:avLst/>
            </a:prstGeom>
          </p:spPr>
          <p:txBody>
            <a:bodyPr lIns="29700" tIns="29700" rIns="29700" bIns="29700" rtlCol="0" anchor="ctr"/>
            <a:lstStyle/>
            <a:p>
              <a:pPr marL="0" lvl="0" indent="0" algn="ctr">
                <a:lnSpc>
                  <a:spcPts val="1894"/>
                </a:lnSpc>
              </a:pPr>
              <a:r>
                <a:rPr lang="en-US" sz="1578">
                  <a:solidFill>
                    <a:srgbClr val="FFFFFF"/>
                  </a:solidFill>
                  <a:latin typeface="Calibri (MS)"/>
                  <a:ea typeface="Calibri (MS)"/>
                  <a:cs typeface="Calibri (MS)"/>
                  <a:sym typeface="Calibri (MS)"/>
                </a:rPr>
                <a:t>a</a:t>
              </a:r>
            </a:p>
          </p:txBody>
        </p:sp>
      </p:grpSp>
      <p:sp>
        <p:nvSpPr>
          <p:cNvPr id="9" name="AutoShape 9"/>
          <p:cNvSpPr/>
          <p:nvPr/>
        </p:nvSpPr>
        <p:spPr>
          <a:xfrm rot="214365">
            <a:off x="10213501" y="6586329"/>
            <a:ext cx="264240" cy="0"/>
          </a:xfrm>
          <a:prstGeom prst="line">
            <a:avLst/>
          </a:prstGeom>
          <a:ln w="9525" cap="rnd">
            <a:solidFill>
              <a:srgbClr val="60BA47"/>
            </a:solidFill>
            <a:prstDash val="solid"/>
            <a:headEnd type="none" w="sm" len="sm"/>
            <a:tailEnd type="none" w="sm" len="sm"/>
          </a:ln>
        </p:spPr>
        <p:txBody>
          <a:bodyPr/>
          <a:lstStyle/>
          <a:p>
            <a:endParaRPr lang="en-GB"/>
          </a:p>
        </p:txBody>
      </p:sp>
      <p:sp>
        <p:nvSpPr>
          <p:cNvPr id="10" name="Freeform 10"/>
          <p:cNvSpPr/>
          <p:nvPr/>
        </p:nvSpPr>
        <p:spPr>
          <a:xfrm rot="-5400000">
            <a:off x="9185609" y="5249336"/>
            <a:ext cx="2341886" cy="195158"/>
          </a:xfrm>
          <a:custGeom>
            <a:avLst/>
            <a:gdLst/>
            <a:ahLst/>
            <a:cxnLst/>
            <a:rect l="l" t="t" r="r" b="b"/>
            <a:pathLst>
              <a:path w="2341886" h="195158">
                <a:moveTo>
                  <a:pt x="0" y="0"/>
                </a:moveTo>
                <a:lnTo>
                  <a:pt x="2341886" y="0"/>
                </a:lnTo>
                <a:lnTo>
                  <a:pt x="2341886" y="195158"/>
                </a:lnTo>
                <a:lnTo>
                  <a:pt x="0" y="195158"/>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n-GB"/>
          </a:p>
        </p:txBody>
      </p:sp>
      <p:sp>
        <p:nvSpPr>
          <p:cNvPr id="11" name="Freeform 11"/>
          <p:cNvSpPr/>
          <p:nvPr/>
        </p:nvSpPr>
        <p:spPr>
          <a:xfrm>
            <a:off x="700810" y="1427332"/>
            <a:ext cx="8948281" cy="4705335"/>
          </a:xfrm>
          <a:custGeom>
            <a:avLst/>
            <a:gdLst/>
            <a:ahLst/>
            <a:cxnLst/>
            <a:rect l="l" t="t" r="r" b="b"/>
            <a:pathLst>
              <a:path w="8948281" h="4705335">
                <a:moveTo>
                  <a:pt x="0" y="0"/>
                </a:moveTo>
                <a:lnTo>
                  <a:pt x="8948282" y="0"/>
                </a:lnTo>
                <a:lnTo>
                  <a:pt x="8948282" y="4705335"/>
                </a:lnTo>
                <a:lnTo>
                  <a:pt x="0" y="4705335"/>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endParaRPr lang="en-GB"/>
          </a:p>
        </p:txBody>
      </p:sp>
      <p:grpSp>
        <p:nvGrpSpPr>
          <p:cNvPr id="12" name="Group 12"/>
          <p:cNvGrpSpPr/>
          <p:nvPr/>
        </p:nvGrpSpPr>
        <p:grpSpPr>
          <a:xfrm>
            <a:off x="700810" y="1691415"/>
            <a:ext cx="8948281" cy="4441252"/>
            <a:chOff x="0" y="0"/>
            <a:chExt cx="20407304" cy="10128646"/>
          </a:xfrm>
        </p:grpSpPr>
        <p:sp>
          <p:nvSpPr>
            <p:cNvPr id="13" name="Freeform 13"/>
            <p:cNvSpPr/>
            <p:nvPr/>
          </p:nvSpPr>
          <p:spPr>
            <a:xfrm>
              <a:off x="0" y="0"/>
              <a:ext cx="20407249" cy="10128631"/>
            </a:xfrm>
            <a:custGeom>
              <a:avLst/>
              <a:gdLst/>
              <a:ahLst/>
              <a:cxnLst/>
              <a:rect l="l" t="t" r="r" b="b"/>
              <a:pathLst>
                <a:path w="20407249" h="10128631">
                  <a:moveTo>
                    <a:pt x="0" y="0"/>
                  </a:moveTo>
                  <a:lnTo>
                    <a:pt x="20407249" y="0"/>
                  </a:lnTo>
                  <a:lnTo>
                    <a:pt x="20407249" y="10128631"/>
                  </a:lnTo>
                  <a:lnTo>
                    <a:pt x="0" y="10128631"/>
                  </a:lnTo>
                  <a:close/>
                </a:path>
              </a:pathLst>
            </a:custGeom>
            <a:gradFill rotWithShape="1">
              <a:gsLst>
                <a:gs pos="0">
                  <a:srgbClr val="09465E">
                    <a:alpha val="1568"/>
                  </a:srgbClr>
                </a:gs>
                <a:gs pos="45000">
                  <a:srgbClr val="09465E">
                    <a:alpha val="1568"/>
                  </a:srgbClr>
                </a:gs>
                <a:gs pos="79000">
                  <a:srgbClr val="09465E">
                    <a:alpha val="100000"/>
                  </a:srgbClr>
                </a:gs>
                <a:gs pos="100000">
                  <a:srgbClr val="09465E">
                    <a:alpha val="100000"/>
                  </a:srgbClr>
                </a:gs>
              </a:gsLst>
              <a:lin ang="5400000"/>
            </a:gradFill>
          </p:spPr>
          <p:txBody>
            <a:bodyPr/>
            <a:lstStyle/>
            <a:p>
              <a:endParaRPr lang="en-GB"/>
            </a:p>
          </p:txBody>
        </p:sp>
      </p:grpSp>
      <p:grpSp>
        <p:nvGrpSpPr>
          <p:cNvPr id="14" name="Group 14"/>
          <p:cNvGrpSpPr/>
          <p:nvPr/>
        </p:nvGrpSpPr>
        <p:grpSpPr>
          <a:xfrm>
            <a:off x="2511158" y="4292064"/>
            <a:ext cx="5030709" cy="890704"/>
            <a:chOff x="0" y="0"/>
            <a:chExt cx="11472952" cy="2031326"/>
          </a:xfrm>
        </p:grpSpPr>
        <p:sp>
          <p:nvSpPr>
            <p:cNvPr id="15" name="Freeform 15"/>
            <p:cNvSpPr/>
            <p:nvPr/>
          </p:nvSpPr>
          <p:spPr>
            <a:xfrm>
              <a:off x="0" y="0"/>
              <a:ext cx="11472952" cy="2031326"/>
            </a:xfrm>
            <a:custGeom>
              <a:avLst/>
              <a:gdLst/>
              <a:ahLst/>
              <a:cxnLst/>
              <a:rect l="l" t="t" r="r" b="b"/>
              <a:pathLst>
                <a:path w="11472952" h="2031326">
                  <a:moveTo>
                    <a:pt x="0" y="0"/>
                  </a:moveTo>
                  <a:lnTo>
                    <a:pt x="11472952" y="0"/>
                  </a:lnTo>
                  <a:lnTo>
                    <a:pt x="11472952" y="2031326"/>
                  </a:lnTo>
                  <a:lnTo>
                    <a:pt x="0" y="2031326"/>
                  </a:lnTo>
                  <a:close/>
                </a:path>
              </a:pathLst>
            </a:custGeom>
            <a:solidFill>
              <a:srgbClr val="000000">
                <a:alpha val="0"/>
              </a:srgbClr>
            </a:solidFill>
          </p:spPr>
          <p:txBody>
            <a:bodyPr/>
            <a:lstStyle/>
            <a:p>
              <a:endParaRPr lang="en-GB"/>
            </a:p>
          </p:txBody>
        </p:sp>
        <p:sp>
          <p:nvSpPr>
            <p:cNvPr id="16" name="TextBox 16"/>
            <p:cNvSpPr txBox="1"/>
            <p:nvPr/>
          </p:nvSpPr>
          <p:spPr>
            <a:xfrm>
              <a:off x="0" y="-38100"/>
              <a:ext cx="11472952" cy="2069426"/>
            </a:xfrm>
            <a:prstGeom prst="rect">
              <a:avLst/>
            </a:prstGeom>
          </p:spPr>
          <p:txBody>
            <a:bodyPr lIns="0" tIns="0" rIns="0" bIns="0" rtlCol="0" anchor="t"/>
            <a:lstStyle/>
            <a:p>
              <a:pPr marL="0" lvl="0" indent="0" algn="ctr">
                <a:lnSpc>
                  <a:spcPts val="2446"/>
                </a:lnSpc>
              </a:pPr>
              <a:r>
                <a:rPr lang="en-US" sz="2038" b="1">
                  <a:solidFill>
                    <a:srgbClr val="FFFFFF"/>
                  </a:solidFill>
                  <a:latin typeface="Calibri (MS) Bold"/>
                  <a:ea typeface="Calibri (MS) Bold"/>
                  <a:cs typeface="Calibri (MS) Bold"/>
                  <a:sym typeface="Calibri (MS) Bold"/>
                </a:rPr>
                <a:t>UN PEQUEÑO AVANCE CADA DÍA SE ACUMULA PARA LOGRAR GRANDES RESULTADOS</a:t>
              </a:r>
            </a:p>
          </p:txBody>
        </p:sp>
      </p:grpSp>
      <p:sp>
        <p:nvSpPr>
          <p:cNvPr id="17" name="Freeform 17"/>
          <p:cNvSpPr/>
          <p:nvPr/>
        </p:nvSpPr>
        <p:spPr>
          <a:xfrm>
            <a:off x="4374124" y="5361077"/>
            <a:ext cx="1304777" cy="949899"/>
          </a:xfrm>
          <a:custGeom>
            <a:avLst/>
            <a:gdLst/>
            <a:ahLst/>
            <a:cxnLst/>
            <a:rect l="l" t="t" r="r" b="b"/>
            <a:pathLst>
              <a:path w="1304777" h="949899">
                <a:moveTo>
                  <a:pt x="0" y="0"/>
                </a:moveTo>
                <a:lnTo>
                  <a:pt x="1304777" y="0"/>
                </a:lnTo>
                <a:lnTo>
                  <a:pt x="1304777" y="949899"/>
                </a:lnTo>
                <a:lnTo>
                  <a:pt x="0" y="949899"/>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18" name="Freeform 18"/>
          <p:cNvSpPr/>
          <p:nvPr/>
        </p:nvSpPr>
        <p:spPr>
          <a:xfrm>
            <a:off x="7186769" y="-435952"/>
            <a:ext cx="8145326" cy="4196380"/>
          </a:xfrm>
          <a:custGeom>
            <a:avLst/>
            <a:gdLst/>
            <a:ahLst/>
            <a:cxnLst/>
            <a:rect l="l" t="t" r="r" b="b"/>
            <a:pathLst>
              <a:path w="8145326" h="4196380">
                <a:moveTo>
                  <a:pt x="0" y="0"/>
                </a:moveTo>
                <a:lnTo>
                  <a:pt x="8145326" y="0"/>
                </a:lnTo>
                <a:lnTo>
                  <a:pt x="8145326" y="4196380"/>
                </a:lnTo>
                <a:lnTo>
                  <a:pt x="0" y="4196380"/>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GB"/>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214365">
            <a:off x="10213501" y="6586329"/>
            <a:ext cx="264240" cy="0"/>
          </a:xfrm>
          <a:prstGeom prst="line">
            <a:avLst/>
          </a:prstGeom>
          <a:ln w="9525" cap="rnd">
            <a:solidFill>
              <a:srgbClr val="60BA47"/>
            </a:solidFill>
            <a:prstDash val="solid"/>
            <a:headEnd type="none" w="sm" len="sm"/>
            <a:tailEnd type="none" w="sm" len="sm"/>
          </a:ln>
        </p:spPr>
        <p:txBody>
          <a:bodyPr/>
          <a:lstStyle/>
          <a:p>
            <a:endParaRPr lang="en-GB"/>
          </a:p>
        </p:txBody>
      </p:sp>
      <p:sp>
        <p:nvSpPr>
          <p:cNvPr id="3" name="Freeform 3"/>
          <p:cNvSpPr/>
          <p:nvPr/>
        </p:nvSpPr>
        <p:spPr>
          <a:xfrm rot="-5400000">
            <a:off x="9185609" y="5249336"/>
            <a:ext cx="2341886" cy="195158"/>
          </a:xfrm>
          <a:custGeom>
            <a:avLst/>
            <a:gdLst/>
            <a:ahLst/>
            <a:cxnLst/>
            <a:rect l="l" t="t" r="r" b="b"/>
            <a:pathLst>
              <a:path w="2341886" h="195158">
                <a:moveTo>
                  <a:pt x="0" y="0"/>
                </a:moveTo>
                <a:lnTo>
                  <a:pt x="2341886" y="0"/>
                </a:lnTo>
                <a:lnTo>
                  <a:pt x="2341886" y="195158"/>
                </a:lnTo>
                <a:lnTo>
                  <a:pt x="0" y="195158"/>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endParaRPr lang="en-GB"/>
          </a:p>
        </p:txBody>
      </p:sp>
      <p:grpSp>
        <p:nvGrpSpPr>
          <p:cNvPr id="4" name="Group 4"/>
          <p:cNvGrpSpPr/>
          <p:nvPr/>
        </p:nvGrpSpPr>
        <p:grpSpPr>
          <a:xfrm>
            <a:off x="6486797" y="5536251"/>
            <a:ext cx="4205202" cy="611557"/>
            <a:chOff x="0" y="0"/>
            <a:chExt cx="9590314" cy="1394706"/>
          </a:xfrm>
        </p:grpSpPr>
        <p:sp>
          <p:nvSpPr>
            <p:cNvPr id="5" name="Freeform 5"/>
            <p:cNvSpPr/>
            <p:nvPr/>
          </p:nvSpPr>
          <p:spPr>
            <a:xfrm>
              <a:off x="0" y="0"/>
              <a:ext cx="9590278" cy="1394714"/>
            </a:xfrm>
            <a:custGeom>
              <a:avLst/>
              <a:gdLst/>
              <a:ahLst/>
              <a:cxnLst/>
              <a:rect l="l" t="t" r="r" b="b"/>
              <a:pathLst>
                <a:path w="9590278" h="1394714">
                  <a:moveTo>
                    <a:pt x="0" y="0"/>
                  </a:moveTo>
                  <a:lnTo>
                    <a:pt x="9590278" y="0"/>
                  </a:lnTo>
                  <a:lnTo>
                    <a:pt x="9590278" y="1394714"/>
                  </a:lnTo>
                  <a:lnTo>
                    <a:pt x="0" y="1394714"/>
                  </a:lnTo>
                  <a:close/>
                </a:path>
              </a:pathLst>
            </a:custGeom>
            <a:solidFill>
              <a:srgbClr val="60BA47"/>
            </a:solidFill>
          </p:spPr>
          <p:txBody>
            <a:bodyPr/>
            <a:lstStyle/>
            <a:p>
              <a:endParaRPr lang="en-GB"/>
            </a:p>
          </p:txBody>
        </p:sp>
      </p:grpSp>
      <p:sp>
        <p:nvSpPr>
          <p:cNvPr id="6" name="Freeform 6"/>
          <p:cNvSpPr/>
          <p:nvPr/>
        </p:nvSpPr>
        <p:spPr>
          <a:xfrm>
            <a:off x="495856" y="5961084"/>
            <a:ext cx="1801523" cy="401148"/>
          </a:xfrm>
          <a:custGeom>
            <a:avLst/>
            <a:gdLst/>
            <a:ahLst/>
            <a:cxnLst/>
            <a:rect l="l" t="t" r="r" b="b"/>
            <a:pathLst>
              <a:path w="1801523" h="401148">
                <a:moveTo>
                  <a:pt x="0" y="0"/>
                </a:moveTo>
                <a:lnTo>
                  <a:pt x="1801523" y="0"/>
                </a:lnTo>
                <a:lnTo>
                  <a:pt x="1801523" y="401148"/>
                </a:lnTo>
                <a:lnTo>
                  <a:pt x="0" y="401148"/>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n-GB"/>
          </a:p>
        </p:txBody>
      </p:sp>
      <p:sp>
        <p:nvSpPr>
          <p:cNvPr id="7" name="Freeform 7"/>
          <p:cNvSpPr/>
          <p:nvPr/>
        </p:nvSpPr>
        <p:spPr>
          <a:xfrm>
            <a:off x="7488202" y="817595"/>
            <a:ext cx="2803628" cy="1992051"/>
          </a:xfrm>
          <a:custGeom>
            <a:avLst/>
            <a:gdLst/>
            <a:ahLst/>
            <a:cxnLst/>
            <a:rect l="l" t="t" r="r" b="b"/>
            <a:pathLst>
              <a:path w="2803628" h="1992051">
                <a:moveTo>
                  <a:pt x="0" y="0"/>
                </a:moveTo>
                <a:lnTo>
                  <a:pt x="2803628" y="0"/>
                </a:lnTo>
                <a:lnTo>
                  <a:pt x="2803628" y="1992051"/>
                </a:lnTo>
                <a:lnTo>
                  <a:pt x="0" y="1992051"/>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endParaRPr lang="en-GB"/>
          </a:p>
        </p:txBody>
      </p:sp>
      <p:sp>
        <p:nvSpPr>
          <p:cNvPr id="8" name="Freeform 8"/>
          <p:cNvSpPr/>
          <p:nvPr/>
        </p:nvSpPr>
        <p:spPr>
          <a:xfrm>
            <a:off x="0" y="2866485"/>
            <a:ext cx="10692000" cy="2835707"/>
          </a:xfrm>
          <a:custGeom>
            <a:avLst/>
            <a:gdLst/>
            <a:ahLst/>
            <a:cxnLst/>
            <a:rect l="l" t="t" r="r" b="b"/>
            <a:pathLst>
              <a:path w="10692000" h="2835707">
                <a:moveTo>
                  <a:pt x="0" y="0"/>
                </a:moveTo>
                <a:lnTo>
                  <a:pt x="10692000" y="0"/>
                </a:lnTo>
                <a:lnTo>
                  <a:pt x="10692000" y="2835706"/>
                </a:lnTo>
                <a:lnTo>
                  <a:pt x="0" y="2835706"/>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txBody>
          <a:bodyPr/>
          <a:lstStyle/>
          <a:p>
            <a:endParaRPr lang="en-GB"/>
          </a:p>
        </p:txBody>
      </p:sp>
      <p:grpSp>
        <p:nvGrpSpPr>
          <p:cNvPr id="9" name="Group 9"/>
          <p:cNvGrpSpPr/>
          <p:nvPr/>
        </p:nvGrpSpPr>
        <p:grpSpPr>
          <a:xfrm>
            <a:off x="1400" y="3068538"/>
            <a:ext cx="10692000" cy="2835707"/>
            <a:chOff x="0" y="0"/>
            <a:chExt cx="24384000" cy="6467066"/>
          </a:xfrm>
        </p:grpSpPr>
        <p:sp>
          <p:nvSpPr>
            <p:cNvPr id="10" name="Freeform 10"/>
            <p:cNvSpPr/>
            <p:nvPr/>
          </p:nvSpPr>
          <p:spPr>
            <a:xfrm>
              <a:off x="0" y="0"/>
              <a:ext cx="24384000" cy="6467094"/>
            </a:xfrm>
            <a:custGeom>
              <a:avLst/>
              <a:gdLst/>
              <a:ahLst/>
              <a:cxnLst/>
              <a:rect l="l" t="t" r="r" b="b"/>
              <a:pathLst>
                <a:path w="24384000" h="6467094">
                  <a:moveTo>
                    <a:pt x="0" y="0"/>
                  </a:moveTo>
                  <a:lnTo>
                    <a:pt x="24384000" y="0"/>
                  </a:lnTo>
                  <a:lnTo>
                    <a:pt x="24384000" y="4261993"/>
                  </a:lnTo>
                  <a:lnTo>
                    <a:pt x="24384000" y="6148197"/>
                  </a:lnTo>
                  <a:lnTo>
                    <a:pt x="24384000" y="6467094"/>
                  </a:lnTo>
                  <a:lnTo>
                    <a:pt x="24384000" y="6088634"/>
                  </a:lnTo>
                  <a:lnTo>
                    <a:pt x="14793722" y="6088634"/>
                  </a:lnTo>
                  <a:lnTo>
                    <a:pt x="14793722" y="6467094"/>
                  </a:lnTo>
                  <a:lnTo>
                    <a:pt x="0" y="6467094"/>
                  </a:lnTo>
                  <a:lnTo>
                    <a:pt x="0" y="2312543"/>
                  </a:lnTo>
                  <a:lnTo>
                    <a:pt x="0" y="426339"/>
                  </a:lnTo>
                  <a:close/>
                </a:path>
              </a:pathLst>
            </a:custGeom>
            <a:gradFill rotWithShape="1">
              <a:gsLst>
                <a:gs pos="0">
                  <a:srgbClr val="09465E">
                    <a:alpha val="1568"/>
                  </a:srgbClr>
                </a:gs>
                <a:gs pos="39000">
                  <a:srgbClr val="09465E">
                    <a:alpha val="1568"/>
                  </a:srgbClr>
                </a:gs>
                <a:gs pos="72000">
                  <a:srgbClr val="09465E">
                    <a:alpha val="100000"/>
                  </a:srgbClr>
                </a:gs>
                <a:gs pos="100000">
                  <a:srgbClr val="09465E">
                    <a:alpha val="100000"/>
                  </a:srgbClr>
                </a:gs>
              </a:gsLst>
              <a:lin ang="5400000"/>
            </a:gradFill>
          </p:spPr>
          <p:txBody>
            <a:bodyPr/>
            <a:lstStyle/>
            <a:p>
              <a:endParaRPr lang="en-GB"/>
            </a:p>
          </p:txBody>
        </p:sp>
      </p:grpSp>
      <p:grpSp>
        <p:nvGrpSpPr>
          <p:cNvPr id="11" name="Group 11"/>
          <p:cNvGrpSpPr/>
          <p:nvPr/>
        </p:nvGrpSpPr>
        <p:grpSpPr>
          <a:xfrm>
            <a:off x="6401406" y="5759031"/>
            <a:ext cx="3879020" cy="680257"/>
            <a:chOff x="0" y="-57150"/>
            <a:chExt cx="8846431" cy="1551382"/>
          </a:xfrm>
        </p:grpSpPr>
        <p:sp>
          <p:nvSpPr>
            <p:cNvPr id="12" name="Freeform 12"/>
            <p:cNvSpPr/>
            <p:nvPr/>
          </p:nvSpPr>
          <p:spPr>
            <a:xfrm>
              <a:off x="82959" y="286089"/>
              <a:ext cx="8763472" cy="1208143"/>
            </a:xfrm>
            <a:custGeom>
              <a:avLst/>
              <a:gdLst/>
              <a:ahLst/>
              <a:cxnLst/>
              <a:rect l="l" t="t" r="r" b="b"/>
              <a:pathLst>
                <a:path w="8763472" h="1208143">
                  <a:moveTo>
                    <a:pt x="0" y="0"/>
                  </a:moveTo>
                  <a:lnTo>
                    <a:pt x="8763472" y="0"/>
                  </a:lnTo>
                  <a:lnTo>
                    <a:pt x="8763472" y="1208143"/>
                  </a:lnTo>
                  <a:lnTo>
                    <a:pt x="0" y="1208143"/>
                  </a:lnTo>
                  <a:close/>
                </a:path>
              </a:pathLst>
            </a:custGeom>
            <a:solidFill>
              <a:srgbClr val="000000">
                <a:alpha val="0"/>
              </a:srgbClr>
            </a:solidFill>
          </p:spPr>
          <p:txBody>
            <a:bodyPr/>
            <a:lstStyle/>
            <a:p>
              <a:endParaRPr lang="en-GB"/>
            </a:p>
          </p:txBody>
        </p:sp>
        <p:sp>
          <p:nvSpPr>
            <p:cNvPr id="13" name="TextBox 13"/>
            <p:cNvSpPr txBox="1"/>
            <p:nvPr/>
          </p:nvSpPr>
          <p:spPr>
            <a:xfrm>
              <a:off x="0" y="-57150"/>
              <a:ext cx="8763472" cy="1265293"/>
            </a:xfrm>
            <a:prstGeom prst="rect">
              <a:avLst/>
            </a:prstGeom>
          </p:spPr>
          <p:txBody>
            <a:bodyPr lIns="0" tIns="0" rIns="0" bIns="0" rtlCol="0" anchor="t"/>
            <a:lstStyle/>
            <a:p>
              <a:pPr marL="0" lvl="0" indent="0" algn="r">
                <a:lnSpc>
                  <a:spcPts val="3157"/>
                </a:lnSpc>
              </a:pPr>
              <a:r>
                <a:rPr lang="en-US" sz="2630" dirty="0">
                  <a:solidFill>
                    <a:srgbClr val="FFFFFF"/>
                  </a:solidFill>
                  <a:latin typeface="Calibri (MS)"/>
                  <a:ea typeface="Calibri (MS)"/>
                  <a:cs typeface="Calibri (MS)"/>
                  <a:sym typeface="Calibri (MS)"/>
                </a:rPr>
                <a:t>www.waste2worth.eu</a:t>
              </a:r>
            </a:p>
          </p:txBody>
        </p:sp>
      </p:grpSp>
      <p:grpSp>
        <p:nvGrpSpPr>
          <p:cNvPr id="14" name="Group 14"/>
          <p:cNvGrpSpPr/>
          <p:nvPr/>
        </p:nvGrpSpPr>
        <p:grpSpPr>
          <a:xfrm>
            <a:off x="574976" y="4226700"/>
            <a:ext cx="5158122" cy="632381"/>
            <a:chOff x="0" y="0"/>
            <a:chExt cx="11763528" cy="1442198"/>
          </a:xfrm>
        </p:grpSpPr>
        <p:sp>
          <p:nvSpPr>
            <p:cNvPr id="15" name="Freeform 15"/>
            <p:cNvSpPr/>
            <p:nvPr/>
          </p:nvSpPr>
          <p:spPr>
            <a:xfrm>
              <a:off x="0" y="0"/>
              <a:ext cx="11763528" cy="1442198"/>
            </a:xfrm>
            <a:custGeom>
              <a:avLst/>
              <a:gdLst/>
              <a:ahLst/>
              <a:cxnLst/>
              <a:rect l="l" t="t" r="r" b="b"/>
              <a:pathLst>
                <a:path w="11763528" h="1442198">
                  <a:moveTo>
                    <a:pt x="0" y="0"/>
                  </a:moveTo>
                  <a:lnTo>
                    <a:pt x="11763528" y="0"/>
                  </a:lnTo>
                  <a:lnTo>
                    <a:pt x="11763528" y="1442198"/>
                  </a:lnTo>
                  <a:lnTo>
                    <a:pt x="0" y="1442198"/>
                  </a:lnTo>
                  <a:close/>
                </a:path>
              </a:pathLst>
            </a:custGeom>
            <a:solidFill>
              <a:srgbClr val="000000">
                <a:alpha val="0"/>
              </a:srgbClr>
            </a:solidFill>
          </p:spPr>
          <p:txBody>
            <a:bodyPr/>
            <a:lstStyle/>
            <a:p>
              <a:endParaRPr lang="en-GB"/>
            </a:p>
          </p:txBody>
        </p:sp>
        <p:sp>
          <p:nvSpPr>
            <p:cNvPr id="16" name="TextBox 16"/>
            <p:cNvSpPr txBox="1"/>
            <p:nvPr/>
          </p:nvSpPr>
          <p:spPr>
            <a:xfrm>
              <a:off x="0" y="-38100"/>
              <a:ext cx="11763528" cy="1480298"/>
            </a:xfrm>
            <a:prstGeom prst="rect">
              <a:avLst/>
            </a:prstGeom>
          </p:spPr>
          <p:txBody>
            <a:bodyPr lIns="0" tIns="0" rIns="0" bIns="0" rtlCol="0" anchor="t"/>
            <a:lstStyle/>
            <a:p>
              <a:pPr marL="0" lvl="0" indent="0" algn="l">
                <a:lnSpc>
                  <a:spcPts val="3409"/>
                </a:lnSpc>
              </a:pPr>
              <a:r>
                <a:rPr lang="en-US" sz="3157" b="1">
                  <a:solidFill>
                    <a:srgbClr val="FFFFFF"/>
                  </a:solidFill>
                  <a:latin typeface="Calibri (MS) Bold"/>
                  <a:ea typeface="Calibri (MS) Bold"/>
                  <a:cs typeface="Calibri (MS) Bold"/>
                  <a:sym typeface="Calibri (MS) Bold"/>
                </a:rPr>
                <a:t>Sigue nuestra travesía</a:t>
              </a:r>
            </a:p>
          </p:txBody>
        </p:sp>
      </p:grpSp>
      <p:grpSp>
        <p:nvGrpSpPr>
          <p:cNvPr id="17" name="Group 17"/>
          <p:cNvGrpSpPr/>
          <p:nvPr/>
        </p:nvGrpSpPr>
        <p:grpSpPr>
          <a:xfrm>
            <a:off x="1655675" y="4864503"/>
            <a:ext cx="478274" cy="418087"/>
            <a:chOff x="0" y="0"/>
            <a:chExt cx="1090744" cy="953481"/>
          </a:xfrm>
        </p:grpSpPr>
        <p:sp>
          <p:nvSpPr>
            <p:cNvPr id="18" name="Freeform 18"/>
            <p:cNvSpPr/>
            <p:nvPr/>
          </p:nvSpPr>
          <p:spPr>
            <a:xfrm>
              <a:off x="0" y="0"/>
              <a:ext cx="1090744" cy="953481"/>
            </a:xfrm>
            <a:custGeom>
              <a:avLst/>
              <a:gdLst/>
              <a:ahLst/>
              <a:cxnLst/>
              <a:rect l="l" t="t" r="r" b="b"/>
              <a:pathLst>
                <a:path w="1090744" h="953481">
                  <a:moveTo>
                    <a:pt x="0" y="0"/>
                  </a:moveTo>
                  <a:lnTo>
                    <a:pt x="1090744" y="0"/>
                  </a:lnTo>
                  <a:lnTo>
                    <a:pt x="1090744" y="953481"/>
                  </a:lnTo>
                  <a:lnTo>
                    <a:pt x="0" y="953481"/>
                  </a:lnTo>
                  <a:close/>
                </a:path>
              </a:pathLst>
            </a:custGeom>
            <a:solidFill>
              <a:srgbClr val="000000">
                <a:alpha val="0"/>
              </a:srgbClr>
            </a:solidFill>
          </p:spPr>
          <p:txBody>
            <a:bodyPr/>
            <a:lstStyle/>
            <a:p>
              <a:endParaRPr lang="en-GB"/>
            </a:p>
          </p:txBody>
        </p:sp>
        <p:sp>
          <p:nvSpPr>
            <p:cNvPr id="19" name="TextBox 19"/>
            <p:cNvSpPr txBox="1"/>
            <p:nvPr/>
          </p:nvSpPr>
          <p:spPr>
            <a:xfrm>
              <a:off x="0" y="-47625"/>
              <a:ext cx="1090744" cy="1001106"/>
            </a:xfrm>
            <a:prstGeom prst="rect">
              <a:avLst/>
            </a:prstGeom>
          </p:spPr>
          <p:txBody>
            <a:bodyPr lIns="0" tIns="0" rIns="0" bIns="0" rtlCol="0" anchor="t"/>
            <a:lstStyle/>
            <a:p>
              <a:pPr marL="0" lvl="0" indent="0" algn="l">
                <a:lnSpc>
                  <a:spcPts val="2525"/>
                </a:lnSpc>
              </a:pPr>
              <a:r>
                <a:rPr lang="en-US" sz="2104" u="sng">
                  <a:solidFill>
                    <a:srgbClr val="0B3A5B"/>
                  </a:solidFill>
                  <a:latin typeface="Calibri (MS)"/>
                  <a:ea typeface="Calibri (MS)"/>
                  <a:cs typeface="Calibri (MS)"/>
                  <a:sym typeface="Calibri (MS)"/>
                  <a:hlinkClick r:id="rId6" tooltip="https://www.youtube.com/@CiEGateway"/>
                </a:rPr>
                <a:t>yt</a:t>
              </a:r>
            </a:p>
          </p:txBody>
        </p:sp>
      </p:grpSp>
      <p:sp>
        <p:nvSpPr>
          <p:cNvPr id="20" name="Freeform 20"/>
          <p:cNvSpPr/>
          <p:nvPr/>
        </p:nvSpPr>
        <p:spPr>
          <a:xfrm>
            <a:off x="1660426" y="4831135"/>
            <a:ext cx="449523" cy="449524"/>
          </a:xfrm>
          <a:custGeom>
            <a:avLst/>
            <a:gdLst/>
            <a:ahLst/>
            <a:cxnLst/>
            <a:rect l="l" t="t" r="r" b="b"/>
            <a:pathLst>
              <a:path w="449523" h="449524">
                <a:moveTo>
                  <a:pt x="0" y="0"/>
                </a:moveTo>
                <a:lnTo>
                  <a:pt x="449523" y="0"/>
                </a:lnTo>
                <a:lnTo>
                  <a:pt x="449523" y="449524"/>
                </a:lnTo>
                <a:lnTo>
                  <a:pt x="0" y="449524"/>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GB"/>
          </a:p>
        </p:txBody>
      </p:sp>
      <p:grpSp>
        <p:nvGrpSpPr>
          <p:cNvPr id="21" name="Group 21"/>
          <p:cNvGrpSpPr/>
          <p:nvPr/>
        </p:nvGrpSpPr>
        <p:grpSpPr>
          <a:xfrm>
            <a:off x="593712" y="4852090"/>
            <a:ext cx="430787" cy="418087"/>
            <a:chOff x="0" y="0"/>
            <a:chExt cx="982447" cy="953481"/>
          </a:xfrm>
        </p:grpSpPr>
        <p:sp>
          <p:nvSpPr>
            <p:cNvPr id="22" name="Freeform 22"/>
            <p:cNvSpPr/>
            <p:nvPr/>
          </p:nvSpPr>
          <p:spPr>
            <a:xfrm>
              <a:off x="0" y="0"/>
              <a:ext cx="982447" cy="953481"/>
            </a:xfrm>
            <a:custGeom>
              <a:avLst/>
              <a:gdLst/>
              <a:ahLst/>
              <a:cxnLst/>
              <a:rect l="l" t="t" r="r" b="b"/>
              <a:pathLst>
                <a:path w="982447" h="953481">
                  <a:moveTo>
                    <a:pt x="0" y="0"/>
                  </a:moveTo>
                  <a:lnTo>
                    <a:pt x="982447" y="0"/>
                  </a:lnTo>
                  <a:lnTo>
                    <a:pt x="982447" y="953481"/>
                  </a:lnTo>
                  <a:lnTo>
                    <a:pt x="0" y="953481"/>
                  </a:lnTo>
                  <a:close/>
                </a:path>
              </a:pathLst>
            </a:custGeom>
            <a:solidFill>
              <a:srgbClr val="000000">
                <a:alpha val="0"/>
              </a:srgbClr>
            </a:solidFill>
          </p:spPr>
          <p:txBody>
            <a:bodyPr/>
            <a:lstStyle/>
            <a:p>
              <a:endParaRPr lang="en-GB"/>
            </a:p>
          </p:txBody>
        </p:sp>
        <p:sp>
          <p:nvSpPr>
            <p:cNvPr id="23" name="TextBox 23"/>
            <p:cNvSpPr txBox="1"/>
            <p:nvPr/>
          </p:nvSpPr>
          <p:spPr>
            <a:xfrm>
              <a:off x="0" y="-47625"/>
              <a:ext cx="982447" cy="1001106"/>
            </a:xfrm>
            <a:prstGeom prst="rect">
              <a:avLst/>
            </a:prstGeom>
          </p:spPr>
          <p:txBody>
            <a:bodyPr lIns="0" tIns="0" rIns="0" bIns="0" rtlCol="0" anchor="t"/>
            <a:lstStyle/>
            <a:p>
              <a:pPr marL="0" lvl="0" indent="0" algn="l">
                <a:lnSpc>
                  <a:spcPts val="2525"/>
                </a:lnSpc>
              </a:pPr>
              <a:r>
                <a:rPr lang="en-US" sz="2104" u="sng">
                  <a:solidFill>
                    <a:srgbClr val="0B3A5B"/>
                  </a:solidFill>
                  <a:latin typeface="Calibri (MS)"/>
                  <a:ea typeface="Calibri (MS)"/>
                  <a:cs typeface="Calibri (MS)"/>
                  <a:sym typeface="Calibri (MS)"/>
                  <a:hlinkClick r:id="rId9" tooltip="https://www.linkedin.com/company/cooperation-in-education-gateway"/>
                </a:rPr>
                <a:t>eso</a:t>
              </a:r>
            </a:p>
          </p:txBody>
        </p:sp>
      </p:grpSp>
      <p:sp>
        <p:nvSpPr>
          <p:cNvPr id="24" name="Freeform 24"/>
          <p:cNvSpPr/>
          <p:nvPr/>
        </p:nvSpPr>
        <p:spPr>
          <a:xfrm>
            <a:off x="574976" y="4831135"/>
            <a:ext cx="449524" cy="449524"/>
          </a:xfrm>
          <a:custGeom>
            <a:avLst/>
            <a:gdLst/>
            <a:ahLst/>
            <a:cxnLst/>
            <a:rect l="l" t="t" r="r" b="b"/>
            <a:pathLst>
              <a:path w="449524" h="449524">
                <a:moveTo>
                  <a:pt x="0" y="0"/>
                </a:moveTo>
                <a:lnTo>
                  <a:pt x="449523" y="0"/>
                </a:lnTo>
                <a:lnTo>
                  <a:pt x="449523" y="449524"/>
                </a:lnTo>
                <a:lnTo>
                  <a:pt x="0" y="449524"/>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GB"/>
          </a:p>
        </p:txBody>
      </p:sp>
      <p:grpSp>
        <p:nvGrpSpPr>
          <p:cNvPr id="25" name="Group 25"/>
          <p:cNvGrpSpPr/>
          <p:nvPr/>
        </p:nvGrpSpPr>
        <p:grpSpPr>
          <a:xfrm>
            <a:off x="1146016" y="4852731"/>
            <a:ext cx="404338" cy="418087"/>
            <a:chOff x="0" y="0"/>
            <a:chExt cx="922128" cy="953481"/>
          </a:xfrm>
        </p:grpSpPr>
        <p:sp>
          <p:nvSpPr>
            <p:cNvPr id="26" name="Freeform 26"/>
            <p:cNvSpPr/>
            <p:nvPr/>
          </p:nvSpPr>
          <p:spPr>
            <a:xfrm>
              <a:off x="0" y="0"/>
              <a:ext cx="922128" cy="953481"/>
            </a:xfrm>
            <a:custGeom>
              <a:avLst/>
              <a:gdLst/>
              <a:ahLst/>
              <a:cxnLst/>
              <a:rect l="l" t="t" r="r" b="b"/>
              <a:pathLst>
                <a:path w="922128" h="953481">
                  <a:moveTo>
                    <a:pt x="0" y="0"/>
                  </a:moveTo>
                  <a:lnTo>
                    <a:pt x="922128" y="0"/>
                  </a:lnTo>
                  <a:lnTo>
                    <a:pt x="922128" y="953481"/>
                  </a:lnTo>
                  <a:lnTo>
                    <a:pt x="0" y="953481"/>
                  </a:lnTo>
                  <a:close/>
                </a:path>
              </a:pathLst>
            </a:custGeom>
            <a:solidFill>
              <a:srgbClr val="000000">
                <a:alpha val="0"/>
              </a:srgbClr>
            </a:solidFill>
          </p:spPr>
          <p:txBody>
            <a:bodyPr/>
            <a:lstStyle/>
            <a:p>
              <a:endParaRPr lang="en-GB"/>
            </a:p>
          </p:txBody>
        </p:sp>
        <p:sp>
          <p:nvSpPr>
            <p:cNvPr id="27" name="TextBox 27"/>
            <p:cNvSpPr txBox="1"/>
            <p:nvPr/>
          </p:nvSpPr>
          <p:spPr>
            <a:xfrm>
              <a:off x="0" y="-47625"/>
              <a:ext cx="922128" cy="1001106"/>
            </a:xfrm>
            <a:prstGeom prst="rect">
              <a:avLst/>
            </a:prstGeom>
          </p:spPr>
          <p:txBody>
            <a:bodyPr lIns="0" tIns="0" rIns="0" bIns="0" rtlCol="0" anchor="t"/>
            <a:lstStyle/>
            <a:p>
              <a:pPr marL="0" lvl="0" indent="0" algn="l">
                <a:lnSpc>
                  <a:spcPts val="2525"/>
                </a:lnSpc>
              </a:pPr>
              <a:r>
                <a:rPr lang="en-US" sz="2104" u="sng">
                  <a:solidFill>
                    <a:srgbClr val="0B3A5B"/>
                  </a:solidFill>
                  <a:latin typeface="Calibri (MS)"/>
                  <a:ea typeface="Calibri (MS)"/>
                  <a:cs typeface="Calibri (MS)"/>
                  <a:sym typeface="Calibri (MS)"/>
                  <a:hlinkClick r:id="rId12" tooltip="https://www.instagram.com/cie.gateway?igsh=dzNxYnl3OGpnbmpn"/>
                </a:rPr>
                <a:t>en</a:t>
              </a:r>
            </a:p>
          </p:txBody>
        </p:sp>
      </p:grpSp>
      <p:sp>
        <p:nvSpPr>
          <p:cNvPr id="28" name="Freeform 28"/>
          <p:cNvSpPr/>
          <p:nvPr/>
        </p:nvSpPr>
        <p:spPr>
          <a:xfrm>
            <a:off x="1115326" y="4831135"/>
            <a:ext cx="449524" cy="449524"/>
          </a:xfrm>
          <a:custGeom>
            <a:avLst/>
            <a:gdLst/>
            <a:ahLst/>
            <a:cxnLst/>
            <a:rect l="l" t="t" r="r" b="b"/>
            <a:pathLst>
              <a:path w="449524" h="449524">
                <a:moveTo>
                  <a:pt x="0" y="0"/>
                </a:moveTo>
                <a:lnTo>
                  <a:pt x="449523" y="0"/>
                </a:lnTo>
                <a:lnTo>
                  <a:pt x="449523" y="449524"/>
                </a:lnTo>
                <a:lnTo>
                  <a:pt x="0" y="449524"/>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endParaRPr lang="en-GB"/>
          </a:p>
        </p:txBody>
      </p:sp>
      <p:sp>
        <p:nvSpPr>
          <p:cNvPr id="29" name="Freeform 29"/>
          <p:cNvSpPr/>
          <p:nvPr/>
        </p:nvSpPr>
        <p:spPr>
          <a:xfrm>
            <a:off x="-4615293" y="246590"/>
            <a:ext cx="8145326" cy="4196380"/>
          </a:xfrm>
          <a:custGeom>
            <a:avLst/>
            <a:gdLst/>
            <a:ahLst/>
            <a:cxnLst/>
            <a:rect l="l" t="t" r="r" b="b"/>
            <a:pathLst>
              <a:path w="8145326" h="4196380">
                <a:moveTo>
                  <a:pt x="0" y="0"/>
                </a:moveTo>
                <a:lnTo>
                  <a:pt x="8145325" y="0"/>
                </a:lnTo>
                <a:lnTo>
                  <a:pt x="8145325" y="4196381"/>
                </a:lnTo>
                <a:lnTo>
                  <a:pt x="0" y="4196381"/>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endParaRPr lang="en-GB"/>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214365">
            <a:off x="10213501" y="6586329"/>
            <a:ext cx="264240" cy="0"/>
          </a:xfrm>
          <a:prstGeom prst="line">
            <a:avLst/>
          </a:prstGeom>
          <a:ln w="9525" cap="rnd">
            <a:solidFill>
              <a:srgbClr val="60BA47"/>
            </a:solidFill>
            <a:prstDash val="solid"/>
            <a:headEnd type="none" w="sm" len="sm"/>
            <a:tailEnd type="none" w="sm" len="sm"/>
          </a:ln>
        </p:spPr>
        <p:txBody>
          <a:bodyPr/>
          <a:lstStyle/>
          <a:p>
            <a:endParaRPr lang="en-GB"/>
          </a:p>
        </p:txBody>
      </p:sp>
      <p:sp>
        <p:nvSpPr>
          <p:cNvPr id="3" name="Freeform 3"/>
          <p:cNvSpPr/>
          <p:nvPr/>
        </p:nvSpPr>
        <p:spPr>
          <a:xfrm rot="-5400000">
            <a:off x="9185609" y="5249336"/>
            <a:ext cx="2341886" cy="195158"/>
          </a:xfrm>
          <a:custGeom>
            <a:avLst/>
            <a:gdLst/>
            <a:ahLst/>
            <a:cxnLst/>
            <a:rect l="l" t="t" r="r" b="b"/>
            <a:pathLst>
              <a:path w="2341886" h="195158">
                <a:moveTo>
                  <a:pt x="0" y="0"/>
                </a:moveTo>
                <a:lnTo>
                  <a:pt x="2341886" y="0"/>
                </a:lnTo>
                <a:lnTo>
                  <a:pt x="2341886" y="195158"/>
                </a:lnTo>
                <a:lnTo>
                  <a:pt x="0" y="195158"/>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endParaRPr lang="en-GB"/>
          </a:p>
        </p:txBody>
      </p:sp>
      <p:grpSp>
        <p:nvGrpSpPr>
          <p:cNvPr id="4" name="Group 4"/>
          <p:cNvGrpSpPr/>
          <p:nvPr/>
        </p:nvGrpSpPr>
        <p:grpSpPr>
          <a:xfrm>
            <a:off x="1900675" y="1450219"/>
            <a:ext cx="8174105" cy="4309231"/>
            <a:chOff x="0" y="0"/>
            <a:chExt cx="18641730" cy="10425586"/>
          </a:xfrm>
        </p:grpSpPr>
        <p:sp>
          <p:nvSpPr>
            <p:cNvPr id="5" name="Freeform 5"/>
            <p:cNvSpPr/>
            <p:nvPr/>
          </p:nvSpPr>
          <p:spPr>
            <a:xfrm>
              <a:off x="0" y="0"/>
              <a:ext cx="18641695" cy="10425557"/>
            </a:xfrm>
            <a:custGeom>
              <a:avLst/>
              <a:gdLst/>
              <a:ahLst/>
              <a:cxnLst/>
              <a:rect l="l" t="t" r="r" b="b"/>
              <a:pathLst>
                <a:path w="18641695" h="10425557">
                  <a:moveTo>
                    <a:pt x="0" y="0"/>
                  </a:moveTo>
                  <a:lnTo>
                    <a:pt x="18641695" y="0"/>
                  </a:lnTo>
                  <a:lnTo>
                    <a:pt x="18641695" y="10425557"/>
                  </a:lnTo>
                  <a:lnTo>
                    <a:pt x="0" y="10425557"/>
                  </a:lnTo>
                  <a:close/>
                </a:path>
              </a:pathLst>
            </a:custGeom>
            <a:solidFill>
              <a:srgbClr val="09465E"/>
            </a:solidFill>
          </p:spPr>
          <p:txBody>
            <a:bodyPr/>
            <a:lstStyle/>
            <a:p>
              <a:endParaRPr lang="en-GB"/>
            </a:p>
          </p:txBody>
        </p:sp>
      </p:grpSp>
      <p:grpSp>
        <p:nvGrpSpPr>
          <p:cNvPr id="6" name="Group 6"/>
          <p:cNvGrpSpPr/>
          <p:nvPr/>
        </p:nvGrpSpPr>
        <p:grpSpPr>
          <a:xfrm>
            <a:off x="4866741" y="3123692"/>
            <a:ext cx="3756560" cy="2084661"/>
            <a:chOff x="29757" y="-56606"/>
            <a:chExt cx="12683793" cy="4754244"/>
          </a:xfrm>
        </p:grpSpPr>
        <p:sp>
          <p:nvSpPr>
            <p:cNvPr id="7" name="Freeform 7"/>
            <p:cNvSpPr/>
            <p:nvPr/>
          </p:nvSpPr>
          <p:spPr>
            <a:xfrm>
              <a:off x="29757" y="449834"/>
              <a:ext cx="12662864" cy="4247804"/>
            </a:xfrm>
            <a:custGeom>
              <a:avLst/>
              <a:gdLst/>
              <a:ahLst/>
              <a:cxnLst/>
              <a:rect l="l" t="t" r="r" b="b"/>
              <a:pathLst>
                <a:path w="12662864" h="4247804">
                  <a:moveTo>
                    <a:pt x="0" y="0"/>
                  </a:moveTo>
                  <a:lnTo>
                    <a:pt x="12662864" y="0"/>
                  </a:lnTo>
                  <a:lnTo>
                    <a:pt x="12662864" y="4247804"/>
                  </a:lnTo>
                  <a:lnTo>
                    <a:pt x="0" y="4247804"/>
                  </a:lnTo>
                  <a:close/>
                </a:path>
              </a:pathLst>
            </a:custGeom>
            <a:solidFill>
              <a:srgbClr val="000000">
                <a:alpha val="0"/>
              </a:srgbClr>
            </a:solidFill>
          </p:spPr>
          <p:txBody>
            <a:bodyPr/>
            <a:lstStyle/>
            <a:p>
              <a:endParaRPr lang="en-GB"/>
            </a:p>
          </p:txBody>
        </p:sp>
        <p:sp>
          <p:nvSpPr>
            <p:cNvPr id="8" name="TextBox 8"/>
            <p:cNvSpPr txBox="1"/>
            <p:nvPr/>
          </p:nvSpPr>
          <p:spPr>
            <a:xfrm>
              <a:off x="50688" y="-56606"/>
              <a:ext cx="12662862" cy="4266854"/>
            </a:xfrm>
            <a:prstGeom prst="rect">
              <a:avLst/>
            </a:prstGeom>
          </p:spPr>
          <p:txBody>
            <a:bodyPr lIns="0" tIns="0" rIns="0" bIns="0" rtlCol="0" anchor="t"/>
            <a:lstStyle/>
            <a:p>
              <a:pPr marL="0" lvl="0" indent="0" algn="l">
                <a:lnSpc>
                  <a:spcPts val="2651"/>
                </a:lnSpc>
              </a:pPr>
              <a:r>
                <a:rPr lang="en-US" sz="2455" dirty="0">
                  <a:solidFill>
                    <a:srgbClr val="FFFFFF"/>
                  </a:solidFill>
                  <a:latin typeface="+mj-lt"/>
                  <a:ea typeface="Calibri (MS) Bold"/>
                  <a:cs typeface="Calibri (MS) Bold"/>
                  <a:sym typeface="Calibri (MS) Bold"/>
                </a:rPr>
                <a:t>Una </a:t>
              </a:r>
              <a:r>
                <a:rPr lang="en-US" sz="2455" dirty="0" err="1">
                  <a:solidFill>
                    <a:srgbClr val="FFFFFF"/>
                  </a:solidFill>
                  <a:latin typeface="+mj-lt"/>
                  <a:ea typeface="Calibri (MS) Bold"/>
                  <a:cs typeface="Calibri (MS) Bold"/>
                  <a:sym typeface="Calibri (MS) Bold"/>
                </a:rPr>
                <a:t>perspectiva</a:t>
              </a:r>
              <a:r>
                <a:rPr lang="en-US" sz="2455" dirty="0">
                  <a:solidFill>
                    <a:srgbClr val="FFFFFF"/>
                  </a:solidFill>
                  <a:latin typeface="+mj-lt"/>
                  <a:ea typeface="Calibri (MS) Bold"/>
                  <a:cs typeface="Calibri (MS) Bold"/>
                  <a:sym typeface="Calibri (MS) Bold"/>
                </a:rPr>
                <a:t> </a:t>
              </a:r>
              <a:r>
                <a:rPr lang="en-US" sz="2455" dirty="0" err="1">
                  <a:solidFill>
                    <a:srgbClr val="FFFFFF"/>
                  </a:solidFill>
                  <a:latin typeface="+mj-lt"/>
                  <a:ea typeface="Calibri (MS) Bold"/>
                  <a:cs typeface="Calibri (MS) Bold"/>
                  <a:sym typeface="Calibri (MS) Bold"/>
                </a:rPr>
                <a:t>finlandesa</a:t>
              </a:r>
              <a:r>
                <a:rPr lang="en-US" sz="2455" dirty="0">
                  <a:solidFill>
                    <a:srgbClr val="FFFFFF"/>
                  </a:solidFill>
                  <a:latin typeface="+mj-lt"/>
                  <a:ea typeface="Calibri (MS) Bold"/>
                  <a:cs typeface="Calibri (MS) Bold"/>
                  <a:sym typeface="Calibri (MS) Bold"/>
                </a:rPr>
                <a:t>: Avena</a:t>
              </a:r>
            </a:p>
          </p:txBody>
        </p:sp>
      </p:grpSp>
      <p:grpSp>
        <p:nvGrpSpPr>
          <p:cNvPr id="9" name="Group 9"/>
          <p:cNvGrpSpPr/>
          <p:nvPr/>
        </p:nvGrpSpPr>
        <p:grpSpPr>
          <a:xfrm>
            <a:off x="4840810" y="2254248"/>
            <a:ext cx="4553667" cy="685801"/>
            <a:chOff x="0" y="0"/>
            <a:chExt cx="10385018" cy="1397258"/>
          </a:xfrm>
        </p:grpSpPr>
        <p:sp>
          <p:nvSpPr>
            <p:cNvPr id="10" name="Freeform 10"/>
            <p:cNvSpPr/>
            <p:nvPr/>
          </p:nvSpPr>
          <p:spPr>
            <a:xfrm>
              <a:off x="0" y="0"/>
              <a:ext cx="10385044" cy="1397254"/>
            </a:xfrm>
            <a:custGeom>
              <a:avLst/>
              <a:gdLst/>
              <a:ahLst/>
              <a:cxnLst/>
              <a:rect l="l" t="t" r="r" b="b"/>
              <a:pathLst>
                <a:path w="10385044" h="1397254">
                  <a:moveTo>
                    <a:pt x="0" y="0"/>
                  </a:moveTo>
                  <a:lnTo>
                    <a:pt x="10385044" y="0"/>
                  </a:lnTo>
                  <a:lnTo>
                    <a:pt x="10385044" y="1397254"/>
                  </a:lnTo>
                  <a:lnTo>
                    <a:pt x="0" y="1397254"/>
                  </a:lnTo>
                  <a:close/>
                </a:path>
              </a:pathLst>
            </a:custGeom>
            <a:solidFill>
              <a:srgbClr val="FFFFFF"/>
            </a:solidFill>
          </p:spPr>
          <p:txBody>
            <a:bodyPr/>
            <a:lstStyle/>
            <a:p>
              <a:endParaRPr lang="en-GB"/>
            </a:p>
          </p:txBody>
        </p:sp>
      </p:grpSp>
      <p:grpSp>
        <p:nvGrpSpPr>
          <p:cNvPr id="11" name="Group 11"/>
          <p:cNvGrpSpPr/>
          <p:nvPr/>
        </p:nvGrpSpPr>
        <p:grpSpPr>
          <a:xfrm>
            <a:off x="4994703" y="1882482"/>
            <a:ext cx="4739924" cy="1078847"/>
            <a:chOff x="-369115" y="-512239"/>
            <a:chExt cx="10809794" cy="2460400"/>
          </a:xfrm>
        </p:grpSpPr>
        <p:sp>
          <p:nvSpPr>
            <p:cNvPr id="12" name="Freeform 12"/>
            <p:cNvSpPr/>
            <p:nvPr/>
          </p:nvSpPr>
          <p:spPr>
            <a:xfrm>
              <a:off x="1060547" y="-512239"/>
              <a:ext cx="9380132" cy="1292662"/>
            </a:xfrm>
            <a:custGeom>
              <a:avLst/>
              <a:gdLst/>
              <a:ahLst/>
              <a:cxnLst/>
              <a:rect l="l" t="t" r="r" b="b"/>
              <a:pathLst>
                <a:path w="9380132" h="1292662">
                  <a:moveTo>
                    <a:pt x="0" y="0"/>
                  </a:moveTo>
                  <a:lnTo>
                    <a:pt x="9380132" y="0"/>
                  </a:lnTo>
                  <a:lnTo>
                    <a:pt x="9380132" y="1292662"/>
                  </a:lnTo>
                  <a:lnTo>
                    <a:pt x="0" y="1292662"/>
                  </a:lnTo>
                  <a:close/>
                </a:path>
              </a:pathLst>
            </a:custGeom>
            <a:solidFill>
              <a:srgbClr val="000000">
                <a:alpha val="0"/>
              </a:srgbClr>
            </a:solidFill>
          </p:spPr>
          <p:txBody>
            <a:bodyPr/>
            <a:lstStyle/>
            <a:p>
              <a:endParaRPr lang="en-GB"/>
            </a:p>
          </p:txBody>
        </p:sp>
        <p:sp>
          <p:nvSpPr>
            <p:cNvPr id="13" name="TextBox 13"/>
            <p:cNvSpPr txBox="1"/>
            <p:nvPr/>
          </p:nvSpPr>
          <p:spPr>
            <a:xfrm>
              <a:off x="-369115" y="588824"/>
              <a:ext cx="10512912" cy="1359337"/>
            </a:xfrm>
            <a:prstGeom prst="rect">
              <a:avLst/>
            </a:prstGeom>
          </p:spPr>
          <p:txBody>
            <a:bodyPr lIns="0" tIns="0" rIns="0" bIns="0" rtlCol="0" anchor="t"/>
            <a:lstStyle/>
            <a:p>
              <a:pPr marL="0" lvl="0" indent="0" algn="l">
                <a:lnSpc>
                  <a:spcPts val="3356"/>
                </a:lnSpc>
              </a:pPr>
              <a:r>
                <a:rPr lang="en-US" sz="2797" b="1" dirty="0">
                  <a:solidFill>
                    <a:srgbClr val="60BA47"/>
                  </a:solidFill>
                  <a:latin typeface="Calibri (MS) Bold"/>
                  <a:ea typeface="Calibri (MS) Bold"/>
                  <a:cs typeface="Calibri (MS) Bold"/>
                  <a:sym typeface="Calibri (MS) Bold"/>
                </a:rPr>
                <a:t>Mapas de </a:t>
              </a:r>
              <a:r>
                <a:rPr lang="en-US" sz="2797" b="1" dirty="0" err="1">
                  <a:solidFill>
                    <a:srgbClr val="60BA47"/>
                  </a:solidFill>
                  <a:latin typeface="Calibri (MS) Bold"/>
                  <a:ea typeface="Calibri (MS) Bold"/>
                  <a:cs typeface="Calibri (MS) Bold"/>
                  <a:sym typeface="Calibri (MS) Bold"/>
                </a:rPr>
                <a:t>flujos</a:t>
              </a:r>
              <a:r>
                <a:rPr lang="en-US" sz="2797" b="1" dirty="0">
                  <a:solidFill>
                    <a:srgbClr val="60BA47"/>
                  </a:solidFill>
                  <a:latin typeface="Calibri (MS) Bold"/>
                  <a:ea typeface="Calibri (MS) Bold"/>
                  <a:cs typeface="Calibri (MS) Bold"/>
                  <a:sym typeface="Calibri (MS) Bold"/>
                </a:rPr>
                <a:t> de </a:t>
              </a:r>
              <a:r>
                <a:rPr lang="en-US" sz="2797" b="1" dirty="0" err="1">
                  <a:solidFill>
                    <a:srgbClr val="60BA47"/>
                  </a:solidFill>
                  <a:latin typeface="Calibri (MS) Bold"/>
                  <a:ea typeface="Calibri (MS) Bold"/>
                  <a:cs typeface="Calibri (MS) Bold"/>
                  <a:sym typeface="Calibri (MS) Bold"/>
                </a:rPr>
                <a:t>residuos</a:t>
              </a:r>
              <a:endParaRPr lang="en-US" sz="2797" b="1" dirty="0">
                <a:solidFill>
                  <a:srgbClr val="60BA47"/>
                </a:solidFill>
                <a:latin typeface="Calibri (MS) Bold"/>
                <a:ea typeface="Calibri (MS) Bold"/>
                <a:cs typeface="Calibri (MS) Bold"/>
                <a:sym typeface="Calibri (MS) Bold"/>
              </a:endParaRPr>
            </a:p>
          </p:txBody>
        </p:sp>
      </p:grpSp>
      <p:sp>
        <p:nvSpPr>
          <p:cNvPr id="14" name="Freeform 14"/>
          <p:cNvSpPr/>
          <p:nvPr/>
        </p:nvSpPr>
        <p:spPr>
          <a:xfrm>
            <a:off x="-5396802" y="3779999"/>
            <a:ext cx="8145326" cy="4196380"/>
          </a:xfrm>
          <a:custGeom>
            <a:avLst/>
            <a:gdLst/>
            <a:ahLst/>
            <a:cxnLst/>
            <a:rect l="l" t="t" r="r" b="b"/>
            <a:pathLst>
              <a:path w="8145326" h="4196380">
                <a:moveTo>
                  <a:pt x="0" y="0"/>
                </a:moveTo>
                <a:lnTo>
                  <a:pt x="8145326" y="0"/>
                </a:lnTo>
                <a:lnTo>
                  <a:pt x="8145326" y="4196380"/>
                </a:lnTo>
                <a:lnTo>
                  <a:pt x="0" y="419638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grpSp>
        <p:nvGrpSpPr>
          <p:cNvPr id="15" name="Group 15"/>
          <p:cNvGrpSpPr/>
          <p:nvPr/>
        </p:nvGrpSpPr>
        <p:grpSpPr>
          <a:xfrm>
            <a:off x="340615" y="1110911"/>
            <a:ext cx="3602367" cy="5338177"/>
            <a:chOff x="0" y="0"/>
            <a:chExt cx="8215500" cy="12174158"/>
          </a:xfrm>
        </p:grpSpPr>
        <p:sp>
          <p:nvSpPr>
            <p:cNvPr id="16" name="Freeform 16"/>
            <p:cNvSpPr/>
            <p:nvPr/>
          </p:nvSpPr>
          <p:spPr>
            <a:xfrm>
              <a:off x="0" y="0"/>
              <a:ext cx="8215503" cy="12174220"/>
            </a:xfrm>
            <a:custGeom>
              <a:avLst/>
              <a:gdLst/>
              <a:ahLst/>
              <a:cxnLst/>
              <a:rect l="l" t="t" r="r" b="b"/>
              <a:pathLst>
                <a:path w="8215503" h="12174220">
                  <a:moveTo>
                    <a:pt x="0" y="0"/>
                  </a:moveTo>
                  <a:lnTo>
                    <a:pt x="8215503" y="0"/>
                  </a:lnTo>
                  <a:lnTo>
                    <a:pt x="8215503" y="12174220"/>
                  </a:lnTo>
                  <a:lnTo>
                    <a:pt x="0" y="12174220"/>
                  </a:lnTo>
                  <a:close/>
                </a:path>
              </a:pathLst>
            </a:custGeom>
            <a:solidFill>
              <a:srgbClr val="BFBFBF"/>
            </a:solidFill>
          </p:spPr>
          <p:txBody>
            <a:bodyPr/>
            <a:lstStyle/>
            <a:p>
              <a:endParaRPr lang="en-GB"/>
            </a:p>
          </p:txBody>
        </p:sp>
      </p:grpSp>
      <p:pic>
        <p:nvPicPr>
          <p:cNvPr id="19" name="Picture 18">
            <a:extLst>
              <a:ext uri="{FF2B5EF4-FFF2-40B4-BE49-F238E27FC236}">
                <a16:creationId xmlns:a16="http://schemas.microsoft.com/office/drawing/2014/main" id="{21A87CBB-E4E1-2CE7-85C7-DF9B60BF59A0}"/>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493183" y="3072362"/>
            <a:ext cx="1187217" cy="2207220"/>
          </a:xfrm>
          <a:prstGeom prst="rect">
            <a:avLst/>
          </a:prstGeom>
        </p:spPr>
      </p:pic>
      <p:pic>
        <p:nvPicPr>
          <p:cNvPr id="18" name="Picture Placeholder 2" descr="Healthy food bowl">
            <a:extLst>
              <a:ext uri="{FF2B5EF4-FFF2-40B4-BE49-F238E27FC236}">
                <a16:creationId xmlns:a16="http://schemas.microsoft.com/office/drawing/2014/main" id="{78365755-EA08-5358-E9A9-BFFE8CFD9FBA}"/>
              </a:ext>
            </a:extLst>
          </p:cNvPr>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a:xfrm>
            <a:off x="-121145" y="477659"/>
            <a:ext cx="4107750" cy="6500991"/>
          </a:xfrm>
          <a:prstGeom prst="rect">
            <a:avLst/>
          </a:prstGeom>
        </p:spPr>
      </p:pic>
      <p:sp>
        <p:nvSpPr>
          <p:cNvPr id="17" name="TextBox 16">
            <a:extLst>
              <a:ext uri="{FF2B5EF4-FFF2-40B4-BE49-F238E27FC236}">
                <a16:creationId xmlns:a16="http://schemas.microsoft.com/office/drawing/2014/main" id="{38C4E63B-DE1E-A833-9065-89D1CFCF9559}"/>
              </a:ext>
            </a:extLst>
          </p:cNvPr>
          <p:cNvSpPr txBox="1"/>
          <p:nvPr/>
        </p:nvSpPr>
        <p:spPr>
          <a:xfrm>
            <a:off x="5956128" y="6023160"/>
            <a:ext cx="4070051" cy="364587"/>
          </a:xfrm>
          <a:prstGeom prst="rect">
            <a:avLst/>
          </a:prstGeom>
          <a:noFill/>
        </p:spPr>
        <p:txBody>
          <a:bodyPr wrap="square">
            <a:spAutoFit/>
          </a:bodyPr>
          <a:lstStyle/>
          <a:p>
            <a:pPr marL="0" marR="0" indent="0" algn="just" defTabSz="457200" rtl="0" eaLnBrk="1" fontAlgn="auto" latinLnBrk="0" hangingPunct="0">
              <a:lnSpc>
                <a:spcPts val="660"/>
              </a:lnSpc>
              <a:spcBef>
                <a:spcPts val="0"/>
              </a:spcBef>
              <a:spcAft>
                <a:spcPts val="0"/>
              </a:spcAft>
              <a:buClrTx/>
              <a:buSzTx/>
              <a:buFontTx/>
              <a:buNone/>
              <a:tabLst/>
              <a:defRPr/>
            </a:pPr>
            <a:r>
              <a:rPr lang="en-US" sz="600" kern="1200" dirty="0">
                <a:solidFill>
                  <a:srgbClr val="0C4659"/>
                </a:solidFill>
                <a:effectLst/>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IE" sz="600" dirty="0">
              <a:solidFill>
                <a:srgbClr val="0C4659"/>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0" name="Picture 19">
            <a:extLst>
              <a:ext uri="{FF2B5EF4-FFF2-40B4-BE49-F238E27FC236}">
                <a16:creationId xmlns:a16="http://schemas.microsoft.com/office/drawing/2014/main" id="{65B63A11-BBA1-D43C-C27C-FF4BC3B1E7C2}"/>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4170813" y="6011113"/>
            <a:ext cx="1667896" cy="371393"/>
          </a:xfrm>
          <a:prstGeom prst="rect">
            <a:avLst/>
          </a:prstGeom>
        </p:spPr>
      </p:pic>
      <p:pic>
        <p:nvPicPr>
          <p:cNvPr id="21" name="Picture 20" descr="A grey and black sign with a person in a circle&#10;&#10;AI-generated content may be incorrect.">
            <a:extLst>
              <a:ext uri="{FF2B5EF4-FFF2-40B4-BE49-F238E27FC236}">
                <a16:creationId xmlns:a16="http://schemas.microsoft.com/office/drawing/2014/main" id="{808FF9D0-7A41-881C-BA72-F2CD8CA58D96}"/>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4212281" y="6517737"/>
            <a:ext cx="869046" cy="317063"/>
          </a:xfrm>
          <a:prstGeom prst="rect">
            <a:avLst/>
          </a:prstGeom>
        </p:spPr>
      </p:pic>
      <p:sp>
        <p:nvSpPr>
          <p:cNvPr id="22" name="TextBox 21">
            <a:extLst>
              <a:ext uri="{FF2B5EF4-FFF2-40B4-BE49-F238E27FC236}">
                <a16:creationId xmlns:a16="http://schemas.microsoft.com/office/drawing/2014/main" id="{867E13E9-9DEE-3A55-BE6B-3C9613B52516}"/>
              </a:ext>
            </a:extLst>
          </p:cNvPr>
          <p:cNvSpPr txBox="1"/>
          <p:nvPr/>
        </p:nvSpPr>
        <p:spPr>
          <a:xfrm>
            <a:off x="5953429" y="6465468"/>
            <a:ext cx="4049967"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IE" sz="600" dirty="0">
                <a:solidFill>
                  <a:srgbClr val="0B3A5B"/>
                </a:solidFill>
              </a:rPr>
              <a:t>This license enables </a:t>
            </a:r>
            <a:r>
              <a:rPr lang="en-IE" sz="600" dirty="0" err="1">
                <a:solidFill>
                  <a:srgbClr val="0B3A5B"/>
                </a:solidFill>
              </a:rPr>
              <a:t>reusers</a:t>
            </a:r>
            <a:r>
              <a:rPr lang="en-IE" sz="600" dirty="0">
                <a:solidFill>
                  <a:srgbClr val="0B3A5B"/>
                </a:solidFill>
              </a:rPr>
              <a:t> to distribute, remix, adapt, and build upon the material in any medium or format, so long as </a:t>
            </a:r>
            <a:r>
              <a:rPr lang="en-US" sz="600" dirty="0">
                <a:solidFill>
                  <a:srgbClr val="0B3A5B"/>
                </a:solidFill>
              </a:rPr>
              <a:t>attribution is given to the creator. The license allows for commercial use. CC BY includes the following elements:</a:t>
            </a:r>
          </a:p>
          <a:p>
            <a:pPr algn="just"/>
            <a:r>
              <a:rPr lang="en-US" sz="600" dirty="0">
                <a:solidFill>
                  <a:srgbClr val="0B3A5B"/>
                </a:solidFill>
              </a:rPr>
              <a:t>BY: credit must be given to the creator.</a:t>
            </a:r>
            <a:endParaRPr lang="en-US" sz="600" dirty="0">
              <a:solidFill>
                <a:srgbClr val="0B3A5B"/>
              </a:solidFill>
              <a:ea typeface="Calibri"/>
              <a:cs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214365">
            <a:off x="10213501" y="6586329"/>
            <a:ext cx="264240" cy="0"/>
          </a:xfrm>
          <a:prstGeom prst="line">
            <a:avLst/>
          </a:prstGeom>
          <a:ln w="9525" cap="rnd">
            <a:solidFill>
              <a:srgbClr val="60BA47"/>
            </a:solidFill>
            <a:prstDash val="solid"/>
            <a:headEnd type="none" w="sm" len="sm"/>
            <a:tailEnd type="none" w="sm" len="sm"/>
          </a:ln>
        </p:spPr>
        <p:txBody>
          <a:bodyPr/>
          <a:lstStyle/>
          <a:p>
            <a:endParaRPr lang="en-GB"/>
          </a:p>
        </p:txBody>
      </p:sp>
      <p:sp>
        <p:nvSpPr>
          <p:cNvPr id="3" name="Freeform 3"/>
          <p:cNvSpPr/>
          <p:nvPr/>
        </p:nvSpPr>
        <p:spPr>
          <a:xfrm rot="-5400000">
            <a:off x="9185609" y="5249336"/>
            <a:ext cx="2341886" cy="195158"/>
          </a:xfrm>
          <a:custGeom>
            <a:avLst/>
            <a:gdLst/>
            <a:ahLst/>
            <a:cxnLst/>
            <a:rect l="l" t="t" r="r" b="b"/>
            <a:pathLst>
              <a:path w="2341886" h="195158">
                <a:moveTo>
                  <a:pt x="0" y="0"/>
                </a:moveTo>
                <a:lnTo>
                  <a:pt x="2341886" y="0"/>
                </a:lnTo>
                <a:lnTo>
                  <a:pt x="2341886" y="195158"/>
                </a:lnTo>
                <a:lnTo>
                  <a:pt x="0" y="195158"/>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endParaRPr lang="en-GB"/>
          </a:p>
        </p:txBody>
      </p:sp>
      <p:grpSp>
        <p:nvGrpSpPr>
          <p:cNvPr id="4" name="Group 4"/>
          <p:cNvGrpSpPr/>
          <p:nvPr/>
        </p:nvGrpSpPr>
        <p:grpSpPr>
          <a:xfrm rot="-5400000">
            <a:off x="2338875" y="-1566000"/>
            <a:ext cx="6014251" cy="10691999"/>
            <a:chOff x="0" y="0"/>
            <a:chExt cx="13716002" cy="24383998"/>
          </a:xfrm>
        </p:grpSpPr>
        <p:sp>
          <p:nvSpPr>
            <p:cNvPr id="5" name="Freeform 5"/>
            <p:cNvSpPr/>
            <p:nvPr/>
          </p:nvSpPr>
          <p:spPr>
            <a:xfrm>
              <a:off x="0" y="0"/>
              <a:ext cx="13716000" cy="24384000"/>
            </a:xfrm>
            <a:custGeom>
              <a:avLst/>
              <a:gdLst/>
              <a:ahLst/>
              <a:cxnLst/>
              <a:rect l="l" t="t" r="r" b="b"/>
              <a:pathLst>
                <a:path w="13716000" h="24384000">
                  <a:moveTo>
                    <a:pt x="0" y="0"/>
                  </a:moveTo>
                  <a:lnTo>
                    <a:pt x="13716000" y="0"/>
                  </a:lnTo>
                  <a:lnTo>
                    <a:pt x="13716000" y="24384000"/>
                  </a:lnTo>
                  <a:lnTo>
                    <a:pt x="0" y="24384000"/>
                  </a:lnTo>
                  <a:close/>
                </a:path>
              </a:pathLst>
            </a:custGeom>
            <a:solidFill>
              <a:srgbClr val="09465E"/>
            </a:solidFill>
          </p:spPr>
          <p:txBody>
            <a:bodyPr/>
            <a:lstStyle/>
            <a:p>
              <a:endParaRPr lang="en-GB" dirty="0"/>
            </a:p>
          </p:txBody>
        </p:sp>
      </p:grpSp>
      <p:grpSp>
        <p:nvGrpSpPr>
          <p:cNvPr id="6" name="Group 6"/>
          <p:cNvGrpSpPr/>
          <p:nvPr/>
        </p:nvGrpSpPr>
        <p:grpSpPr>
          <a:xfrm rot="-5400000">
            <a:off x="2480394" y="-959007"/>
            <a:ext cx="5385481" cy="9568249"/>
            <a:chOff x="0" y="0"/>
            <a:chExt cx="12282040" cy="21821192"/>
          </a:xfrm>
        </p:grpSpPr>
        <p:sp>
          <p:nvSpPr>
            <p:cNvPr id="7" name="Freeform 7"/>
            <p:cNvSpPr/>
            <p:nvPr/>
          </p:nvSpPr>
          <p:spPr>
            <a:xfrm>
              <a:off x="0" y="0"/>
              <a:ext cx="12282043" cy="21821139"/>
            </a:xfrm>
            <a:custGeom>
              <a:avLst/>
              <a:gdLst/>
              <a:ahLst/>
              <a:cxnLst/>
              <a:rect l="l" t="t" r="r" b="b"/>
              <a:pathLst>
                <a:path w="12282043" h="21821139">
                  <a:moveTo>
                    <a:pt x="0" y="0"/>
                  </a:moveTo>
                  <a:lnTo>
                    <a:pt x="12282043" y="0"/>
                  </a:lnTo>
                  <a:lnTo>
                    <a:pt x="12282043" y="21821139"/>
                  </a:lnTo>
                  <a:lnTo>
                    <a:pt x="0" y="21821139"/>
                  </a:lnTo>
                  <a:close/>
                </a:path>
              </a:pathLst>
            </a:custGeom>
            <a:solidFill>
              <a:srgbClr val="FFFFFF"/>
            </a:solidFill>
          </p:spPr>
          <p:txBody>
            <a:bodyPr/>
            <a:lstStyle/>
            <a:p>
              <a:endParaRPr lang="en-GB"/>
            </a:p>
          </p:txBody>
        </p:sp>
        <p:sp>
          <p:nvSpPr>
            <p:cNvPr id="8" name="TextBox 8"/>
            <p:cNvSpPr txBox="1"/>
            <p:nvPr/>
          </p:nvSpPr>
          <p:spPr>
            <a:xfrm>
              <a:off x="0" y="-19050"/>
              <a:ext cx="12282040" cy="21840242"/>
            </a:xfrm>
            <a:prstGeom prst="rect">
              <a:avLst/>
            </a:prstGeom>
          </p:spPr>
          <p:txBody>
            <a:bodyPr lIns="29700" tIns="29700" rIns="29700" bIns="29700" rtlCol="0" anchor="ctr"/>
            <a:lstStyle/>
            <a:p>
              <a:pPr marL="0" lvl="0" indent="0" algn="ctr">
                <a:lnSpc>
                  <a:spcPts val="1894"/>
                </a:lnSpc>
              </a:pPr>
              <a:r>
                <a:rPr lang="en-US" sz="1578">
                  <a:solidFill>
                    <a:srgbClr val="FFFFFF"/>
                  </a:solidFill>
                  <a:latin typeface="Calibri (MS)"/>
                  <a:ea typeface="Calibri (MS)"/>
                  <a:cs typeface="Calibri (MS)"/>
                  <a:sym typeface="Calibri (MS)"/>
                </a:rPr>
                <a:t>a</a:t>
              </a:r>
            </a:p>
          </p:txBody>
        </p:sp>
      </p:grpSp>
      <p:sp>
        <p:nvSpPr>
          <p:cNvPr id="10" name="Freeform 10"/>
          <p:cNvSpPr/>
          <p:nvPr/>
        </p:nvSpPr>
        <p:spPr>
          <a:xfrm rot="-5400000">
            <a:off x="9185609" y="5249336"/>
            <a:ext cx="2341886" cy="195158"/>
          </a:xfrm>
          <a:custGeom>
            <a:avLst/>
            <a:gdLst/>
            <a:ahLst/>
            <a:cxnLst/>
            <a:rect l="l" t="t" r="r" b="b"/>
            <a:pathLst>
              <a:path w="2341886" h="195158">
                <a:moveTo>
                  <a:pt x="0" y="0"/>
                </a:moveTo>
                <a:lnTo>
                  <a:pt x="2341886" y="0"/>
                </a:lnTo>
                <a:lnTo>
                  <a:pt x="2341886" y="195158"/>
                </a:lnTo>
                <a:lnTo>
                  <a:pt x="0" y="195158"/>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n-GB"/>
          </a:p>
        </p:txBody>
      </p:sp>
      <p:grpSp>
        <p:nvGrpSpPr>
          <p:cNvPr id="11" name="Group 11"/>
          <p:cNvGrpSpPr/>
          <p:nvPr/>
        </p:nvGrpSpPr>
        <p:grpSpPr>
          <a:xfrm>
            <a:off x="736141" y="1759240"/>
            <a:ext cx="1882150" cy="1457236"/>
            <a:chOff x="0" y="0"/>
            <a:chExt cx="4292400" cy="3323348"/>
          </a:xfrm>
        </p:grpSpPr>
        <p:sp>
          <p:nvSpPr>
            <p:cNvPr id="12" name="Freeform 12"/>
            <p:cNvSpPr/>
            <p:nvPr/>
          </p:nvSpPr>
          <p:spPr>
            <a:xfrm>
              <a:off x="0" y="0"/>
              <a:ext cx="4292400" cy="3323348"/>
            </a:xfrm>
            <a:custGeom>
              <a:avLst/>
              <a:gdLst/>
              <a:ahLst/>
              <a:cxnLst/>
              <a:rect l="l" t="t" r="r" b="b"/>
              <a:pathLst>
                <a:path w="4292400" h="3323348">
                  <a:moveTo>
                    <a:pt x="0" y="0"/>
                  </a:moveTo>
                  <a:lnTo>
                    <a:pt x="4292400" y="0"/>
                  </a:lnTo>
                  <a:lnTo>
                    <a:pt x="4292400" y="3323348"/>
                  </a:lnTo>
                  <a:lnTo>
                    <a:pt x="0" y="3323348"/>
                  </a:lnTo>
                  <a:close/>
                </a:path>
              </a:pathLst>
            </a:custGeom>
            <a:solidFill>
              <a:srgbClr val="000000">
                <a:alpha val="0"/>
              </a:srgbClr>
            </a:solidFill>
          </p:spPr>
          <p:txBody>
            <a:bodyPr/>
            <a:lstStyle/>
            <a:p>
              <a:endParaRPr lang="en-GB"/>
            </a:p>
          </p:txBody>
        </p:sp>
        <p:sp>
          <p:nvSpPr>
            <p:cNvPr id="13" name="TextBox 13"/>
            <p:cNvSpPr txBox="1"/>
            <p:nvPr/>
          </p:nvSpPr>
          <p:spPr>
            <a:xfrm>
              <a:off x="0" y="-28575"/>
              <a:ext cx="4292400" cy="3351923"/>
            </a:xfrm>
            <a:prstGeom prst="rect">
              <a:avLst/>
            </a:prstGeom>
          </p:spPr>
          <p:txBody>
            <a:bodyPr lIns="0" tIns="0" rIns="0" bIns="0" rtlCol="0" anchor="t"/>
            <a:lstStyle/>
            <a:p>
              <a:pPr marL="0" lvl="0" indent="0" algn="l">
                <a:lnSpc>
                  <a:spcPts val="3345"/>
                </a:lnSpc>
              </a:pPr>
              <a:r>
                <a:rPr lang="en-US" sz="3097" b="1" dirty="0" err="1">
                  <a:solidFill>
                    <a:srgbClr val="09465E"/>
                  </a:solidFill>
                  <a:latin typeface="Calibri (MS) Bold"/>
                  <a:ea typeface="Calibri (MS) Bold"/>
                  <a:cs typeface="Calibri (MS) Bold"/>
                  <a:sym typeface="Calibri (MS) Bold"/>
                </a:rPr>
                <a:t>Flujos</a:t>
              </a:r>
              <a:r>
                <a:rPr lang="en-US" sz="3097" b="1" dirty="0">
                  <a:solidFill>
                    <a:srgbClr val="09465E"/>
                  </a:solidFill>
                  <a:latin typeface="Calibri (MS) Bold"/>
                  <a:ea typeface="Calibri (MS) Bold"/>
                  <a:cs typeface="Calibri (MS) Bold"/>
                  <a:sym typeface="Calibri (MS) Bold"/>
                </a:rPr>
                <a:t> de </a:t>
              </a:r>
              <a:r>
                <a:rPr lang="en-US" sz="3097" b="1" dirty="0" err="1">
                  <a:solidFill>
                    <a:srgbClr val="09465E"/>
                  </a:solidFill>
                  <a:latin typeface="Calibri (MS) Bold"/>
                  <a:ea typeface="Calibri (MS) Bold"/>
                  <a:cs typeface="Calibri (MS) Bold"/>
                  <a:sym typeface="Calibri (MS) Bold"/>
                </a:rPr>
                <a:t>residuos</a:t>
              </a:r>
              <a:r>
                <a:rPr lang="en-US" sz="3097" b="1" dirty="0">
                  <a:solidFill>
                    <a:srgbClr val="09465E"/>
                  </a:solidFill>
                  <a:latin typeface="Calibri (MS) Bold"/>
                  <a:ea typeface="Calibri (MS) Bold"/>
                  <a:cs typeface="Calibri (MS) Bold"/>
                  <a:sym typeface="Calibri (MS) Bold"/>
                </a:rPr>
                <a:t> de </a:t>
              </a:r>
              <a:r>
                <a:rPr lang="en-US" sz="3097" b="1" dirty="0" err="1">
                  <a:solidFill>
                    <a:srgbClr val="09465E"/>
                  </a:solidFill>
                  <a:latin typeface="Calibri (MS) Bold"/>
                  <a:ea typeface="Calibri (MS) Bold"/>
                  <a:cs typeface="Calibri (MS) Bold"/>
                  <a:sym typeface="Calibri (MS) Bold"/>
                </a:rPr>
                <a:t>avena</a:t>
              </a:r>
              <a:endParaRPr lang="en-US" sz="3097" b="1" dirty="0">
                <a:solidFill>
                  <a:srgbClr val="09465E"/>
                </a:solidFill>
                <a:latin typeface="Calibri (MS) Bold"/>
                <a:ea typeface="Calibri (MS) Bold"/>
                <a:cs typeface="Calibri (MS) Bold"/>
                <a:sym typeface="Calibri (MS) Bold"/>
              </a:endParaRPr>
            </a:p>
          </p:txBody>
        </p:sp>
      </p:grpSp>
      <p:grpSp>
        <p:nvGrpSpPr>
          <p:cNvPr id="14" name="Group 14"/>
          <p:cNvGrpSpPr/>
          <p:nvPr/>
        </p:nvGrpSpPr>
        <p:grpSpPr>
          <a:xfrm>
            <a:off x="609844" y="3834796"/>
            <a:ext cx="2782891" cy="2229299"/>
            <a:chOff x="0" y="-19050"/>
            <a:chExt cx="6346614" cy="5084103"/>
          </a:xfrm>
        </p:grpSpPr>
        <p:sp>
          <p:nvSpPr>
            <p:cNvPr id="15" name="Freeform 15"/>
            <p:cNvSpPr/>
            <p:nvPr/>
          </p:nvSpPr>
          <p:spPr>
            <a:xfrm>
              <a:off x="0" y="0"/>
              <a:ext cx="4509600" cy="5065053"/>
            </a:xfrm>
            <a:custGeom>
              <a:avLst/>
              <a:gdLst/>
              <a:ahLst/>
              <a:cxnLst/>
              <a:rect l="l" t="t" r="r" b="b"/>
              <a:pathLst>
                <a:path w="4509600" h="5065053">
                  <a:moveTo>
                    <a:pt x="0" y="0"/>
                  </a:moveTo>
                  <a:lnTo>
                    <a:pt x="4509600" y="0"/>
                  </a:lnTo>
                  <a:lnTo>
                    <a:pt x="4509600" y="5065053"/>
                  </a:lnTo>
                  <a:lnTo>
                    <a:pt x="0" y="5065053"/>
                  </a:lnTo>
                  <a:close/>
                </a:path>
              </a:pathLst>
            </a:custGeom>
            <a:solidFill>
              <a:srgbClr val="000000">
                <a:alpha val="0"/>
              </a:srgbClr>
            </a:solidFill>
          </p:spPr>
          <p:txBody>
            <a:bodyPr/>
            <a:lstStyle/>
            <a:p>
              <a:endParaRPr lang="en-GB"/>
            </a:p>
          </p:txBody>
        </p:sp>
        <p:sp>
          <p:nvSpPr>
            <p:cNvPr id="16" name="TextBox 16"/>
            <p:cNvSpPr txBox="1"/>
            <p:nvPr/>
          </p:nvSpPr>
          <p:spPr>
            <a:xfrm>
              <a:off x="0" y="-19050"/>
              <a:ext cx="6346614" cy="5084103"/>
            </a:xfrm>
            <a:prstGeom prst="rect">
              <a:avLst/>
            </a:prstGeom>
          </p:spPr>
          <p:txBody>
            <a:bodyPr lIns="0" tIns="0" rIns="0" bIns="0" rtlCol="0" anchor="t"/>
            <a:lstStyle/>
            <a:p>
              <a:pPr marL="0" lvl="0" indent="0" algn="l">
                <a:lnSpc>
                  <a:spcPts val="1894"/>
                </a:lnSpc>
              </a:pPr>
              <a:r>
                <a:rPr lang="en-US" sz="1578" dirty="0" err="1">
                  <a:solidFill>
                    <a:srgbClr val="09465E"/>
                  </a:solidFill>
                  <a:latin typeface="Calibri (MS)"/>
                  <a:ea typeface="Calibri (MS)"/>
                  <a:cs typeface="Calibri (MS)"/>
                  <a:sym typeface="Calibri (MS)"/>
                </a:rPr>
                <a:t>Identificando</a:t>
              </a:r>
              <a:r>
                <a:rPr lang="en-US" sz="1578" dirty="0">
                  <a:solidFill>
                    <a:srgbClr val="09465E"/>
                  </a:solidFill>
                  <a:latin typeface="Calibri (MS)"/>
                  <a:ea typeface="Calibri (MS)"/>
                  <a:cs typeface="Calibri (MS)"/>
                  <a:sym typeface="Calibri (MS)"/>
                </a:rPr>
                <a:t> las </a:t>
              </a:r>
              <a:r>
                <a:rPr lang="en-US" sz="1578" dirty="0" err="1">
                  <a:solidFill>
                    <a:srgbClr val="09465E"/>
                  </a:solidFill>
                  <a:latin typeface="Calibri (MS)"/>
                  <a:ea typeface="Calibri (MS)"/>
                  <a:cs typeface="Calibri (MS)"/>
                  <a:sym typeface="Calibri (MS)"/>
                </a:rPr>
                <a:t>etapas</a:t>
              </a:r>
              <a:r>
                <a:rPr lang="en-US" sz="1578" dirty="0">
                  <a:solidFill>
                    <a:srgbClr val="09465E"/>
                  </a:solidFill>
                  <a:latin typeface="Calibri (MS)"/>
                  <a:ea typeface="Calibri (MS)"/>
                  <a:cs typeface="Calibri (MS)"/>
                  <a:sym typeface="Calibri (MS)"/>
                </a:rPr>
                <a:t> clave de </a:t>
              </a:r>
              <a:r>
                <a:rPr lang="en-US" sz="1578" dirty="0" err="1">
                  <a:solidFill>
                    <a:srgbClr val="09465E"/>
                  </a:solidFill>
                  <a:latin typeface="Calibri (MS)"/>
                  <a:ea typeface="Calibri (MS)"/>
                  <a:cs typeface="Calibri (MS)"/>
                  <a:sym typeface="Calibri (MS)"/>
                </a:rPr>
                <a:t>producción</a:t>
              </a:r>
              <a:r>
                <a:rPr lang="en-US" sz="1578" dirty="0">
                  <a:solidFill>
                    <a:srgbClr val="09465E"/>
                  </a:solidFill>
                  <a:latin typeface="Calibri (MS)"/>
                  <a:ea typeface="Calibri (MS)"/>
                  <a:cs typeface="Calibri (MS)"/>
                  <a:sym typeface="Calibri (MS)"/>
                </a:rPr>
                <a:t> y </a:t>
              </a:r>
              <a:r>
                <a:rPr lang="en-US" sz="1578" dirty="0" err="1">
                  <a:solidFill>
                    <a:srgbClr val="09465E"/>
                  </a:solidFill>
                  <a:latin typeface="Calibri (MS)"/>
                  <a:ea typeface="Calibri (MS)"/>
                  <a:cs typeface="Calibri (MS)"/>
                  <a:sym typeface="Calibri (MS)"/>
                </a:rPr>
                <a:t>los</a:t>
              </a:r>
              <a:r>
                <a:rPr lang="en-US" sz="1578" dirty="0">
                  <a:solidFill>
                    <a:srgbClr val="09465E"/>
                  </a:solidFill>
                  <a:latin typeface="Calibri (MS)"/>
                  <a:ea typeface="Calibri (MS)"/>
                  <a:cs typeface="Calibri (MS)"/>
                  <a:sym typeface="Calibri (MS)"/>
                </a:rPr>
                <a:t> </a:t>
              </a:r>
              <a:r>
                <a:rPr lang="en-US" sz="1578" dirty="0" err="1">
                  <a:solidFill>
                    <a:srgbClr val="09465E"/>
                  </a:solidFill>
                  <a:latin typeface="Calibri (MS)"/>
                  <a:ea typeface="Calibri (MS)"/>
                  <a:cs typeface="Calibri (MS)"/>
                  <a:sym typeface="Calibri (MS)"/>
                </a:rPr>
                <a:t>usos</a:t>
              </a:r>
              <a:r>
                <a:rPr lang="en-US" sz="1578" dirty="0">
                  <a:solidFill>
                    <a:srgbClr val="09465E"/>
                  </a:solidFill>
                  <a:latin typeface="Calibri (MS)"/>
                  <a:ea typeface="Calibri (MS)"/>
                  <a:cs typeface="Calibri (MS)"/>
                  <a:sym typeface="Calibri (MS)"/>
                </a:rPr>
                <a:t> </a:t>
              </a:r>
              <a:r>
                <a:rPr lang="en-US" sz="1578" dirty="0" err="1">
                  <a:solidFill>
                    <a:srgbClr val="09465E"/>
                  </a:solidFill>
                  <a:latin typeface="Calibri (MS)"/>
                  <a:ea typeface="Calibri (MS)"/>
                  <a:cs typeface="Calibri (MS)"/>
                  <a:sym typeface="Calibri (MS)"/>
                </a:rPr>
                <a:t>potenciales</a:t>
              </a:r>
              <a:r>
                <a:rPr lang="en-US" sz="1578" dirty="0">
                  <a:solidFill>
                    <a:srgbClr val="09465E"/>
                  </a:solidFill>
                  <a:latin typeface="Calibri (MS)"/>
                  <a:ea typeface="Calibri (MS)"/>
                  <a:cs typeface="Calibri (MS)"/>
                  <a:sym typeface="Calibri (MS)"/>
                </a:rPr>
                <a:t> de </a:t>
              </a:r>
              <a:r>
                <a:rPr lang="en-US" sz="1578" dirty="0" err="1">
                  <a:solidFill>
                    <a:srgbClr val="09465E"/>
                  </a:solidFill>
                  <a:latin typeface="Calibri (MS)"/>
                  <a:ea typeface="Calibri (MS)"/>
                  <a:cs typeface="Calibri (MS)"/>
                  <a:sym typeface="Calibri (MS)"/>
                </a:rPr>
                <a:t>los</a:t>
              </a:r>
              <a:r>
                <a:rPr lang="en-US" sz="1578" dirty="0">
                  <a:solidFill>
                    <a:srgbClr val="09465E"/>
                  </a:solidFill>
                  <a:latin typeface="Calibri (MS)"/>
                  <a:ea typeface="Calibri (MS)"/>
                  <a:cs typeface="Calibri (MS)"/>
                  <a:sym typeface="Calibri (MS)"/>
                </a:rPr>
                <a:t> </a:t>
              </a:r>
              <a:r>
                <a:rPr lang="en-US" sz="1578" dirty="0" err="1">
                  <a:solidFill>
                    <a:srgbClr val="09465E"/>
                  </a:solidFill>
                  <a:latin typeface="Calibri (MS)"/>
                  <a:ea typeface="Calibri (MS)"/>
                  <a:cs typeface="Calibri (MS)"/>
                  <a:sym typeface="Calibri (MS)"/>
                </a:rPr>
                <a:t>subproductos</a:t>
              </a:r>
              <a:r>
                <a:rPr lang="en-US" sz="1578" dirty="0">
                  <a:solidFill>
                    <a:srgbClr val="09465E"/>
                  </a:solidFill>
                  <a:latin typeface="Calibri (MS)"/>
                  <a:ea typeface="Calibri (MS)"/>
                  <a:cs typeface="Calibri (MS)"/>
                  <a:sym typeface="Calibri (MS)"/>
                </a:rPr>
                <a:t> de la </a:t>
              </a:r>
              <a:r>
                <a:rPr lang="en-US" sz="1578" dirty="0" err="1">
                  <a:solidFill>
                    <a:srgbClr val="09465E"/>
                  </a:solidFill>
                  <a:latin typeface="Calibri (MS)"/>
                  <a:ea typeface="Calibri (MS)"/>
                  <a:cs typeface="Calibri (MS)"/>
                  <a:sym typeface="Calibri (MS)"/>
                </a:rPr>
                <a:t>avena</a:t>
              </a:r>
              <a:r>
                <a:rPr lang="en-US" sz="1578" dirty="0">
                  <a:solidFill>
                    <a:srgbClr val="09465E"/>
                  </a:solidFill>
                  <a:latin typeface="Calibri (MS)"/>
                  <a:ea typeface="Calibri (MS)"/>
                  <a:cs typeface="Calibri (MS)"/>
                  <a:sym typeface="Calibri (MS)"/>
                </a:rPr>
                <a:t>, </a:t>
              </a:r>
              <a:r>
                <a:rPr lang="en-US" sz="1578" dirty="0" err="1">
                  <a:solidFill>
                    <a:srgbClr val="09465E"/>
                  </a:solidFill>
                  <a:latin typeface="Calibri (MS)"/>
                  <a:ea typeface="Calibri (MS)"/>
                  <a:cs typeface="Calibri (MS)"/>
                  <a:sym typeface="Calibri (MS)"/>
                </a:rPr>
                <a:t>evidenciando</a:t>
              </a:r>
              <a:r>
                <a:rPr lang="en-US" sz="1578" dirty="0">
                  <a:solidFill>
                    <a:srgbClr val="09465E"/>
                  </a:solidFill>
                  <a:latin typeface="Calibri (MS)"/>
                  <a:ea typeface="Calibri (MS)"/>
                  <a:cs typeface="Calibri (MS)"/>
                  <a:sym typeface="Calibri (MS)"/>
                </a:rPr>
                <a:t> las </a:t>
              </a:r>
              <a:r>
                <a:rPr lang="en-US" sz="1578" dirty="0" err="1">
                  <a:solidFill>
                    <a:srgbClr val="09465E"/>
                  </a:solidFill>
                  <a:latin typeface="Calibri (MS)"/>
                  <a:ea typeface="Calibri (MS)"/>
                  <a:cs typeface="Calibri (MS)"/>
                  <a:sym typeface="Calibri (MS)"/>
                </a:rPr>
                <a:t>diversas</a:t>
              </a:r>
              <a:r>
                <a:rPr lang="en-US" sz="1578" dirty="0">
                  <a:solidFill>
                    <a:srgbClr val="09465E"/>
                  </a:solidFill>
                  <a:latin typeface="Calibri (MS)"/>
                  <a:ea typeface="Calibri (MS)"/>
                  <a:cs typeface="Calibri (MS)"/>
                  <a:sym typeface="Calibri (MS)"/>
                </a:rPr>
                <a:t> </a:t>
              </a:r>
              <a:r>
                <a:rPr lang="en-US" sz="1578" dirty="0" err="1">
                  <a:solidFill>
                    <a:srgbClr val="09465E"/>
                  </a:solidFill>
                  <a:latin typeface="Calibri (MS)"/>
                  <a:ea typeface="Calibri (MS)"/>
                  <a:cs typeface="Calibri (MS)"/>
                  <a:sym typeface="Calibri (MS)"/>
                </a:rPr>
                <a:t>aplicaciones</a:t>
              </a:r>
              <a:r>
                <a:rPr lang="en-US" sz="1578" dirty="0">
                  <a:solidFill>
                    <a:srgbClr val="09465E"/>
                  </a:solidFill>
                  <a:latin typeface="Calibri (MS)"/>
                  <a:ea typeface="Calibri (MS)"/>
                  <a:cs typeface="Calibri (MS)"/>
                  <a:sym typeface="Calibri (MS)"/>
                </a:rPr>
                <a:t> de </a:t>
              </a:r>
              <a:r>
                <a:rPr lang="en-US" sz="1578" dirty="0" err="1">
                  <a:solidFill>
                    <a:srgbClr val="09465E"/>
                  </a:solidFill>
                  <a:latin typeface="Calibri (MS)"/>
                  <a:ea typeface="Calibri (MS)"/>
                  <a:cs typeface="Calibri (MS)"/>
                  <a:sym typeface="Calibri (MS)"/>
                </a:rPr>
                <a:t>los</a:t>
              </a:r>
              <a:r>
                <a:rPr lang="en-US" sz="1578" dirty="0">
                  <a:solidFill>
                    <a:srgbClr val="09465E"/>
                  </a:solidFill>
                  <a:latin typeface="Calibri (MS)"/>
                  <a:ea typeface="Calibri (MS)"/>
                  <a:cs typeface="Calibri (MS)"/>
                  <a:sym typeface="Calibri (MS)"/>
                </a:rPr>
                <a:t> </a:t>
              </a:r>
              <a:r>
                <a:rPr lang="en-US" sz="1578" dirty="0" err="1">
                  <a:solidFill>
                    <a:srgbClr val="09465E"/>
                  </a:solidFill>
                  <a:latin typeface="Calibri (MS)"/>
                  <a:ea typeface="Calibri (MS)"/>
                  <a:cs typeface="Calibri (MS)"/>
                  <a:sym typeface="Calibri (MS)"/>
                </a:rPr>
                <a:t>residuos</a:t>
              </a:r>
              <a:r>
                <a:rPr lang="en-US" sz="1578" dirty="0">
                  <a:solidFill>
                    <a:srgbClr val="09465E"/>
                  </a:solidFill>
                  <a:latin typeface="Calibri (MS)"/>
                  <a:ea typeface="Calibri (MS)"/>
                  <a:cs typeface="Calibri (MS)"/>
                  <a:sym typeface="Calibri (MS)"/>
                </a:rPr>
                <a:t> de </a:t>
              </a:r>
              <a:r>
                <a:rPr lang="en-US" sz="1578" dirty="0" err="1">
                  <a:solidFill>
                    <a:srgbClr val="09465E"/>
                  </a:solidFill>
                  <a:latin typeface="Calibri (MS)"/>
                  <a:ea typeface="Calibri (MS)"/>
                  <a:cs typeface="Calibri (MS)"/>
                  <a:sym typeface="Calibri (MS)"/>
                </a:rPr>
                <a:t>avena</a:t>
              </a:r>
              <a:r>
                <a:rPr lang="en-US" sz="1578" dirty="0">
                  <a:solidFill>
                    <a:srgbClr val="09465E"/>
                  </a:solidFill>
                  <a:latin typeface="Calibri (MS)"/>
                  <a:ea typeface="Calibri (MS)"/>
                  <a:cs typeface="Calibri (MS)"/>
                  <a:sym typeface="Calibri (MS)"/>
                </a:rPr>
                <a:t> </a:t>
              </a:r>
              <a:r>
                <a:rPr lang="en-US" sz="1578" dirty="0" err="1">
                  <a:solidFill>
                    <a:srgbClr val="09465E"/>
                  </a:solidFill>
                  <a:latin typeface="Calibri (MS)"/>
                  <a:ea typeface="Calibri (MS)"/>
                  <a:cs typeface="Calibri (MS)"/>
                  <a:sym typeface="Calibri (MS)"/>
                </a:rPr>
                <a:t>en</a:t>
              </a:r>
              <a:r>
                <a:rPr lang="en-US" sz="1578" dirty="0">
                  <a:solidFill>
                    <a:srgbClr val="09465E"/>
                  </a:solidFill>
                  <a:latin typeface="Calibri (MS)"/>
                  <a:ea typeface="Calibri (MS)"/>
                  <a:cs typeface="Calibri (MS)"/>
                  <a:sym typeface="Calibri (MS)"/>
                </a:rPr>
                <a:t> </a:t>
              </a:r>
              <a:r>
                <a:rPr lang="en-US" sz="1578" dirty="0" err="1">
                  <a:solidFill>
                    <a:srgbClr val="09465E"/>
                  </a:solidFill>
                  <a:latin typeface="Calibri (MS)"/>
                  <a:ea typeface="Calibri (MS)"/>
                  <a:cs typeface="Calibri (MS)"/>
                  <a:sym typeface="Calibri (MS)"/>
                </a:rPr>
                <a:t>una</a:t>
              </a:r>
              <a:r>
                <a:rPr lang="en-US" sz="1578" dirty="0">
                  <a:solidFill>
                    <a:srgbClr val="09465E"/>
                  </a:solidFill>
                  <a:latin typeface="Calibri (MS)"/>
                  <a:ea typeface="Calibri (MS)"/>
                  <a:cs typeface="Calibri (MS)"/>
                  <a:sym typeface="Calibri (MS)"/>
                </a:rPr>
                <a:t> </a:t>
              </a:r>
              <a:r>
                <a:rPr lang="en-US" sz="1578" dirty="0" err="1">
                  <a:solidFill>
                    <a:srgbClr val="09465E"/>
                  </a:solidFill>
                  <a:latin typeface="Calibri (MS)"/>
                  <a:ea typeface="Calibri (MS)"/>
                  <a:cs typeface="Calibri (MS)"/>
                  <a:sym typeface="Calibri (MS)"/>
                </a:rPr>
                <a:t>economía</a:t>
              </a:r>
              <a:r>
                <a:rPr lang="en-US" sz="1578" dirty="0">
                  <a:solidFill>
                    <a:srgbClr val="09465E"/>
                  </a:solidFill>
                  <a:latin typeface="Calibri (MS)"/>
                  <a:ea typeface="Calibri (MS)"/>
                  <a:cs typeface="Calibri (MS)"/>
                  <a:sym typeface="Calibri (MS)"/>
                </a:rPr>
                <a:t> circular.</a:t>
              </a:r>
            </a:p>
          </p:txBody>
        </p:sp>
      </p:grpSp>
      <p:pic>
        <p:nvPicPr>
          <p:cNvPr id="18" name="Picture 17">
            <a:extLst>
              <a:ext uri="{FF2B5EF4-FFF2-40B4-BE49-F238E27FC236}">
                <a16:creationId xmlns:a16="http://schemas.microsoft.com/office/drawing/2014/main" id="{B78523F7-18AA-B4E5-AA01-E9EB06DA81AD}"/>
              </a:ext>
            </a:extLst>
          </p:cNvPr>
          <p:cNvPicPr>
            <a:picLocks noChangeAspect="1"/>
          </p:cNvPicPr>
          <p:nvPr/>
        </p:nvPicPr>
        <p:blipFill>
          <a:blip r:embed="rId4"/>
          <a:stretch>
            <a:fillRect/>
          </a:stretch>
        </p:blipFill>
        <p:spPr>
          <a:xfrm>
            <a:off x="4432300" y="1241455"/>
            <a:ext cx="5381175" cy="5073589"/>
          </a:xfrm>
          <a:prstGeom prst="rect">
            <a:avLst/>
          </a:prstGeom>
          <a:ln>
            <a:solidFill>
              <a:srgbClr val="09465E"/>
            </a:solid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214365">
            <a:off x="10213501" y="6586329"/>
            <a:ext cx="264240" cy="0"/>
          </a:xfrm>
          <a:prstGeom prst="line">
            <a:avLst/>
          </a:prstGeom>
          <a:ln w="9525" cap="rnd">
            <a:solidFill>
              <a:srgbClr val="60BA47"/>
            </a:solidFill>
            <a:prstDash val="solid"/>
            <a:headEnd type="none" w="sm" len="sm"/>
            <a:tailEnd type="none" w="sm" len="sm"/>
          </a:ln>
        </p:spPr>
        <p:txBody>
          <a:bodyPr/>
          <a:lstStyle/>
          <a:p>
            <a:endParaRPr lang="en-GB"/>
          </a:p>
        </p:txBody>
      </p:sp>
      <p:sp>
        <p:nvSpPr>
          <p:cNvPr id="3" name="Freeform 3"/>
          <p:cNvSpPr/>
          <p:nvPr/>
        </p:nvSpPr>
        <p:spPr>
          <a:xfrm rot="-5400000">
            <a:off x="9185609" y="5249336"/>
            <a:ext cx="2341886" cy="195158"/>
          </a:xfrm>
          <a:custGeom>
            <a:avLst/>
            <a:gdLst/>
            <a:ahLst/>
            <a:cxnLst/>
            <a:rect l="l" t="t" r="r" b="b"/>
            <a:pathLst>
              <a:path w="2341886" h="195158">
                <a:moveTo>
                  <a:pt x="0" y="0"/>
                </a:moveTo>
                <a:lnTo>
                  <a:pt x="2341886" y="0"/>
                </a:lnTo>
                <a:lnTo>
                  <a:pt x="2341886" y="195158"/>
                </a:lnTo>
                <a:lnTo>
                  <a:pt x="0" y="195158"/>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endParaRPr lang="en-GB"/>
          </a:p>
        </p:txBody>
      </p:sp>
      <p:grpSp>
        <p:nvGrpSpPr>
          <p:cNvPr id="4" name="Group 4"/>
          <p:cNvGrpSpPr/>
          <p:nvPr/>
        </p:nvGrpSpPr>
        <p:grpSpPr>
          <a:xfrm rot="-5400000">
            <a:off x="2362119" y="-1567750"/>
            <a:ext cx="6014251" cy="10691999"/>
            <a:chOff x="0" y="0"/>
            <a:chExt cx="13716002" cy="24383998"/>
          </a:xfrm>
        </p:grpSpPr>
        <p:sp>
          <p:nvSpPr>
            <p:cNvPr id="5" name="Freeform 5"/>
            <p:cNvSpPr/>
            <p:nvPr/>
          </p:nvSpPr>
          <p:spPr>
            <a:xfrm>
              <a:off x="0" y="0"/>
              <a:ext cx="13716000" cy="24384000"/>
            </a:xfrm>
            <a:custGeom>
              <a:avLst/>
              <a:gdLst/>
              <a:ahLst/>
              <a:cxnLst/>
              <a:rect l="l" t="t" r="r" b="b"/>
              <a:pathLst>
                <a:path w="13716000" h="24384000">
                  <a:moveTo>
                    <a:pt x="0" y="0"/>
                  </a:moveTo>
                  <a:lnTo>
                    <a:pt x="13716000" y="0"/>
                  </a:lnTo>
                  <a:lnTo>
                    <a:pt x="13716000" y="24384000"/>
                  </a:lnTo>
                  <a:lnTo>
                    <a:pt x="0" y="24384000"/>
                  </a:lnTo>
                  <a:close/>
                </a:path>
              </a:pathLst>
            </a:custGeom>
            <a:solidFill>
              <a:srgbClr val="09465E"/>
            </a:solidFill>
          </p:spPr>
          <p:txBody>
            <a:bodyPr/>
            <a:lstStyle/>
            <a:p>
              <a:endParaRPr lang="en-GB"/>
            </a:p>
          </p:txBody>
        </p:sp>
      </p:grpSp>
      <p:grpSp>
        <p:nvGrpSpPr>
          <p:cNvPr id="6" name="Group 6"/>
          <p:cNvGrpSpPr/>
          <p:nvPr/>
        </p:nvGrpSpPr>
        <p:grpSpPr>
          <a:xfrm rot="-5400000">
            <a:off x="2506612" y="-1004125"/>
            <a:ext cx="5385481" cy="9568249"/>
            <a:chOff x="0" y="0"/>
            <a:chExt cx="12282040" cy="21821192"/>
          </a:xfrm>
        </p:grpSpPr>
        <p:sp>
          <p:nvSpPr>
            <p:cNvPr id="7" name="Freeform 7"/>
            <p:cNvSpPr/>
            <p:nvPr/>
          </p:nvSpPr>
          <p:spPr>
            <a:xfrm>
              <a:off x="0" y="0"/>
              <a:ext cx="12282043" cy="21821139"/>
            </a:xfrm>
            <a:custGeom>
              <a:avLst/>
              <a:gdLst/>
              <a:ahLst/>
              <a:cxnLst/>
              <a:rect l="l" t="t" r="r" b="b"/>
              <a:pathLst>
                <a:path w="12282043" h="21821139">
                  <a:moveTo>
                    <a:pt x="0" y="0"/>
                  </a:moveTo>
                  <a:lnTo>
                    <a:pt x="12282043" y="0"/>
                  </a:lnTo>
                  <a:lnTo>
                    <a:pt x="12282043" y="21821139"/>
                  </a:lnTo>
                  <a:lnTo>
                    <a:pt x="0" y="21821139"/>
                  </a:lnTo>
                  <a:close/>
                </a:path>
              </a:pathLst>
            </a:custGeom>
            <a:solidFill>
              <a:srgbClr val="FFFFFF"/>
            </a:solidFill>
          </p:spPr>
          <p:txBody>
            <a:bodyPr/>
            <a:lstStyle/>
            <a:p>
              <a:endParaRPr lang="en-GB"/>
            </a:p>
          </p:txBody>
        </p:sp>
        <p:sp>
          <p:nvSpPr>
            <p:cNvPr id="8" name="TextBox 8"/>
            <p:cNvSpPr txBox="1"/>
            <p:nvPr/>
          </p:nvSpPr>
          <p:spPr>
            <a:xfrm>
              <a:off x="0" y="-19050"/>
              <a:ext cx="12282040" cy="21840242"/>
            </a:xfrm>
            <a:prstGeom prst="rect">
              <a:avLst/>
            </a:prstGeom>
          </p:spPr>
          <p:txBody>
            <a:bodyPr lIns="29700" tIns="29700" rIns="29700" bIns="29700" rtlCol="0" anchor="ctr"/>
            <a:lstStyle/>
            <a:p>
              <a:pPr marL="0" lvl="0" indent="0" algn="ctr">
                <a:lnSpc>
                  <a:spcPts val="1894"/>
                </a:lnSpc>
              </a:pPr>
              <a:r>
                <a:rPr lang="en-US" sz="1578">
                  <a:solidFill>
                    <a:srgbClr val="FFFFFF"/>
                  </a:solidFill>
                  <a:latin typeface="Calibri (MS)"/>
                  <a:ea typeface="Calibri (MS)"/>
                  <a:cs typeface="Calibri (MS)"/>
                  <a:sym typeface="Calibri (MS)"/>
                </a:rPr>
                <a:t>a</a:t>
              </a:r>
            </a:p>
          </p:txBody>
        </p:sp>
      </p:grpSp>
      <p:sp>
        <p:nvSpPr>
          <p:cNvPr id="9" name="AutoShape 9"/>
          <p:cNvSpPr/>
          <p:nvPr/>
        </p:nvSpPr>
        <p:spPr>
          <a:xfrm rot="214365">
            <a:off x="10213501" y="6586329"/>
            <a:ext cx="264240" cy="0"/>
          </a:xfrm>
          <a:prstGeom prst="line">
            <a:avLst/>
          </a:prstGeom>
          <a:ln w="9525" cap="rnd">
            <a:solidFill>
              <a:srgbClr val="60BA47"/>
            </a:solidFill>
            <a:prstDash val="solid"/>
            <a:headEnd type="none" w="sm" len="sm"/>
            <a:tailEnd type="none" w="sm" len="sm"/>
          </a:ln>
        </p:spPr>
        <p:txBody>
          <a:bodyPr/>
          <a:lstStyle/>
          <a:p>
            <a:endParaRPr lang="en-GB"/>
          </a:p>
        </p:txBody>
      </p:sp>
      <p:sp>
        <p:nvSpPr>
          <p:cNvPr id="10" name="Freeform 10"/>
          <p:cNvSpPr/>
          <p:nvPr/>
        </p:nvSpPr>
        <p:spPr>
          <a:xfrm rot="-5400000">
            <a:off x="9185609" y="5249336"/>
            <a:ext cx="2341886" cy="195158"/>
          </a:xfrm>
          <a:custGeom>
            <a:avLst/>
            <a:gdLst/>
            <a:ahLst/>
            <a:cxnLst/>
            <a:rect l="l" t="t" r="r" b="b"/>
            <a:pathLst>
              <a:path w="2341886" h="195158">
                <a:moveTo>
                  <a:pt x="0" y="0"/>
                </a:moveTo>
                <a:lnTo>
                  <a:pt x="2341886" y="0"/>
                </a:lnTo>
                <a:lnTo>
                  <a:pt x="2341886" y="195158"/>
                </a:lnTo>
                <a:lnTo>
                  <a:pt x="0" y="195158"/>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n-GB"/>
          </a:p>
        </p:txBody>
      </p:sp>
      <p:grpSp>
        <p:nvGrpSpPr>
          <p:cNvPr id="11" name="Group 11"/>
          <p:cNvGrpSpPr/>
          <p:nvPr/>
        </p:nvGrpSpPr>
        <p:grpSpPr>
          <a:xfrm>
            <a:off x="504666" y="1125321"/>
            <a:ext cx="8816164" cy="704820"/>
            <a:chOff x="0" y="0"/>
            <a:chExt cx="20106000" cy="1607400"/>
          </a:xfrm>
        </p:grpSpPr>
        <p:sp>
          <p:nvSpPr>
            <p:cNvPr id="12" name="Freeform 12"/>
            <p:cNvSpPr/>
            <p:nvPr/>
          </p:nvSpPr>
          <p:spPr>
            <a:xfrm>
              <a:off x="0" y="0"/>
              <a:ext cx="20106005" cy="1607439"/>
            </a:xfrm>
            <a:custGeom>
              <a:avLst/>
              <a:gdLst/>
              <a:ahLst/>
              <a:cxnLst/>
              <a:rect l="l" t="t" r="r" b="b"/>
              <a:pathLst>
                <a:path w="20106005" h="1607439">
                  <a:moveTo>
                    <a:pt x="0" y="0"/>
                  </a:moveTo>
                  <a:lnTo>
                    <a:pt x="20106005" y="0"/>
                  </a:lnTo>
                  <a:lnTo>
                    <a:pt x="20106005" y="1607439"/>
                  </a:lnTo>
                  <a:lnTo>
                    <a:pt x="0" y="1607439"/>
                  </a:lnTo>
                  <a:close/>
                </a:path>
              </a:pathLst>
            </a:custGeom>
            <a:solidFill>
              <a:srgbClr val="FFFFFF"/>
            </a:solidFill>
          </p:spPr>
          <p:txBody>
            <a:bodyPr/>
            <a:lstStyle/>
            <a:p>
              <a:endParaRPr lang="en-GB"/>
            </a:p>
          </p:txBody>
        </p:sp>
        <p:sp>
          <p:nvSpPr>
            <p:cNvPr id="13" name="TextBox 13"/>
            <p:cNvSpPr txBox="1"/>
            <p:nvPr/>
          </p:nvSpPr>
          <p:spPr>
            <a:xfrm>
              <a:off x="0" y="-28575"/>
              <a:ext cx="20106000" cy="1635975"/>
            </a:xfrm>
            <a:prstGeom prst="rect">
              <a:avLst/>
            </a:prstGeom>
          </p:spPr>
          <p:txBody>
            <a:bodyPr lIns="29700" tIns="29700" rIns="29700" bIns="29700" rtlCol="0" anchor="t"/>
            <a:lstStyle/>
            <a:p>
              <a:pPr marL="0" lvl="0" indent="0" algn="l">
                <a:lnSpc>
                  <a:spcPts val="2557"/>
                </a:lnSpc>
              </a:pPr>
              <a:r>
                <a:rPr lang="en-US" sz="2367" b="1">
                  <a:solidFill>
                    <a:srgbClr val="09465E"/>
                  </a:solidFill>
                  <a:latin typeface="Calibri (MS) Bold"/>
                  <a:ea typeface="Calibri (MS) Bold"/>
                  <a:cs typeface="Calibri (MS) Bold"/>
                  <a:sym typeface="Calibri (MS) Bold"/>
                </a:rPr>
                <a:t>AVENA – supergrano </a:t>
              </a:r>
            </a:p>
          </p:txBody>
        </p:sp>
      </p:grpSp>
      <p:grpSp>
        <p:nvGrpSpPr>
          <p:cNvPr id="14" name="Group 14"/>
          <p:cNvGrpSpPr/>
          <p:nvPr/>
        </p:nvGrpSpPr>
        <p:grpSpPr>
          <a:xfrm>
            <a:off x="472042" y="1482388"/>
            <a:ext cx="9446266" cy="4657492"/>
            <a:chOff x="0" y="0"/>
            <a:chExt cx="21543000" cy="10621800"/>
          </a:xfrm>
        </p:grpSpPr>
        <p:sp>
          <p:nvSpPr>
            <p:cNvPr id="15" name="Freeform 15"/>
            <p:cNvSpPr/>
            <p:nvPr/>
          </p:nvSpPr>
          <p:spPr>
            <a:xfrm>
              <a:off x="0" y="0"/>
              <a:ext cx="21543000" cy="10621800"/>
            </a:xfrm>
            <a:custGeom>
              <a:avLst/>
              <a:gdLst/>
              <a:ahLst/>
              <a:cxnLst/>
              <a:rect l="l" t="t" r="r" b="b"/>
              <a:pathLst>
                <a:path w="21543000" h="10621800">
                  <a:moveTo>
                    <a:pt x="0" y="0"/>
                  </a:moveTo>
                  <a:lnTo>
                    <a:pt x="21543000" y="0"/>
                  </a:lnTo>
                  <a:lnTo>
                    <a:pt x="21543000" y="10621800"/>
                  </a:lnTo>
                  <a:lnTo>
                    <a:pt x="0" y="10621800"/>
                  </a:lnTo>
                  <a:close/>
                </a:path>
              </a:pathLst>
            </a:custGeom>
            <a:solidFill>
              <a:srgbClr val="000000">
                <a:alpha val="0"/>
              </a:srgbClr>
            </a:solidFill>
          </p:spPr>
          <p:txBody>
            <a:bodyPr/>
            <a:lstStyle/>
            <a:p>
              <a:endParaRPr lang="en-GB"/>
            </a:p>
          </p:txBody>
        </p:sp>
        <p:sp>
          <p:nvSpPr>
            <p:cNvPr id="16" name="TextBox 16"/>
            <p:cNvSpPr txBox="1"/>
            <p:nvPr/>
          </p:nvSpPr>
          <p:spPr>
            <a:xfrm>
              <a:off x="0" y="-38100"/>
              <a:ext cx="21543000" cy="10659900"/>
            </a:xfrm>
            <a:prstGeom prst="rect">
              <a:avLst/>
            </a:prstGeom>
          </p:spPr>
          <p:txBody>
            <a:bodyPr lIns="0" tIns="0" rIns="0" bIns="0" rtlCol="0" anchor="t"/>
            <a:lstStyle/>
            <a:p>
              <a:pPr marL="0" lvl="0" indent="0" algn="l">
                <a:lnSpc>
                  <a:spcPts val="2104"/>
                </a:lnSpc>
              </a:pPr>
              <a:r>
                <a:rPr lang="en-US" sz="1753" dirty="0">
                  <a:solidFill>
                    <a:srgbClr val="09465E"/>
                  </a:solidFill>
                  <a:latin typeface="Calibri (MS)"/>
                  <a:ea typeface="Calibri (MS)"/>
                  <a:cs typeface="Calibri (MS)"/>
                  <a:sym typeface="Calibri (MS)"/>
                </a:rPr>
                <a:t>La </a:t>
              </a:r>
              <a:r>
                <a:rPr lang="en-US" sz="1753" dirty="0" err="1">
                  <a:solidFill>
                    <a:srgbClr val="09465E"/>
                  </a:solidFill>
                  <a:latin typeface="Calibri (MS)"/>
                  <a:ea typeface="Calibri (MS)"/>
                  <a:cs typeface="Calibri (MS)"/>
                  <a:sym typeface="Calibri (MS)"/>
                </a:rPr>
                <a:t>avena</a:t>
              </a:r>
              <a:r>
                <a:rPr lang="en-US" sz="1753" dirty="0">
                  <a:solidFill>
                    <a:srgbClr val="09465E"/>
                  </a:solidFill>
                  <a:latin typeface="Calibri (MS)"/>
                  <a:ea typeface="Calibri (MS)"/>
                  <a:cs typeface="Calibri (MS)"/>
                  <a:sym typeface="Calibri (MS)"/>
                </a:rPr>
                <a:t> se </a:t>
              </a:r>
              <a:r>
                <a:rPr lang="en-US" sz="1753" dirty="0" err="1">
                  <a:solidFill>
                    <a:srgbClr val="09465E"/>
                  </a:solidFill>
                  <a:latin typeface="Calibri (MS)"/>
                  <a:ea typeface="Calibri (MS)"/>
                  <a:cs typeface="Calibri (MS)"/>
                  <a:sym typeface="Calibri (MS)"/>
                </a:rPr>
                <a:t>emplea</a:t>
              </a:r>
              <a:r>
                <a:rPr lang="en-US" sz="1753" dirty="0">
                  <a:solidFill>
                    <a:srgbClr val="09465E"/>
                  </a:solidFill>
                  <a:latin typeface="Calibri (MS)"/>
                  <a:ea typeface="Calibri (MS)"/>
                  <a:cs typeface="Calibri (MS)"/>
                  <a:sym typeface="Calibri (MS)"/>
                </a:rPr>
                <a:t> </a:t>
              </a:r>
              <a:r>
                <a:rPr lang="en-US" sz="1753" dirty="0" err="1">
                  <a:solidFill>
                    <a:srgbClr val="09465E"/>
                  </a:solidFill>
                  <a:latin typeface="Calibri (MS)"/>
                  <a:ea typeface="Calibri (MS)"/>
                  <a:cs typeface="Calibri (MS)"/>
                  <a:sym typeface="Calibri (MS)"/>
                </a:rPr>
                <a:t>en</a:t>
              </a:r>
              <a:r>
                <a:rPr lang="en-US" sz="1753" dirty="0">
                  <a:solidFill>
                    <a:srgbClr val="09465E"/>
                  </a:solidFill>
                  <a:latin typeface="Calibri (MS)"/>
                  <a:ea typeface="Calibri (MS)"/>
                  <a:cs typeface="Calibri (MS)"/>
                  <a:sym typeface="Calibri (MS)"/>
                </a:rPr>
                <a:t> la </a:t>
              </a:r>
              <a:r>
                <a:rPr lang="en-US" sz="1753" dirty="0" err="1">
                  <a:solidFill>
                    <a:srgbClr val="09465E"/>
                  </a:solidFill>
                  <a:latin typeface="Calibri (MS)"/>
                  <a:ea typeface="Calibri (MS)"/>
                  <a:cs typeface="Calibri (MS)"/>
                  <a:sym typeface="Calibri (MS)"/>
                </a:rPr>
                <a:t>elaboración</a:t>
              </a:r>
              <a:r>
                <a:rPr lang="en-US" sz="1753" dirty="0">
                  <a:solidFill>
                    <a:srgbClr val="09465E"/>
                  </a:solidFill>
                  <a:latin typeface="Calibri (MS)"/>
                  <a:ea typeface="Calibri (MS)"/>
                  <a:cs typeface="Calibri (MS)"/>
                  <a:sym typeface="Calibri (MS)"/>
                </a:rPr>
                <a:t> de pan de </a:t>
              </a:r>
              <a:r>
                <a:rPr lang="en-US" sz="1753" dirty="0" err="1">
                  <a:solidFill>
                    <a:srgbClr val="09465E"/>
                  </a:solidFill>
                  <a:latin typeface="Calibri (MS)"/>
                  <a:ea typeface="Calibri (MS)"/>
                  <a:cs typeface="Calibri (MS)"/>
                  <a:sym typeface="Calibri (MS)"/>
                </a:rPr>
                <a:t>avena</a:t>
              </a:r>
              <a:r>
                <a:rPr lang="en-US" sz="1753" dirty="0">
                  <a:solidFill>
                    <a:srgbClr val="09465E"/>
                  </a:solidFill>
                  <a:latin typeface="Calibri (MS)"/>
                  <a:ea typeface="Calibri (MS)"/>
                  <a:cs typeface="Calibri (MS)"/>
                  <a:sym typeface="Calibri (MS)"/>
                </a:rPr>
                <a:t>, </a:t>
              </a:r>
              <a:r>
                <a:rPr lang="en-US" sz="1753" dirty="0" err="1">
                  <a:solidFill>
                    <a:srgbClr val="09465E"/>
                  </a:solidFill>
                  <a:latin typeface="Calibri (MS)"/>
                  <a:ea typeface="Calibri (MS)"/>
                  <a:cs typeface="Calibri (MS)"/>
                  <a:sym typeface="Calibri (MS)"/>
                </a:rPr>
                <a:t>copos</a:t>
              </a:r>
              <a:r>
                <a:rPr lang="en-US" sz="1753" dirty="0">
                  <a:solidFill>
                    <a:srgbClr val="09465E"/>
                  </a:solidFill>
                  <a:latin typeface="Calibri (MS)"/>
                  <a:ea typeface="Calibri (MS)"/>
                  <a:cs typeface="Calibri (MS)"/>
                  <a:sym typeface="Calibri (MS)"/>
                </a:rPr>
                <a:t> para </a:t>
              </a:r>
              <a:r>
                <a:rPr lang="en-US" sz="1753" dirty="0" err="1">
                  <a:solidFill>
                    <a:srgbClr val="09465E"/>
                  </a:solidFill>
                  <a:latin typeface="Calibri (MS)"/>
                  <a:ea typeface="Calibri (MS)"/>
                  <a:cs typeface="Calibri (MS)"/>
                  <a:sym typeface="Calibri (MS)"/>
                </a:rPr>
                <a:t>diversos</a:t>
              </a:r>
              <a:r>
                <a:rPr lang="en-US" sz="1753" dirty="0">
                  <a:solidFill>
                    <a:srgbClr val="09465E"/>
                  </a:solidFill>
                  <a:latin typeface="Calibri (MS)"/>
                  <a:ea typeface="Calibri (MS)"/>
                  <a:cs typeface="Calibri (MS)"/>
                  <a:sym typeface="Calibri (MS)"/>
                </a:rPr>
                <a:t> </a:t>
              </a:r>
              <a:r>
                <a:rPr lang="en-US" sz="1753" dirty="0" err="1">
                  <a:solidFill>
                    <a:srgbClr val="09465E"/>
                  </a:solidFill>
                  <a:latin typeface="Calibri (MS)"/>
                  <a:ea typeface="Calibri (MS)"/>
                  <a:cs typeface="Calibri (MS)"/>
                  <a:sym typeface="Calibri (MS)"/>
                </a:rPr>
                <a:t>usos</a:t>
              </a:r>
              <a:r>
                <a:rPr lang="en-US" sz="1753" dirty="0">
                  <a:solidFill>
                    <a:srgbClr val="09465E"/>
                  </a:solidFill>
                  <a:latin typeface="Calibri (MS)"/>
                  <a:ea typeface="Calibri (MS)"/>
                  <a:cs typeface="Calibri (MS)"/>
                  <a:sym typeface="Calibri (MS)"/>
                </a:rPr>
                <a:t>, galletas, </a:t>
              </a:r>
              <a:r>
                <a:rPr lang="en-US" sz="1753" dirty="0" err="1">
                  <a:solidFill>
                    <a:srgbClr val="09465E"/>
                  </a:solidFill>
                  <a:latin typeface="Calibri (MS)"/>
                  <a:ea typeface="Calibri (MS)"/>
                  <a:cs typeface="Calibri (MS)"/>
                  <a:sym typeface="Calibri (MS)"/>
                </a:rPr>
                <a:t>bebidas</a:t>
              </a:r>
              <a:r>
                <a:rPr lang="en-US" sz="1753" dirty="0">
                  <a:solidFill>
                    <a:srgbClr val="09465E"/>
                  </a:solidFill>
                  <a:latin typeface="Calibri (MS)"/>
                  <a:ea typeface="Calibri (MS)"/>
                  <a:cs typeface="Calibri (MS)"/>
                  <a:sym typeface="Calibri (MS)"/>
                </a:rPr>
                <a:t>, </a:t>
              </a:r>
              <a:r>
                <a:rPr lang="en-US" sz="1753" dirty="0" err="1">
                  <a:solidFill>
                    <a:srgbClr val="09465E"/>
                  </a:solidFill>
                  <a:latin typeface="Calibri (MS)"/>
                  <a:ea typeface="Calibri (MS)"/>
                  <a:cs typeface="Calibri (MS)"/>
                  <a:sym typeface="Calibri (MS)"/>
                </a:rPr>
                <a:t>productos</a:t>
              </a:r>
              <a:r>
                <a:rPr lang="en-US" sz="1753" dirty="0">
                  <a:solidFill>
                    <a:srgbClr val="09465E"/>
                  </a:solidFill>
                  <a:latin typeface="Calibri (MS)"/>
                  <a:ea typeface="Calibri (MS)"/>
                  <a:cs typeface="Calibri (MS)"/>
                  <a:sym typeface="Calibri (MS)"/>
                </a:rPr>
                <a:t> </a:t>
              </a:r>
              <a:r>
                <a:rPr lang="en-US" sz="1753" dirty="0" err="1">
                  <a:solidFill>
                    <a:srgbClr val="09465E"/>
                  </a:solidFill>
                  <a:latin typeface="Calibri (MS)"/>
                  <a:ea typeface="Calibri (MS)"/>
                  <a:cs typeface="Calibri (MS)"/>
                  <a:sym typeface="Calibri (MS)"/>
                </a:rPr>
                <a:t>similares</a:t>
              </a:r>
              <a:r>
                <a:rPr lang="en-US" sz="1753" dirty="0">
                  <a:solidFill>
                    <a:srgbClr val="09465E"/>
                  </a:solidFill>
                  <a:latin typeface="Calibri (MS)"/>
                  <a:ea typeface="Calibri (MS)"/>
                  <a:cs typeface="Calibri (MS)"/>
                  <a:sym typeface="Calibri (MS)"/>
                </a:rPr>
                <a:t> al </a:t>
              </a:r>
              <a:r>
                <a:rPr lang="en-US" sz="1753" dirty="0" err="1">
                  <a:solidFill>
                    <a:srgbClr val="09465E"/>
                  </a:solidFill>
                  <a:latin typeface="Calibri (MS)"/>
                  <a:ea typeface="Calibri (MS)"/>
                  <a:cs typeface="Calibri (MS)"/>
                  <a:sym typeface="Calibri (MS)"/>
                </a:rPr>
                <a:t>yogur</a:t>
              </a:r>
              <a:r>
                <a:rPr lang="en-US" sz="1753" dirty="0">
                  <a:solidFill>
                    <a:srgbClr val="09465E"/>
                  </a:solidFill>
                  <a:latin typeface="Calibri (MS)"/>
                  <a:ea typeface="Calibri (MS)"/>
                  <a:cs typeface="Calibri (MS)"/>
                  <a:sym typeface="Calibri (MS)"/>
                </a:rPr>
                <a:t>, </a:t>
              </a:r>
              <a:r>
                <a:rPr lang="en-US" sz="1753" dirty="0" err="1">
                  <a:solidFill>
                    <a:srgbClr val="09465E"/>
                  </a:solidFill>
                  <a:latin typeface="Calibri (MS)"/>
                  <a:ea typeface="Calibri (MS)"/>
                  <a:cs typeface="Calibri (MS)"/>
                  <a:sym typeface="Calibri (MS)"/>
                </a:rPr>
                <a:t>sustitutos</a:t>
              </a:r>
              <a:r>
                <a:rPr lang="en-US" sz="1753" dirty="0">
                  <a:solidFill>
                    <a:srgbClr val="09465E"/>
                  </a:solidFill>
                  <a:latin typeface="Calibri (MS)"/>
                  <a:ea typeface="Calibri (MS)"/>
                  <a:cs typeface="Calibri (MS)"/>
                  <a:sym typeface="Calibri (MS)"/>
                </a:rPr>
                <a:t> de carne </a:t>
              </a:r>
              <a:r>
                <a:rPr lang="en-US" sz="1753" dirty="0" err="1">
                  <a:solidFill>
                    <a:srgbClr val="09465E"/>
                  </a:solidFill>
                  <a:latin typeface="Calibri (MS)"/>
                  <a:ea typeface="Calibri (MS)"/>
                  <a:cs typeface="Calibri (MS)"/>
                  <a:sym typeface="Calibri (MS)"/>
                </a:rPr>
                <a:t>como</a:t>
              </a:r>
              <a:r>
                <a:rPr lang="en-US" sz="1753" dirty="0">
                  <a:solidFill>
                    <a:srgbClr val="09465E"/>
                  </a:solidFill>
                  <a:latin typeface="Calibri (MS)"/>
                  <a:ea typeface="Calibri (MS)"/>
                  <a:cs typeface="Calibri (MS)"/>
                  <a:sym typeface="Calibri (MS)"/>
                </a:rPr>
                <a:t> </a:t>
              </a:r>
              <a:r>
                <a:rPr lang="en-US" sz="1753" dirty="0" err="1">
                  <a:solidFill>
                    <a:srgbClr val="09465E"/>
                  </a:solidFill>
                  <a:latin typeface="Calibri (MS)"/>
                  <a:ea typeface="Calibri (MS)"/>
                  <a:cs typeface="Calibri (MS)"/>
                  <a:sym typeface="Calibri (MS)"/>
                </a:rPr>
                <a:t>avena</a:t>
              </a:r>
              <a:r>
                <a:rPr lang="en-US" sz="1753" dirty="0">
                  <a:solidFill>
                    <a:srgbClr val="09465E"/>
                  </a:solidFill>
                  <a:latin typeface="Calibri (MS)"/>
                  <a:ea typeface="Calibri (MS)"/>
                  <a:cs typeface="Calibri (MS)"/>
                  <a:sym typeface="Calibri (MS)"/>
                </a:rPr>
                <a:t> </a:t>
              </a:r>
              <a:r>
                <a:rPr lang="en-US" sz="1753" dirty="0" err="1">
                  <a:solidFill>
                    <a:srgbClr val="09465E"/>
                  </a:solidFill>
                  <a:latin typeface="Calibri (MS)"/>
                  <a:ea typeface="Calibri (MS)"/>
                  <a:cs typeface="Calibri (MS)"/>
                  <a:sym typeface="Calibri (MS)"/>
                </a:rPr>
                <a:t>arrollada</a:t>
              </a:r>
              <a:r>
                <a:rPr lang="en-US" sz="1753" dirty="0">
                  <a:solidFill>
                    <a:srgbClr val="09465E"/>
                  </a:solidFill>
                  <a:latin typeface="Calibri (MS)"/>
                  <a:ea typeface="Calibri (MS)"/>
                  <a:cs typeface="Calibri (MS)"/>
                  <a:sym typeface="Calibri (MS)"/>
                </a:rPr>
                <a:t>, harina de </a:t>
              </a:r>
              <a:r>
                <a:rPr lang="en-US" sz="1753" dirty="0" err="1">
                  <a:solidFill>
                    <a:srgbClr val="09465E"/>
                  </a:solidFill>
                  <a:latin typeface="Calibri (MS)"/>
                  <a:ea typeface="Calibri (MS)"/>
                  <a:cs typeface="Calibri (MS)"/>
                  <a:sym typeface="Calibri (MS)"/>
                </a:rPr>
                <a:t>avena</a:t>
              </a:r>
              <a:r>
                <a:rPr lang="en-US" sz="1753" dirty="0">
                  <a:solidFill>
                    <a:srgbClr val="09465E"/>
                  </a:solidFill>
                  <a:latin typeface="Calibri (MS)"/>
                  <a:ea typeface="Calibri (MS)"/>
                  <a:cs typeface="Calibri (MS)"/>
                  <a:sym typeface="Calibri (MS)"/>
                </a:rPr>
                <a:t> y bolas de </a:t>
              </a:r>
              <a:r>
                <a:rPr lang="en-US" sz="1753" dirty="0" err="1">
                  <a:solidFill>
                    <a:srgbClr val="09465E"/>
                  </a:solidFill>
                  <a:latin typeface="Calibri (MS)"/>
                  <a:ea typeface="Calibri (MS)"/>
                  <a:cs typeface="Calibri (MS)"/>
                  <a:sym typeface="Calibri (MS)"/>
                </a:rPr>
                <a:t>avena</a:t>
              </a:r>
              <a:r>
                <a:rPr lang="en-US" sz="1753" dirty="0">
                  <a:solidFill>
                    <a:srgbClr val="09465E"/>
                  </a:solidFill>
                  <a:latin typeface="Calibri (MS)"/>
                  <a:ea typeface="Calibri (MS)"/>
                  <a:cs typeface="Calibri (MS)"/>
                  <a:sym typeface="Calibri (MS)"/>
                </a:rPr>
                <a:t>, pasta de </a:t>
              </a:r>
              <a:r>
                <a:rPr lang="en-US" sz="1753" dirty="0" err="1">
                  <a:solidFill>
                    <a:srgbClr val="09465E"/>
                  </a:solidFill>
                  <a:latin typeface="Calibri (MS)"/>
                  <a:ea typeface="Calibri (MS)"/>
                  <a:cs typeface="Calibri (MS)"/>
                  <a:sym typeface="Calibri (MS)"/>
                </a:rPr>
                <a:t>avena</a:t>
              </a:r>
              <a:r>
                <a:rPr lang="en-US" sz="1753" dirty="0">
                  <a:solidFill>
                    <a:srgbClr val="09465E"/>
                  </a:solidFill>
                  <a:latin typeface="Calibri (MS)"/>
                  <a:ea typeface="Calibri (MS)"/>
                  <a:cs typeface="Calibri (MS)"/>
                  <a:sym typeface="Calibri (MS)"/>
                </a:rPr>
                <a:t>, </a:t>
              </a:r>
              <a:r>
                <a:rPr lang="en-US" sz="1753" dirty="0" err="1">
                  <a:solidFill>
                    <a:srgbClr val="09465E"/>
                  </a:solidFill>
                  <a:latin typeface="Calibri (MS)"/>
                  <a:ea typeface="Calibri (MS)"/>
                  <a:cs typeface="Calibri (MS)"/>
                  <a:sym typeface="Calibri (MS)"/>
                </a:rPr>
                <a:t>una</a:t>
              </a:r>
              <a:r>
                <a:rPr lang="en-US" sz="1753" dirty="0">
                  <a:solidFill>
                    <a:srgbClr val="09465E"/>
                  </a:solidFill>
                  <a:latin typeface="Calibri (MS)"/>
                  <a:ea typeface="Calibri (MS)"/>
                  <a:cs typeface="Calibri (MS)"/>
                  <a:sym typeface="Calibri (MS)"/>
                </a:rPr>
                <a:t> </a:t>
              </a:r>
              <a:r>
                <a:rPr lang="en-US" sz="1753" dirty="0" err="1">
                  <a:solidFill>
                    <a:srgbClr val="09465E"/>
                  </a:solidFill>
                  <a:latin typeface="Calibri (MS)"/>
                  <a:ea typeface="Calibri (MS)"/>
                  <a:cs typeface="Calibri (MS)"/>
                  <a:sym typeface="Calibri (MS)"/>
                </a:rPr>
                <a:t>variedad</a:t>
              </a:r>
              <a:r>
                <a:rPr lang="en-US" sz="1753" dirty="0">
                  <a:solidFill>
                    <a:srgbClr val="09465E"/>
                  </a:solidFill>
                  <a:latin typeface="Calibri (MS)"/>
                  <a:ea typeface="Calibri (MS)"/>
                  <a:cs typeface="Calibri (MS)"/>
                  <a:sym typeface="Calibri (MS)"/>
                </a:rPr>
                <a:t> de aperitivos, chocolate, </a:t>
              </a:r>
              <a:r>
                <a:rPr lang="en-US" sz="1753" dirty="0" err="1">
                  <a:solidFill>
                    <a:srgbClr val="09465E"/>
                  </a:solidFill>
                  <a:latin typeface="Calibri (MS)"/>
                  <a:ea typeface="Calibri (MS)"/>
                  <a:cs typeface="Calibri (MS)"/>
                  <a:sym typeface="Calibri (MS)"/>
                </a:rPr>
                <a:t>regaliz</a:t>
              </a:r>
              <a:r>
                <a:rPr lang="en-US" sz="1753" dirty="0">
                  <a:solidFill>
                    <a:srgbClr val="09465E"/>
                  </a:solidFill>
                  <a:latin typeface="Calibri (MS)"/>
                  <a:ea typeface="Calibri (MS)"/>
                  <a:cs typeface="Calibri (MS)"/>
                  <a:sym typeface="Calibri (MS)"/>
                </a:rPr>
                <a:t> y </a:t>
              </a:r>
              <a:r>
                <a:rPr lang="en-US" sz="1753" dirty="0" err="1">
                  <a:solidFill>
                    <a:srgbClr val="09465E"/>
                  </a:solidFill>
                  <a:latin typeface="Calibri (MS)"/>
                  <a:ea typeface="Calibri (MS)"/>
                  <a:cs typeface="Calibri (MS)"/>
                  <a:sym typeface="Calibri (MS)"/>
                </a:rPr>
                <a:t>helado</a:t>
              </a:r>
              <a:r>
                <a:rPr lang="en-US" sz="1753" dirty="0">
                  <a:solidFill>
                    <a:srgbClr val="09465E"/>
                  </a:solidFill>
                  <a:latin typeface="Calibri (MS)"/>
                  <a:ea typeface="Calibri (MS)"/>
                  <a:cs typeface="Calibri (MS)"/>
                  <a:sym typeface="Calibri (MS)"/>
                </a:rPr>
                <a:t>.</a:t>
              </a:r>
            </a:p>
            <a:p>
              <a:pPr marL="0" lvl="0" indent="0" algn="l">
                <a:lnSpc>
                  <a:spcPts val="2174"/>
                </a:lnSpc>
              </a:pPr>
              <a:endParaRPr lang="en-US" sz="1753" dirty="0">
                <a:solidFill>
                  <a:srgbClr val="09465E"/>
                </a:solidFill>
                <a:latin typeface="Calibri (MS)"/>
                <a:ea typeface="Calibri (MS)"/>
                <a:cs typeface="Calibri (MS)"/>
                <a:sym typeface="Calibri (MS)"/>
              </a:endParaRPr>
            </a:p>
            <a:p>
              <a:pPr marL="0" lvl="0" indent="0" algn="l">
                <a:lnSpc>
                  <a:spcPts val="2104"/>
                </a:lnSpc>
              </a:pPr>
              <a:r>
                <a:rPr lang="en-US" sz="1753" dirty="0">
                  <a:solidFill>
                    <a:srgbClr val="09465E"/>
                  </a:solidFill>
                  <a:latin typeface="+mj-lt"/>
                  <a:ea typeface="Calibri (MS) Bold"/>
                  <a:cs typeface="Calibri (MS) Bold"/>
                  <a:sym typeface="Calibri (MS) Bold"/>
                </a:rPr>
                <a:t>¿Por </a:t>
              </a:r>
              <a:r>
                <a:rPr lang="en-US" sz="1753" dirty="0" err="1">
                  <a:solidFill>
                    <a:srgbClr val="09465E"/>
                  </a:solidFill>
                  <a:latin typeface="+mj-lt"/>
                  <a:ea typeface="Calibri (MS) Bold"/>
                  <a:cs typeface="Calibri (MS) Bold"/>
                  <a:sym typeface="Calibri (MS) Bold"/>
                </a:rPr>
                <a:t>qué</a:t>
              </a:r>
              <a:r>
                <a:rPr lang="en-US" sz="1753" dirty="0">
                  <a:solidFill>
                    <a:srgbClr val="09465E"/>
                  </a:solidFill>
                  <a:latin typeface="+mj-lt"/>
                  <a:ea typeface="Calibri (MS) Bold"/>
                  <a:cs typeface="Calibri (MS) Bold"/>
                  <a:sym typeface="Calibri (MS) Bold"/>
                </a:rPr>
                <a:t> la </a:t>
              </a:r>
              <a:r>
                <a:rPr lang="en-US" sz="1753" dirty="0" err="1">
                  <a:solidFill>
                    <a:srgbClr val="09465E"/>
                  </a:solidFill>
                  <a:latin typeface="+mj-lt"/>
                  <a:ea typeface="Calibri (MS) Bold"/>
                  <a:cs typeface="Calibri (MS) Bold"/>
                  <a:sym typeface="Calibri (MS) Bold"/>
                </a:rPr>
                <a:t>avena</a:t>
              </a:r>
              <a:r>
                <a:rPr lang="en-US" sz="1753" dirty="0">
                  <a:solidFill>
                    <a:srgbClr val="09465E"/>
                  </a:solidFill>
                  <a:latin typeface="+mj-lt"/>
                  <a:ea typeface="Calibri (MS) Bold"/>
                  <a:cs typeface="Calibri (MS) Bold"/>
                  <a:sym typeface="Calibri (MS) Bold"/>
                </a:rPr>
                <a:t> y sus </a:t>
              </a:r>
              <a:r>
                <a:rPr lang="en-US" sz="1753" dirty="0" err="1">
                  <a:solidFill>
                    <a:srgbClr val="09465E"/>
                  </a:solidFill>
                  <a:latin typeface="+mj-lt"/>
                  <a:ea typeface="Calibri (MS) Bold"/>
                  <a:cs typeface="Calibri (MS) Bold"/>
                  <a:sym typeface="Calibri (MS) Bold"/>
                </a:rPr>
                <a:t>productos</a:t>
              </a:r>
              <a:r>
                <a:rPr lang="en-US" sz="1753" dirty="0">
                  <a:solidFill>
                    <a:srgbClr val="09465E"/>
                  </a:solidFill>
                  <a:latin typeface="+mj-lt"/>
                  <a:ea typeface="Calibri (MS) Bold"/>
                  <a:cs typeface="Calibri (MS) Bold"/>
                  <a:sym typeface="Calibri (MS) Bold"/>
                </a:rPr>
                <a:t> </a:t>
              </a:r>
              <a:r>
                <a:rPr lang="en-US" sz="1753" dirty="0" err="1">
                  <a:solidFill>
                    <a:srgbClr val="09465E"/>
                  </a:solidFill>
                  <a:latin typeface="+mj-lt"/>
                  <a:ea typeface="Calibri (MS) Bold"/>
                  <a:cs typeface="Calibri (MS) Bold"/>
                  <a:sym typeface="Calibri (MS) Bold"/>
                </a:rPr>
                <a:t>procesados</a:t>
              </a:r>
              <a:r>
                <a:rPr lang="en-US" sz="1753" dirty="0">
                  <a:solidFill>
                    <a:srgbClr val="09465E"/>
                  </a:solidFill>
                  <a:latin typeface="+mj-lt"/>
                  <a:ea typeface="Calibri (MS) Bold"/>
                  <a:cs typeface="Calibri (MS) Bold"/>
                  <a:sym typeface="Calibri (MS) Bold"/>
                </a:rPr>
                <a:t> son </a:t>
              </a:r>
              <a:r>
                <a:rPr lang="en-US" sz="1753" dirty="0" err="1">
                  <a:solidFill>
                    <a:srgbClr val="09465E"/>
                  </a:solidFill>
                  <a:latin typeface="+mj-lt"/>
                  <a:ea typeface="Calibri (MS) Bold"/>
                  <a:cs typeface="Calibri (MS) Bold"/>
                  <a:sym typeface="Calibri (MS) Bold"/>
                </a:rPr>
                <a:t>considerados</a:t>
              </a:r>
              <a:r>
                <a:rPr lang="en-US" sz="1753" dirty="0">
                  <a:solidFill>
                    <a:srgbClr val="09465E"/>
                  </a:solidFill>
                  <a:latin typeface="+mj-lt"/>
                  <a:ea typeface="Calibri (MS) Bold"/>
                  <a:cs typeface="Calibri (MS) Bold"/>
                  <a:sym typeface="Calibri (MS) Bold"/>
                </a:rPr>
                <a:t> </a:t>
              </a:r>
              <a:r>
                <a:rPr lang="en-US" sz="1753" dirty="0" err="1">
                  <a:solidFill>
                    <a:srgbClr val="09465E"/>
                  </a:solidFill>
                  <a:latin typeface="+mj-lt"/>
                  <a:ea typeface="Calibri (MS) Bold"/>
                  <a:cs typeface="Calibri (MS) Bold"/>
                  <a:sym typeface="Calibri (MS) Bold"/>
                </a:rPr>
                <a:t>productos</a:t>
              </a:r>
              <a:r>
                <a:rPr lang="en-US" sz="1753" dirty="0">
                  <a:solidFill>
                    <a:srgbClr val="09465E"/>
                  </a:solidFill>
                  <a:latin typeface="+mj-lt"/>
                  <a:ea typeface="Calibri (MS) Bold"/>
                  <a:cs typeface="Calibri (MS) Bold"/>
                  <a:sym typeface="Calibri (MS) Bold"/>
                </a:rPr>
                <a:t> </a:t>
              </a:r>
              <a:r>
                <a:rPr lang="en-US" sz="1753" dirty="0" err="1">
                  <a:solidFill>
                    <a:srgbClr val="09465E"/>
                  </a:solidFill>
                  <a:latin typeface="+mj-lt"/>
                  <a:ea typeface="Calibri (MS) Bold"/>
                  <a:cs typeface="Calibri (MS) Bold"/>
                  <a:sym typeface="Calibri (MS) Bold"/>
                </a:rPr>
                <a:t>primarios</a:t>
              </a:r>
              <a:r>
                <a:rPr lang="en-US" sz="1753" dirty="0">
                  <a:solidFill>
                    <a:srgbClr val="09465E"/>
                  </a:solidFill>
                  <a:latin typeface="+mj-lt"/>
                  <a:ea typeface="Calibri (MS) Bold"/>
                  <a:cs typeface="Calibri (MS) Bold"/>
                  <a:sym typeface="Calibri (MS) Bold"/>
                </a:rPr>
                <a:t>?</a:t>
              </a:r>
            </a:p>
            <a:p>
              <a:pPr marL="0" lvl="0" indent="0" algn="l">
                <a:lnSpc>
                  <a:spcPts val="2174"/>
                </a:lnSpc>
              </a:pPr>
              <a:endParaRPr lang="en-US" sz="1753" dirty="0">
                <a:solidFill>
                  <a:srgbClr val="09465E"/>
                </a:solidFill>
                <a:latin typeface="+mj-lt"/>
                <a:ea typeface="Calibri (MS) Bold"/>
                <a:cs typeface="Calibri (MS) Bold"/>
                <a:sym typeface="Calibri (MS) Bold"/>
              </a:endParaRPr>
            </a:p>
            <a:p>
              <a:pPr marL="0" lvl="0" indent="0" algn="l">
                <a:lnSpc>
                  <a:spcPts val="2104"/>
                </a:lnSpc>
              </a:pPr>
              <a:r>
                <a:rPr lang="en-US" sz="1753" dirty="0">
                  <a:solidFill>
                    <a:srgbClr val="09465E"/>
                  </a:solidFill>
                  <a:latin typeface="+mj-lt"/>
                  <a:ea typeface="Calibri (MS) Bold"/>
                  <a:cs typeface="Calibri (MS) Bold"/>
                  <a:sym typeface="Calibri (MS) Bold"/>
                </a:rPr>
                <a:t>Las </a:t>
              </a:r>
              <a:r>
                <a:rPr lang="en-US" sz="1753" dirty="0" err="1">
                  <a:solidFill>
                    <a:srgbClr val="09465E"/>
                  </a:solidFill>
                  <a:latin typeface="+mj-lt"/>
                  <a:ea typeface="Calibri (MS) Bold"/>
                  <a:cs typeface="Calibri (MS) Bold"/>
                  <a:sym typeface="Calibri (MS) Bold"/>
                </a:rPr>
                <a:t>características</a:t>
              </a:r>
              <a:r>
                <a:rPr lang="en-US" sz="1753" dirty="0">
                  <a:solidFill>
                    <a:srgbClr val="09465E"/>
                  </a:solidFill>
                  <a:latin typeface="+mj-lt"/>
                  <a:ea typeface="Calibri (MS) Bold"/>
                  <a:cs typeface="Calibri (MS) Bold"/>
                  <a:sym typeface="Calibri (MS) Bold"/>
                </a:rPr>
                <a:t> de la </a:t>
              </a:r>
              <a:r>
                <a:rPr lang="en-US" sz="1753" dirty="0" err="1">
                  <a:solidFill>
                    <a:srgbClr val="09465E"/>
                  </a:solidFill>
                  <a:latin typeface="+mj-lt"/>
                  <a:ea typeface="Calibri (MS) Bold"/>
                  <a:cs typeface="Calibri (MS) Bold"/>
                  <a:sym typeface="Calibri (MS) Bold"/>
                </a:rPr>
                <a:t>avena</a:t>
              </a:r>
              <a:r>
                <a:rPr lang="en-US" sz="1753" dirty="0">
                  <a:solidFill>
                    <a:srgbClr val="09465E"/>
                  </a:solidFill>
                  <a:latin typeface="+mj-lt"/>
                  <a:ea typeface="Calibri (MS) Bold"/>
                  <a:cs typeface="Calibri (MS) Bold"/>
                  <a:sym typeface="Calibri (MS) Bold"/>
                </a:rPr>
                <a:t> y </a:t>
              </a:r>
              <a:r>
                <a:rPr lang="en-US" sz="1753" dirty="0" err="1">
                  <a:solidFill>
                    <a:srgbClr val="09465E"/>
                  </a:solidFill>
                  <a:latin typeface="+mj-lt"/>
                  <a:ea typeface="Calibri (MS) Bold"/>
                  <a:cs typeface="Calibri (MS) Bold"/>
                  <a:sym typeface="Calibri (MS) Bold"/>
                </a:rPr>
                <a:t>su</a:t>
              </a:r>
              <a:r>
                <a:rPr lang="en-US" sz="1753" dirty="0">
                  <a:solidFill>
                    <a:srgbClr val="09465E"/>
                  </a:solidFill>
                  <a:latin typeface="+mj-lt"/>
                  <a:ea typeface="Calibri (MS) Bold"/>
                  <a:cs typeface="Calibri (MS) Bold"/>
                  <a:sym typeface="Calibri (MS) Bold"/>
                </a:rPr>
                <a:t> </a:t>
              </a:r>
              <a:r>
                <a:rPr lang="en-US" sz="1753" dirty="0" err="1">
                  <a:solidFill>
                    <a:srgbClr val="09465E"/>
                  </a:solidFill>
                  <a:latin typeface="+mj-lt"/>
                  <a:ea typeface="Calibri (MS) Bold"/>
                  <a:cs typeface="Calibri (MS) Bold"/>
                  <a:sym typeface="Calibri (MS) Bold"/>
                </a:rPr>
                <a:t>composición</a:t>
              </a:r>
              <a:r>
                <a:rPr lang="en-US" sz="1753" dirty="0">
                  <a:solidFill>
                    <a:srgbClr val="09465E"/>
                  </a:solidFill>
                  <a:latin typeface="+mj-lt"/>
                  <a:ea typeface="Calibri (MS) Bold"/>
                  <a:cs typeface="Calibri (MS) Bold"/>
                  <a:sym typeface="Calibri (MS) Bold"/>
                </a:rPr>
                <a:t> </a:t>
              </a:r>
              <a:r>
                <a:rPr lang="en-US" sz="1753" dirty="0" err="1">
                  <a:solidFill>
                    <a:srgbClr val="09465E"/>
                  </a:solidFill>
                  <a:latin typeface="+mj-lt"/>
                  <a:ea typeface="Calibri (MS) Bold"/>
                  <a:cs typeface="Calibri (MS) Bold"/>
                  <a:sym typeface="Calibri (MS) Bold"/>
                </a:rPr>
                <a:t>química</a:t>
              </a:r>
              <a:r>
                <a:rPr lang="en-US" sz="1753" dirty="0">
                  <a:solidFill>
                    <a:srgbClr val="09465E"/>
                  </a:solidFill>
                  <a:latin typeface="+mj-lt"/>
                  <a:ea typeface="Calibri (MS) Bold"/>
                  <a:cs typeface="Calibri (MS) Bold"/>
                  <a:sym typeface="Calibri (MS) Bold"/>
                </a:rPr>
                <a:t>, </a:t>
              </a:r>
              <a:r>
                <a:rPr lang="en-US" sz="1753" dirty="0" err="1">
                  <a:solidFill>
                    <a:srgbClr val="09465E"/>
                  </a:solidFill>
                  <a:latin typeface="+mj-lt"/>
                  <a:ea typeface="Calibri (MS) Bold"/>
                  <a:cs typeface="Calibri (MS) Bold"/>
                  <a:sym typeface="Calibri (MS) Bold"/>
                </a:rPr>
                <a:t>incluyendo</a:t>
              </a:r>
              <a:r>
                <a:rPr lang="en-US" sz="1753" dirty="0">
                  <a:solidFill>
                    <a:srgbClr val="09465E"/>
                  </a:solidFill>
                  <a:latin typeface="+mj-lt"/>
                  <a:ea typeface="Calibri (MS) Bold"/>
                  <a:cs typeface="Calibri (MS) Bold"/>
                  <a:sym typeface="Calibri (MS) Bold"/>
                </a:rPr>
                <a:t> las </a:t>
              </a:r>
              <a:r>
                <a:rPr lang="en-US" sz="1753" dirty="0" err="1">
                  <a:solidFill>
                    <a:srgbClr val="09465E"/>
                  </a:solidFill>
                  <a:latin typeface="+mj-lt"/>
                  <a:ea typeface="Calibri (MS) Bold"/>
                  <a:cs typeface="Calibri (MS) Bold"/>
                  <a:sym typeface="Calibri (MS) Bold"/>
                </a:rPr>
                <a:t>concentraciones</a:t>
              </a:r>
              <a:r>
                <a:rPr lang="en-US" sz="1753" dirty="0">
                  <a:solidFill>
                    <a:srgbClr val="09465E"/>
                  </a:solidFill>
                  <a:latin typeface="+mj-lt"/>
                  <a:ea typeface="Calibri (MS) Bold"/>
                  <a:cs typeface="Calibri (MS) Bold"/>
                  <a:sym typeface="Calibri (MS) Bold"/>
                </a:rPr>
                <a:t> de </a:t>
              </a:r>
              <a:r>
                <a:rPr lang="en-US" sz="1753" dirty="0" err="1">
                  <a:solidFill>
                    <a:srgbClr val="09465E"/>
                  </a:solidFill>
                  <a:latin typeface="+mj-lt"/>
                  <a:ea typeface="Calibri (MS) Bold"/>
                  <a:cs typeface="Calibri (MS) Bold"/>
                  <a:sym typeface="Calibri (MS) Bold"/>
                </a:rPr>
                <a:t>betaglucano</a:t>
              </a:r>
              <a:r>
                <a:rPr lang="en-US" sz="1753" dirty="0">
                  <a:solidFill>
                    <a:srgbClr val="09465E"/>
                  </a:solidFill>
                  <a:latin typeface="+mj-lt"/>
                  <a:ea typeface="Calibri (MS) Bold"/>
                  <a:cs typeface="Calibri (MS) Bold"/>
                  <a:sym typeface="Calibri (MS) Bold"/>
                </a:rPr>
                <a:t>, </a:t>
              </a:r>
              <a:r>
                <a:rPr lang="en-US" sz="1753" dirty="0" err="1">
                  <a:solidFill>
                    <a:srgbClr val="09465E"/>
                  </a:solidFill>
                  <a:latin typeface="+mj-lt"/>
                  <a:ea typeface="Calibri (MS) Bold"/>
                  <a:cs typeface="Calibri (MS) Bold"/>
                  <a:sym typeface="Calibri (MS) Bold"/>
                </a:rPr>
                <a:t>proteínas</a:t>
              </a:r>
              <a:r>
                <a:rPr lang="en-US" sz="1753" dirty="0">
                  <a:solidFill>
                    <a:srgbClr val="09465E"/>
                  </a:solidFill>
                  <a:latin typeface="+mj-lt"/>
                  <a:ea typeface="Calibri (MS) Bold"/>
                  <a:cs typeface="Calibri (MS) Bold"/>
                  <a:sym typeface="Calibri (MS) Bold"/>
                </a:rPr>
                <a:t>, </a:t>
              </a:r>
              <a:r>
                <a:rPr lang="en-US" sz="1753" dirty="0" err="1">
                  <a:solidFill>
                    <a:srgbClr val="09465E"/>
                  </a:solidFill>
                  <a:latin typeface="+mj-lt"/>
                  <a:ea typeface="Calibri (MS) Bold"/>
                  <a:cs typeface="Calibri (MS) Bold"/>
                  <a:sym typeface="Calibri (MS) Bold"/>
                </a:rPr>
                <a:t>grasas</a:t>
              </a:r>
              <a:r>
                <a:rPr lang="en-US" sz="1753" dirty="0">
                  <a:solidFill>
                    <a:srgbClr val="09465E"/>
                  </a:solidFill>
                  <a:latin typeface="+mj-lt"/>
                  <a:ea typeface="Calibri (MS) Bold"/>
                  <a:cs typeface="Calibri (MS) Bold"/>
                  <a:sym typeface="Calibri (MS) Bold"/>
                </a:rPr>
                <a:t> y </a:t>
              </a:r>
              <a:r>
                <a:rPr lang="en-US" sz="1753" dirty="0" err="1">
                  <a:solidFill>
                    <a:srgbClr val="09465E"/>
                  </a:solidFill>
                  <a:latin typeface="+mj-lt"/>
                  <a:ea typeface="Calibri (MS) Bold"/>
                  <a:cs typeface="Calibri (MS) Bold"/>
                  <a:sym typeface="Calibri (MS) Bold"/>
                </a:rPr>
                <a:t>ácidos</a:t>
              </a:r>
              <a:r>
                <a:rPr lang="en-US" sz="1753" dirty="0">
                  <a:solidFill>
                    <a:srgbClr val="09465E"/>
                  </a:solidFill>
                  <a:latin typeface="+mj-lt"/>
                  <a:ea typeface="Calibri (MS) Bold"/>
                  <a:cs typeface="Calibri (MS) Bold"/>
                  <a:sym typeface="Calibri (MS) Bold"/>
                </a:rPr>
                <a:t> </a:t>
              </a:r>
              <a:r>
                <a:rPr lang="en-US" sz="1753" dirty="0" err="1">
                  <a:solidFill>
                    <a:srgbClr val="09465E"/>
                  </a:solidFill>
                  <a:latin typeface="+mj-lt"/>
                  <a:ea typeface="Calibri (MS) Bold"/>
                  <a:cs typeface="Calibri (MS) Bold"/>
                  <a:sym typeface="Calibri (MS) Bold"/>
                </a:rPr>
                <a:t>grasos</a:t>
              </a:r>
              <a:r>
                <a:rPr lang="en-US" sz="1753" dirty="0">
                  <a:solidFill>
                    <a:srgbClr val="09465E"/>
                  </a:solidFill>
                  <a:latin typeface="+mj-lt"/>
                  <a:ea typeface="Calibri (MS) Bold"/>
                  <a:cs typeface="Calibri (MS) Bold"/>
                  <a:sym typeface="Calibri (MS) Bold"/>
                </a:rPr>
                <a:t>, </a:t>
              </a:r>
              <a:r>
                <a:rPr lang="en-US" sz="1753" dirty="0" err="1">
                  <a:solidFill>
                    <a:srgbClr val="09465E"/>
                  </a:solidFill>
                  <a:latin typeface="+mj-lt"/>
                  <a:ea typeface="Calibri (MS) Bold"/>
                  <a:cs typeface="Calibri (MS) Bold"/>
                  <a:sym typeface="Calibri (MS) Bold"/>
                </a:rPr>
                <a:t>respaldan</a:t>
              </a:r>
              <a:r>
                <a:rPr lang="en-US" sz="1753" dirty="0">
                  <a:solidFill>
                    <a:srgbClr val="09465E"/>
                  </a:solidFill>
                  <a:latin typeface="+mj-lt"/>
                  <a:ea typeface="Calibri (MS) Bold"/>
                  <a:cs typeface="Calibri (MS) Bold"/>
                  <a:sym typeface="Calibri (MS) Bold"/>
                </a:rPr>
                <a:t> la idea de que la </a:t>
              </a:r>
              <a:r>
                <a:rPr lang="en-US" sz="1753" dirty="0" err="1">
                  <a:solidFill>
                    <a:srgbClr val="09465E"/>
                  </a:solidFill>
                  <a:latin typeface="+mj-lt"/>
                  <a:ea typeface="Calibri (MS) Bold"/>
                  <a:cs typeface="Calibri (MS) Bold"/>
                  <a:sym typeface="Calibri (MS) Bold"/>
                </a:rPr>
                <a:t>avena</a:t>
              </a:r>
              <a:r>
                <a:rPr lang="en-US" sz="1753" dirty="0">
                  <a:solidFill>
                    <a:srgbClr val="09465E"/>
                  </a:solidFill>
                  <a:latin typeface="+mj-lt"/>
                  <a:ea typeface="Calibri (MS) Bold"/>
                  <a:cs typeface="Calibri (MS) Bold"/>
                  <a:sym typeface="Calibri (MS) Bold"/>
                </a:rPr>
                <a:t> </a:t>
              </a:r>
              <a:r>
                <a:rPr lang="en-US" sz="1753" dirty="0" err="1">
                  <a:solidFill>
                    <a:srgbClr val="09465E"/>
                  </a:solidFill>
                  <a:latin typeface="+mj-lt"/>
                  <a:ea typeface="Calibri (MS) Bold"/>
                  <a:cs typeface="Calibri (MS) Bold"/>
                  <a:sym typeface="Calibri (MS) Bold"/>
                </a:rPr>
                <a:t>puede</a:t>
              </a:r>
              <a:r>
                <a:rPr lang="en-US" sz="1753" dirty="0">
                  <a:solidFill>
                    <a:srgbClr val="09465E"/>
                  </a:solidFill>
                  <a:latin typeface="+mj-lt"/>
                  <a:ea typeface="Calibri (MS) Bold"/>
                  <a:cs typeface="Calibri (MS) Bold"/>
                  <a:sym typeface="Calibri (MS) Bold"/>
                </a:rPr>
                <a:t> ser </a:t>
              </a:r>
              <a:r>
                <a:rPr lang="en-US" sz="1753" dirty="0" err="1">
                  <a:solidFill>
                    <a:srgbClr val="09465E"/>
                  </a:solidFill>
                  <a:latin typeface="+mj-lt"/>
                  <a:ea typeface="Calibri (MS) Bold"/>
                  <a:cs typeface="Calibri (MS) Bold"/>
                  <a:sym typeface="Calibri (MS) Bold"/>
                </a:rPr>
                <a:t>empleada</a:t>
              </a:r>
              <a:r>
                <a:rPr lang="en-US" sz="1753" dirty="0">
                  <a:solidFill>
                    <a:srgbClr val="09465E"/>
                  </a:solidFill>
                  <a:latin typeface="+mj-lt"/>
                  <a:ea typeface="Calibri (MS) Bold"/>
                  <a:cs typeface="Calibri (MS) Bold"/>
                  <a:sym typeface="Calibri (MS) Bold"/>
                </a:rPr>
                <a:t> de </a:t>
              </a:r>
              <a:r>
                <a:rPr lang="en-US" sz="1753" dirty="0" err="1">
                  <a:solidFill>
                    <a:srgbClr val="09465E"/>
                  </a:solidFill>
                  <a:latin typeface="+mj-lt"/>
                  <a:ea typeface="Calibri (MS) Bold"/>
                  <a:cs typeface="Calibri (MS) Bold"/>
                  <a:sym typeface="Calibri (MS) Bold"/>
                </a:rPr>
                <a:t>manera</a:t>
              </a:r>
              <a:r>
                <a:rPr lang="en-US" sz="1753" dirty="0">
                  <a:solidFill>
                    <a:srgbClr val="09465E"/>
                  </a:solidFill>
                  <a:latin typeface="+mj-lt"/>
                  <a:ea typeface="Calibri (MS) Bold"/>
                  <a:cs typeface="Calibri (MS) Bold"/>
                  <a:sym typeface="Calibri (MS) Bold"/>
                </a:rPr>
                <a:t> </a:t>
              </a:r>
              <a:r>
                <a:rPr lang="en-US" sz="1753" dirty="0" err="1">
                  <a:solidFill>
                    <a:srgbClr val="09465E"/>
                  </a:solidFill>
                  <a:latin typeface="+mj-lt"/>
                  <a:ea typeface="Calibri (MS) Bold"/>
                  <a:cs typeface="Calibri (MS) Bold"/>
                  <a:sym typeface="Calibri (MS) Bold"/>
                </a:rPr>
                <a:t>versátil</a:t>
              </a:r>
              <a:r>
                <a:rPr lang="en-US" sz="1753" dirty="0">
                  <a:solidFill>
                    <a:srgbClr val="09465E"/>
                  </a:solidFill>
                  <a:latin typeface="+mj-lt"/>
                  <a:ea typeface="Calibri (MS) Bold"/>
                  <a:cs typeface="Calibri (MS) Bold"/>
                  <a:sym typeface="Calibri (MS) Bold"/>
                </a:rPr>
                <a:t> </a:t>
              </a:r>
              <a:r>
                <a:rPr lang="en-US" sz="1753" dirty="0" err="1">
                  <a:solidFill>
                    <a:srgbClr val="09465E"/>
                  </a:solidFill>
                  <a:latin typeface="+mj-lt"/>
                  <a:ea typeface="Calibri (MS) Bold"/>
                  <a:cs typeface="Calibri (MS) Bold"/>
                  <a:sym typeface="Calibri (MS) Bold"/>
                </a:rPr>
                <a:t>en</a:t>
              </a:r>
              <a:r>
                <a:rPr lang="en-US" sz="1753" dirty="0">
                  <a:solidFill>
                    <a:srgbClr val="09465E"/>
                  </a:solidFill>
                  <a:latin typeface="+mj-lt"/>
                  <a:ea typeface="Calibri (MS) Bold"/>
                  <a:cs typeface="Calibri (MS) Bold"/>
                  <a:sym typeface="Calibri (MS) Bold"/>
                </a:rPr>
                <a:t> </a:t>
              </a:r>
              <a:r>
                <a:rPr lang="en-US" sz="1753" dirty="0" err="1">
                  <a:solidFill>
                    <a:srgbClr val="09465E"/>
                  </a:solidFill>
                  <a:latin typeface="+mj-lt"/>
                  <a:ea typeface="Calibri (MS) Bold"/>
                  <a:cs typeface="Calibri (MS) Bold"/>
                  <a:sym typeface="Calibri (MS) Bold"/>
                </a:rPr>
                <a:t>los</a:t>
              </a:r>
              <a:r>
                <a:rPr lang="en-US" sz="1753" dirty="0">
                  <a:solidFill>
                    <a:srgbClr val="09465E"/>
                  </a:solidFill>
                  <a:latin typeface="+mj-lt"/>
                  <a:ea typeface="Calibri (MS) Bold"/>
                  <a:cs typeface="Calibri (MS) Bold"/>
                  <a:sym typeface="Calibri (MS) Bold"/>
                </a:rPr>
                <a:t> </a:t>
              </a:r>
              <a:r>
                <a:rPr lang="en-US" sz="1753" dirty="0" err="1">
                  <a:solidFill>
                    <a:srgbClr val="09465E"/>
                  </a:solidFill>
                  <a:latin typeface="+mj-lt"/>
                  <a:ea typeface="Calibri (MS) Bold"/>
                  <a:cs typeface="Calibri (MS) Bold"/>
                  <a:sym typeface="Calibri (MS) Bold"/>
                </a:rPr>
                <a:t>sectores</a:t>
              </a:r>
              <a:r>
                <a:rPr lang="en-US" sz="1753" dirty="0">
                  <a:solidFill>
                    <a:srgbClr val="09465E"/>
                  </a:solidFill>
                  <a:latin typeface="+mj-lt"/>
                  <a:ea typeface="Calibri (MS) Bold"/>
                  <a:cs typeface="Calibri (MS) Bold"/>
                  <a:sym typeface="Calibri (MS) Bold"/>
                </a:rPr>
                <a:t> </a:t>
              </a:r>
              <a:r>
                <a:rPr lang="en-US" sz="1753" dirty="0" err="1">
                  <a:solidFill>
                    <a:srgbClr val="09465E"/>
                  </a:solidFill>
                  <a:latin typeface="+mj-lt"/>
                  <a:ea typeface="Calibri (MS) Bold"/>
                  <a:cs typeface="Calibri (MS) Bold"/>
                  <a:sym typeface="Calibri (MS) Bold"/>
                </a:rPr>
                <a:t>alimentario</a:t>
              </a:r>
              <a:r>
                <a:rPr lang="en-US" sz="1753" dirty="0">
                  <a:solidFill>
                    <a:srgbClr val="09465E"/>
                  </a:solidFill>
                  <a:latin typeface="+mj-lt"/>
                  <a:ea typeface="Calibri (MS) Bold"/>
                  <a:cs typeface="Calibri (MS) Bold"/>
                  <a:sym typeface="Calibri (MS) Bold"/>
                </a:rPr>
                <a:t> y de </a:t>
              </a:r>
              <a:r>
                <a:rPr lang="en-US" sz="1753" dirty="0" err="1">
                  <a:solidFill>
                    <a:srgbClr val="09465E"/>
                  </a:solidFill>
                  <a:latin typeface="+mj-lt"/>
                  <a:ea typeface="Calibri (MS) Bold"/>
                  <a:cs typeface="Calibri (MS) Bold"/>
                  <a:sym typeface="Calibri (MS) Bold"/>
                </a:rPr>
                <a:t>piensos</a:t>
              </a:r>
              <a:r>
                <a:rPr lang="en-US" sz="1753" dirty="0">
                  <a:solidFill>
                    <a:srgbClr val="09465E"/>
                  </a:solidFill>
                  <a:latin typeface="+mj-lt"/>
                  <a:ea typeface="Calibri (MS) Bold"/>
                  <a:cs typeface="Calibri (MS) Bold"/>
                  <a:sym typeface="Calibri (MS) Bold"/>
                </a:rPr>
                <a:t>.</a:t>
              </a:r>
            </a:p>
            <a:p>
              <a:pPr marL="0" lvl="0" indent="0" algn="l">
                <a:lnSpc>
                  <a:spcPts val="2174"/>
                </a:lnSpc>
              </a:pPr>
              <a:endParaRPr lang="en-US" sz="1753" dirty="0">
                <a:solidFill>
                  <a:srgbClr val="09465E"/>
                </a:solidFill>
                <a:latin typeface="+mj-lt"/>
                <a:ea typeface="Calibri (MS) Bold"/>
                <a:cs typeface="Calibri (MS) Bold"/>
                <a:sym typeface="Calibri (MS) Bold"/>
              </a:endParaRPr>
            </a:p>
            <a:p>
              <a:pPr marL="0" lvl="0" indent="0" algn="l">
                <a:lnSpc>
                  <a:spcPts val="2104"/>
                </a:lnSpc>
              </a:pPr>
              <a:r>
                <a:rPr lang="en-US" sz="1753" dirty="0">
                  <a:solidFill>
                    <a:srgbClr val="09465E"/>
                  </a:solidFill>
                  <a:latin typeface="+mj-lt"/>
                  <a:ea typeface="Calibri (MS) Bold"/>
                  <a:cs typeface="Calibri (MS) Bold"/>
                  <a:sym typeface="Calibri (MS) Bold"/>
                </a:rPr>
                <a:t> </a:t>
              </a:r>
              <a:r>
                <a:rPr lang="en-US" sz="1753" b="1" dirty="0">
                  <a:solidFill>
                    <a:srgbClr val="09465E"/>
                  </a:solidFill>
                  <a:latin typeface="+mj-lt"/>
                  <a:ea typeface="Calibri (MS) Bold"/>
                  <a:cs typeface="Calibri (MS) Bold"/>
                  <a:sym typeface="Calibri (MS) Bold"/>
                </a:rPr>
                <a:t>Alta </a:t>
              </a:r>
              <a:r>
                <a:rPr lang="en-US" sz="1753" b="1" dirty="0" err="1">
                  <a:solidFill>
                    <a:srgbClr val="09465E"/>
                  </a:solidFill>
                  <a:latin typeface="+mj-lt"/>
                  <a:ea typeface="Calibri (MS) Bold"/>
                  <a:cs typeface="Calibri (MS) Bold"/>
                  <a:sym typeface="Calibri (MS) Bold"/>
                </a:rPr>
                <a:t>demanda</a:t>
              </a:r>
              <a:r>
                <a:rPr lang="en-US" sz="1753" b="1" dirty="0">
                  <a:solidFill>
                    <a:srgbClr val="09465E"/>
                  </a:solidFill>
                  <a:latin typeface="+mj-lt"/>
                  <a:ea typeface="Calibri (MS) Bold"/>
                  <a:cs typeface="Calibri (MS) Bold"/>
                  <a:sym typeface="Calibri (MS) Bold"/>
                </a:rPr>
                <a:t> </a:t>
              </a:r>
              <a:r>
                <a:rPr lang="en-US" sz="1753" b="1" dirty="0" err="1">
                  <a:solidFill>
                    <a:srgbClr val="09465E"/>
                  </a:solidFill>
                  <a:latin typeface="+mj-lt"/>
                  <a:ea typeface="Calibri (MS) Bold"/>
                  <a:cs typeface="Calibri (MS) Bold"/>
                  <a:sym typeface="Calibri (MS) Bold"/>
                </a:rPr>
                <a:t>en</a:t>
              </a:r>
              <a:r>
                <a:rPr lang="en-US" sz="1753" b="1" dirty="0">
                  <a:solidFill>
                    <a:srgbClr val="09465E"/>
                  </a:solidFill>
                  <a:latin typeface="+mj-lt"/>
                  <a:ea typeface="Calibri (MS) Bold"/>
                  <a:cs typeface="Calibri (MS) Bold"/>
                  <a:sym typeface="Calibri (MS) Bold"/>
                </a:rPr>
                <a:t> </a:t>
              </a:r>
              <a:r>
                <a:rPr lang="en-US" sz="1753" b="1" dirty="0" err="1">
                  <a:solidFill>
                    <a:srgbClr val="09465E"/>
                  </a:solidFill>
                  <a:latin typeface="+mj-lt"/>
                  <a:ea typeface="Calibri (MS) Bold"/>
                  <a:cs typeface="Calibri (MS) Bold"/>
                  <a:sym typeface="Calibri (MS) Bold"/>
                </a:rPr>
                <a:t>el</a:t>
              </a:r>
              <a:r>
                <a:rPr lang="en-US" sz="1753" b="1" dirty="0">
                  <a:solidFill>
                    <a:srgbClr val="09465E"/>
                  </a:solidFill>
                  <a:latin typeface="+mj-lt"/>
                  <a:ea typeface="Calibri (MS) Bold"/>
                  <a:cs typeface="Calibri (MS) Bold"/>
                  <a:sym typeface="Calibri (MS) Bold"/>
                </a:rPr>
                <a:t> mercado y </a:t>
              </a:r>
              <a:r>
                <a:rPr lang="en-US" sz="1753" b="1" dirty="0" err="1">
                  <a:solidFill>
                    <a:srgbClr val="09465E"/>
                  </a:solidFill>
                  <a:latin typeface="+mj-lt"/>
                  <a:ea typeface="Calibri (MS) Bold"/>
                  <a:cs typeface="Calibri (MS) Bold"/>
                  <a:sym typeface="Calibri (MS) Bold"/>
                </a:rPr>
                <a:t>producto</a:t>
              </a:r>
              <a:r>
                <a:rPr lang="en-US" sz="1753" b="1" dirty="0">
                  <a:solidFill>
                    <a:srgbClr val="09465E"/>
                  </a:solidFill>
                  <a:latin typeface="+mj-lt"/>
                  <a:ea typeface="Calibri (MS) Bold"/>
                  <a:cs typeface="Calibri (MS) Bold"/>
                  <a:sym typeface="Calibri (MS) Bold"/>
                </a:rPr>
                <a:t> </a:t>
              </a:r>
              <a:r>
                <a:rPr lang="en-US" sz="1753" b="1" dirty="0" err="1">
                  <a:solidFill>
                    <a:srgbClr val="09465E"/>
                  </a:solidFill>
                  <a:latin typeface="+mj-lt"/>
                  <a:ea typeface="Calibri (MS) Bold"/>
                  <a:cs typeface="Calibri (MS) Bold"/>
                  <a:sym typeface="Calibri (MS) Bold"/>
                </a:rPr>
                <a:t>alimenticio</a:t>
              </a:r>
              <a:r>
                <a:rPr lang="en-US" sz="1753" b="1" dirty="0">
                  <a:solidFill>
                    <a:srgbClr val="09465E"/>
                  </a:solidFill>
                  <a:latin typeface="+mj-lt"/>
                  <a:ea typeface="Calibri (MS) Bold"/>
                  <a:cs typeface="Calibri (MS) Bold"/>
                  <a:sym typeface="Calibri (MS) Bold"/>
                </a:rPr>
                <a:t> </a:t>
              </a:r>
              <a:r>
                <a:rPr lang="en-US" sz="1753" b="1" dirty="0" err="1">
                  <a:solidFill>
                    <a:srgbClr val="09465E"/>
                  </a:solidFill>
                  <a:latin typeface="+mj-lt"/>
                  <a:ea typeface="Calibri (MS) Bold"/>
                  <a:cs typeface="Calibri (MS) Bold"/>
                  <a:sym typeface="Calibri (MS) Bold"/>
                </a:rPr>
                <a:t>esencial</a:t>
              </a:r>
              <a:r>
                <a:rPr lang="en-US" sz="1753" dirty="0">
                  <a:solidFill>
                    <a:srgbClr val="09465E"/>
                  </a:solidFill>
                  <a:latin typeface="+mj-lt"/>
                  <a:ea typeface="Calibri (MS) Bold"/>
                  <a:cs typeface="Calibri (MS) Bold"/>
                  <a:sym typeface="Calibri (MS) Bold"/>
                </a:rPr>
                <a:t>: </a:t>
              </a:r>
              <a:r>
                <a:rPr lang="en-US" sz="1753" dirty="0" err="1">
                  <a:solidFill>
                    <a:srgbClr val="09465E"/>
                  </a:solidFill>
                  <a:latin typeface="+mj-lt"/>
                  <a:ea typeface="Calibri (MS) Bold"/>
                  <a:cs typeface="Calibri (MS) Bold"/>
                  <a:sym typeface="Calibri (MS) Bold"/>
                </a:rPr>
                <a:t>delicioso</a:t>
              </a:r>
              <a:r>
                <a:rPr lang="en-US" sz="1753" dirty="0">
                  <a:solidFill>
                    <a:srgbClr val="09465E"/>
                  </a:solidFill>
                  <a:latin typeface="+mj-lt"/>
                  <a:ea typeface="Calibri (MS) Bold"/>
                  <a:cs typeface="Calibri (MS) Bold"/>
                  <a:sym typeface="Calibri (MS) Bold"/>
                </a:rPr>
                <a:t>, </a:t>
              </a:r>
              <a:r>
                <a:rPr lang="en-US" sz="1753" dirty="0" err="1">
                  <a:solidFill>
                    <a:srgbClr val="09465E"/>
                  </a:solidFill>
                  <a:latin typeface="+mj-lt"/>
                  <a:ea typeface="Calibri (MS) Bold"/>
                  <a:cs typeface="Calibri (MS) Bold"/>
                  <a:sym typeface="Calibri (MS) Bold"/>
                </a:rPr>
                <a:t>nutritivo</a:t>
              </a:r>
              <a:r>
                <a:rPr lang="en-US" sz="1753" dirty="0">
                  <a:solidFill>
                    <a:srgbClr val="09465E"/>
                  </a:solidFill>
                  <a:latin typeface="+mj-lt"/>
                  <a:ea typeface="Calibri (MS) Bold"/>
                  <a:cs typeface="Calibri (MS) Bold"/>
                  <a:sym typeface="Calibri (MS) Bold"/>
                </a:rPr>
                <a:t>, </a:t>
              </a:r>
              <a:r>
                <a:rPr lang="en-US" sz="1753" dirty="0" err="1">
                  <a:solidFill>
                    <a:srgbClr val="09465E"/>
                  </a:solidFill>
                  <a:latin typeface="+mj-lt"/>
                  <a:ea typeface="Calibri (MS) Bold"/>
                  <a:cs typeface="Calibri (MS) Bold"/>
                  <a:sym typeface="Calibri (MS) Bold"/>
                </a:rPr>
                <a:t>económico</a:t>
              </a:r>
              <a:r>
                <a:rPr lang="en-US" sz="1753" dirty="0">
                  <a:solidFill>
                    <a:srgbClr val="09465E"/>
                  </a:solidFill>
                  <a:latin typeface="+mj-lt"/>
                  <a:ea typeface="Calibri (MS) Bold"/>
                  <a:cs typeface="Calibri (MS) Bold"/>
                  <a:sym typeface="Calibri (MS) Bold"/>
                </a:rPr>
                <a:t>, con </a:t>
              </a:r>
              <a:r>
                <a:rPr lang="en-US" sz="1753" dirty="0" err="1">
                  <a:solidFill>
                    <a:srgbClr val="09465E"/>
                  </a:solidFill>
                  <a:latin typeface="+mj-lt"/>
                  <a:ea typeface="Calibri (MS) Bold"/>
                  <a:cs typeface="Calibri (MS) Bold"/>
                  <a:sym typeface="Calibri (MS) Bold"/>
                </a:rPr>
                <a:t>diversas</a:t>
              </a:r>
              <a:r>
                <a:rPr lang="en-US" sz="1753" dirty="0">
                  <a:solidFill>
                    <a:srgbClr val="09465E"/>
                  </a:solidFill>
                  <a:latin typeface="+mj-lt"/>
                  <a:ea typeface="Calibri (MS) Bold"/>
                  <a:cs typeface="Calibri (MS) Bold"/>
                  <a:sym typeface="Calibri (MS) Bold"/>
                </a:rPr>
                <a:t> </a:t>
              </a:r>
              <a:r>
                <a:rPr lang="en-US" sz="1753" dirty="0" err="1">
                  <a:solidFill>
                    <a:srgbClr val="09465E"/>
                  </a:solidFill>
                  <a:latin typeface="+mj-lt"/>
                  <a:ea typeface="Calibri (MS) Bold"/>
                  <a:cs typeface="Calibri (MS) Bold"/>
                  <a:sym typeface="Calibri (MS) Bold"/>
                </a:rPr>
                <a:t>aplicaciones</a:t>
              </a:r>
              <a:r>
                <a:rPr lang="en-US" sz="1753" dirty="0">
                  <a:solidFill>
                    <a:srgbClr val="09465E"/>
                  </a:solidFill>
                  <a:latin typeface="+mj-lt"/>
                  <a:ea typeface="Calibri (MS) Bold"/>
                  <a:cs typeface="Calibri (MS) Bold"/>
                  <a:sym typeface="Calibri (MS) Bold"/>
                </a:rPr>
                <a:t> del </a:t>
              </a:r>
              <a:r>
                <a:rPr lang="en-US" sz="1753" dirty="0" err="1">
                  <a:solidFill>
                    <a:srgbClr val="09465E"/>
                  </a:solidFill>
                  <a:latin typeface="+mj-lt"/>
                  <a:ea typeface="Calibri (MS) Bold"/>
                  <a:cs typeface="Calibri (MS) Bold"/>
                  <a:sym typeface="Calibri (MS) Bold"/>
                </a:rPr>
                <a:t>producto</a:t>
              </a:r>
              <a:r>
                <a:rPr lang="en-US" sz="1753" dirty="0">
                  <a:solidFill>
                    <a:srgbClr val="09465E"/>
                  </a:solidFill>
                  <a:latin typeface="+mj-lt"/>
                  <a:ea typeface="Calibri (MS) Bold"/>
                  <a:cs typeface="Calibri (MS) Bold"/>
                  <a:sym typeface="Calibri (MS) Bold"/>
                </a:rPr>
                <a:t>.</a:t>
              </a:r>
            </a:p>
            <a:p>
              <a:pPr marL="0" lvl="0" indent="0" algn="l">
                <a:lnSpc>
                  <a:spcPts val="2104"/>
                </a:lnSpc>
              </a:pPr>
              <a:endParaRPr lang="en-US" sz="1753" dirty="0">
                <a:solidFill>
                  <a:srgbClr val="09465E"/>
                </a:solidFill>
                <a:latin typeface="+mj-lt"/>
                <a:ea typeface="Calibri (MS) Bold"/>
                <a:cs typeface="Calibri (MS) Bold"/>
                <a:sym typeface="Calibri (MS) Bold"/>
              </a:endParaRPr>
            </a:p>
            <a:p>
              <a:pPr marL="0" lvl="0" indent="0" algn="l">
                <a:lnSpc>
                  <a:spcPts val="2104"/>
                </a:lnSpc>
              </a:pPr>
              <a:r>
                <a:rPr lang="en-US" sz="1753" b="1" dirty="0">
                  <a:solidFill>
                    <a:srgbClr val="09465E"/>
                  </a:solidFill>
                  <a:latin typeface="+mj-lt"/>
                  <a:ea typeface="Calibri (MS) Bold"/>
                  <a:cs typeface="Calibri (MS) Bold"/>
                  <a:sym typeface="Calibri (MS) Bold"/>
                </a:rPr>
                <a:t> Uso </a:t>
              </a:r>
              <a:r>
                <a:rPr lang="en-US" sz="1753" b="1" dirty="0" err="1">
                  <a:solidFill>
                    <a:srgbClr val="09465E"/>
                  </a:solidFill>
                  <a:latin typeface="+mj-lt"/>
                  <a:ea typeface="Calibri (MS) Bold"/>
                  <a:cs typeface="Calibri (MS) Bold"/>
                  <a:sym typeface="Calibri (MS) Bold"/>
                </a:rPr>
                <a:t>eficiente</a:t>
              </a:r>
              <a:r>
                <a:rPr lang="en-US" sz="1753" b="1" dirty="0">
                  <a:solidFill>
                    <a:srgbClr val="09465E"/>
                  </a:solidFill>
                  <a:latin typeface="+mj-lt"/>
                  <a:ea typeface="Calibri (MS) Bold"/>
                  <a:cs typeface="Calibri (MS) Bold"/>
                  <a:sym typeface="Calibri (MS) Bold"/>
                </a:rPr>
                <a:t> de la </a:t>
              </a:r>
              <a:r>
                <a:rPr lang="en-US" sz="1753" b="1" dirty="0" err="1">
                  <a:solidFill>
                    <a:srgbClr val="09465E"/>
                  </a:solidFill>
                  <a:latin typeface="+mj-lt"/>
                  <a:ea typeface="Calibri (MS) Bold"/>
                  <a:cs typeface="Calibri (MS) Bold"/>
                  <a:sym typeface="Calibri (MS) Bold"/>
                </a:rPr>
                <a:t>avena</a:t>
              </a:r>
              <a:r>
                <a:rPr lang="en-US" sz="1753" dirty="0">
                  <a:solidFill>
                    <a:srgbClr val="09465E"/>
                  </a:solidFill>
                  <a:latin typeface="+mj-lt"/>
                  <a:ea typeface="Calibri (MS) Bold"/>
                  <a:cs typeface="Calibri (MS) Bold"/>
                  <a:sym typeface="Calibri (MS) Bold"/>
                </a:rPr>
                <a:t>: </a:t>
              </a:r>
              <a:r>
                <a:rPr lang="en-US" sz="1753" dirty="0" err="1">
                  <a:solidFill>
                    <a:srgbClr val="09465E"/>
                  </a:solidFill>
                  <a:latin typeface="+mj-lt"/>
                  <a:ea typeface="Calibri (MS) Bold"/>
                  <a:cs typeface="Calibri (MS) Bold"/>
                  <a:sym typeface="Calibri (MS) Bold"/>
                </a:rPr>
                <a:t>suplementos</a:t>
              </a:r>
              <a:r>
                <a:rPr lang="en-US" sz="1753" dirty="0">
                  <a:solidFill>
                    <a:srgbClr val="09465E"/>
                  </a:solidFill>
                  <a:latin typeface="+mj-lt"/>
                  <a:ea typeface="Calibri (MS) Bold"/>
                  <a:cs typeface="Calibri (MS) Bold"/>
                  <a:sym typeface="Calibri (MS) Bold"/>
                </a:rPr>
                <a:t> </a:t>
              </a:r>
              <a:r>
                <a:rPr lang="en-US" sz="1753" dirty="0" err="1">
                  <a:solidFill>
                    <a:srgbClr val="09465E"/>
                  </a:solidFill>
                  <a:latin typeface="+mj-lt"/>
                  <a:ea typeface="Calibri (MS) Bold"/>
                  <a:cs typeface="Calibri (MS) Bold"/>
                  <a:sym typeface="Calibri (MS) Bold"/>
                </a:rPr>
                <a:t>alimenticios</a:t>
              </a:r>
              <a:r>
                <a:rPr lang="en-US" sz="1753" dirty="0">
                  <a:solidFill>
                    <a:srgbClr val="09465E"/>
                  </a:solidFill>
                  <a:latin typeface="+mj-lt"/>
                  <a:ea typeface="Calibri (MS) Bold"/>
                  <a:cs typeface="Calibri (MS) Bold"/>
                  <a:sym typeface="Calibri (MS) Bold"/>
                </a:rPr>
                <a:t>, material de </a:t>
              </a:r>
              <a:r>
                <a:rPr lang="en-US" sz="1753" dirty="0" err="1">
                  <a:solidFill>
                    <a:srgbClr val="09465E"/>
                  </a:solidFill>
                  <a:latin typeface="+mj-lt"/>
                  <a:ea typeface="Calibri (MS) Bold"/>
                  <a:cs typeface="Calibri (MS) Bold"/>
                  <a:sym typeface="Calibri (MS) Bold"/>
                </a:rPr>
                <a:t>embalaje</a:t>
              </a:r>
              <a:r>
                <a:rPr lang="en-US" sz="1753" dirty="0">
                  <a:solidFill>
                    <a:srgbClr val="09465E"/>
                  </a:solidFill>
                  <a:latin typeface="+mj-lt"/>
                  <a:ea typeface="Calibri (MS) Bold"/>
                  <a:cs typeface="Calibri (MS) Bold"/>
                  <a:sym typeface="Calibri (MS) Bold"/>
                </a:rPr>
                <a:t>, </a:t>
              </a:r>
              <a:r>
                <a:rPr lang="en-US" sz="1753" dirty="0" err="1">
                  <a:solidFill>
                    <a:srgbClr val="09465E"/>
                  </a:solidFill>
                  <a:latin typeface="+mj-lt"/>
                  <a:ea typeface="Calibri (MS) Bold"/>
                  <a:cs typeface="Calibri (MS) Bold"/>
                  <a:sym typeface="Calibri (MS) Bold"/>
                </a:rPr>
                <a:t>cosmética</a:t>
              </a:r>
              <a:r>
                <a:rPr lang="en-US" sz="1753" dirty="0">
                  <a:solidFill>
                    <a:srgbClr val="09465E"/>
                  </a:solidFill>
                  <a:latin typeface="+mj-lt"/>
                  <a:ea typeface="Calibri (MS) Bold"/>
                  <a:cs typeface="Calibri (MS) Bold"/>
                  <a:sym typeface="Calibri (MS) Bold"/>
                </a:rPr>
                <a:t>, sector </a:t>
              </a:r>
              <a:r>
                <a:rPr lang="en-US" sz="1753" dirty="0" err="1">
                  <a:solidFill>
                    <a:srgbClr val="09465E"/>
                  </a:solidFill>
                  <a:latin typeface="+mj-lt"/>
                  <a:ea typeface="Calibri (MS) Bold"/>
                  <a:cs typeface="Calibri (MS) Bold"/>
                  <a:sym typeface="Calibri (MS) Bold"/>
                </a:rPr>
                <a:t>farmacéutico</a:t>
              </a:r>
              <a:r>
                <a:rPr lang="en-US" sz="1753" dirty="0">
                  <a:solidFill>
                    <a:srgbClr val="09465E"/>
                  </a:solidFill>
                  <a:latin typeface="+mj-lt"/>
                  <a:ea typeface="Calibri (MS) Bold"/>
                  <a:cs typeface="Calibri (MS) Bold"/>
                  <a:sym typeface="Calibri (MS) Bold"/>
                </a:rPr>
                <a:t>, </a:t>
              </a:r>
              <a:r>
                <a:rPr lang="en-US" sz="1753" dirty="0" err="1">
                  <a:solidFill>
                    <a:srgbClr val="09465E"/>
                  </a:solidFill>
                  <a:latin typeface="+mj-lt"/>
                  <a:ea typeface="Calibri (MS) Bold"/>
                  <a:cs typeface="Calibri (MS) Bold"/>
                  <a:sym typeface="Calibri (MS) Bold"/>
                </a:rPr>
                <a:t>alimentación</a:t>
              </a:r>
              <a:r>
                <a:rPr lang="en-US" sz="1753" dirty="0">
                  <a:solidFill>
                    <a:srgbClr val="09465E"/>
                  </a:solidFill>
                  <a:latin typeface="+mj-lt"/>
                  <a:ea typeface="Calibri (MS) Bold"/>
                  <a:cs typeface="Calibri (MS) Bold"/>
                  <a:sym typeface="Calibri (MS) Bold"/>
                </a:rPr>
                <a:t> animal, </a:t>
              </a:r>
              <a:r>
                <a:rPr lang="en-US" sz="1753" dirty="0" err="1">
                  <a:solidFill>
                    <a:srgbClr val="09465E"/>
                  </a:solidFill>
                  <a:latin typeface="+mj-lt"/>
                  <a:ea typeface="Calibri (MS) Bold"/>
                  <a:cs typeface="Calibri (MS) Bold"/>
                  <a:sym typeface="Calibri (MS) Bold"/>
                </a:rPr>
                <a:t>biofertilizantes</a:t>
              </a:r>
              <a:r>
                <a:rPr lang="en-US" sz="1753" dirty="0">
                  <a:solidFill>
                    <a:srgbClr val="09465E"/>
                  </a:solidFill>
                  <a:latin typeface="+mj-lt"/>
                  <a:ea typeface="Calibri (MS) Bold"/>
                  <a:cs typeface="Calibri (MS) Bold"/>
                  <a:sym typeface="Calibri (MS) Bold"/>
                </a:rPr>
                <a:t>, </a:t>
              </a:r>
              <a:r>
                <a:rPr lang="en-US" sz="1753" dirty="0" err="1">
                  <a:solidFill>
                    <a:srgbClr val="09465E"/>
                  </a:solidFill>
                  <a:latin typeface="+mj-lt"/>
                  <a:ea typeface="Calibri (MS) Bold"/>
                  <a:cs typeface="Calibri (MS) Bold"/>
                  <a:sym typeface="Calibri (MS) Bold"/>
                </a:rPr>
                <a:t>biocombustibles</a:t>
              </a:r>
              <a:r>
                <a:rPr lang="en-US" sz="1753" dirty="0">
                  <a:solidFill>
                    <a:srgbClr val="09465E"/>
                  </a:solidFill>
                  <a:latin typeface="+mj-lt"/>
                  <a:ea typeface="Calibri (MS) Bold"/>
                  <a:cs typeface="Calibri (MS) Bold"/>
                  <a:sym typeface="Calibri (MS) Bold"/>
                </a:rPr>
                <a:t>, </a:t>
              </a:r>
              <a:r>
                <a:rPr lang="en-US" sz="1753" dirty="0" err="1">
                  <a:solidFill>
                    <a:srgbClr val="09465E"/>
                  </a:solidFill>
                  <a:latin typeface="+mj-lt"/>
                  <a:ea typeface="Calibri (MS) Bold"/>
                  <a:cs typeface="Calibri (MS) Bold"/>
                  <a:sym typeface="Calibri (MS) Bold"/>
                </a:rPr>
                <a:t>industria</a:t>
              </a:r>
              <a:r>
                <a:rPr lang="en-US" sz="1753" dirty="0">
                  <a:solidFill>
                    <a:srgbClr val="09465E"/>
                  </a:solidFill>
                  <a:latin typeface="+mj-lt"/>
                  <a:ea typeface="Calibri (MS) Bold"/>
                  <a:cs typeface="Calibri (MS) Bold"/>
                  <a:sym typeface="Calibri (MS) Bold"/>
                </a:rPr>
                <a:t> </a:t>
              </a:r>
              <a:r>
                <a:rPr lang="en-US" sz="1753" dirty="0" err="1">
                  <a:solidFill>
                    <a:srgbClr val="09465E"/>
                  </a:solidFill>
                  <a:latin typeface="+mj-lt"/>
                  <a:ea typeface="Calibri (MS) Bold"/>
                  <a:cs typeface="Calibri (MS) Bold"/>
                  <a:sym typeface="Calibri (MS) Bold"/>
                </a:rPr>
                <a:t>textil</a:t>
              </a:r>
              <a:r>
                <a:rPr lang="en-US" sz="1753" dirty="0">
                  <a:solidFill>
                    <a:srgbClr val="09465E"/>
                  </a:solidFill>
                  <a:latin typeface="+mj-lt"/>
                  <a:ea typeface="Calibri (MS) Bold"/>
                  <a:cs typeface="Calibri (MS) Bold"/>
                  <a:sym typeface="Calibri (MS) Bold"/>
                </a:rPr>
                <a:t>.</a:t>
              </a:r>
            </a:p>
            <a:p>
              <a:pPr marL="0" lvl="0" indent="0" algn="l">
                <a:lnSpc>
                  <a:spcPts val="2104"/>
                </a:lnSpc>
              </a:pPr>
              <a:endParaRPr lang="en-US" sz="1753" b="1" dirty="0">
                <a:solidFill>
                  <a:srgbClr val="09465E"/>
                </a:solidFill>
                <a:latin typeface="+mj-lt"/>
                <a:ea typeface="Calibri (MS) Bold"/>
                <a:cs typeface="Calibri (MS) Bold"/>
                <a:sym typeface="Calibri (MS) Bold"/>
              </a:endParaRPr>
            </a:p>
            <a:p>
              <a:pPr marL="0" lvl="0" indent="0" algn="l">
                <a:lnSpc>
                  <a:spcPts val="2104"/>
                </a:lnSpc>
              </a:pPr>
              <a:r>
                <a:rPr lang="en-US" sz="1753" b="1" dirty="0" err="1">
                  <a:solidFill>
                    <a:srgbClr val="09465E"/>
                  </a:solidFill>
                  <a:latin typeface="+mj-lt"/>
                  <a:ea typeface="Calibri (MS) Bold"/>
                  <a:cs typeface="Calibri (MS) Bold"/>
                  <a:sym typeface="Calibri (MS) Bold"/>
                </a:rPr>
                <a:t>Versatilidad</a:t>
              </a:r>
              <a:r>
                <a:rPr lang="en-US" sz="1753" b="1" dirty="0">
                  <a:solidFill>
                    <a:srgbClr val="09465E"/>
                  </a:solidFill>
                  <a:latin typeface="+mj-lt"/>
                  <a:ea typeface="Calibri (MS) Bold"/>
                  <a:cs typeface="Calibri (MS) Bold"/>
                  <a:sym typeface="Calibri (MS) Bold"/>
                </a:rPr>
                <a:t> de </a:t>
              </a:r>
              <a:r>
                <a:rPr lang="en-US" sz="1753" b="1" dirty="0" err="1">
                  <a:solidFill>
                    <a:srgbClr val="09465E"/>
                  </a:solidFill>
                  <a:latin typeface="+mj-lt"/>
                  <a:ea typeface="Calibri (MS) Bold"/>
                  <a:cs typeface="Calibri (MS) Bold"/>
                  <a:sym typeface="Calibri (MS) Bold"/>
                </a:rPr>
                <a:t>los</a:t>
              </a:r>
              <a:r>
                <a:rPr lang="en-US" sz="1753" b="1" dirty="0">
                  <a:solidFill>
                    <a:srgbClr val="09465E"/>
                  </a:solidFill>
                  <a:latin typeface="+mj-lt"/>
                  <a:ea typeface="Calibri (MS) Bold"/>
                  <a:cs typeface="Calibri (MS) Bold"/>
                  <a:sym typeface="Calibri (MS) Bold"/>
                </a:rPr>
                <a:t> </a:t>
              </a:r>
              <a:r>
                <a:rPr lang="en-US" sz="1753" b="1" dirty="0" err="1">
                  <a:solidFill>
                    <a:srgbClr val="09465E"/>
                  </a:solidFill>
                  <a:latin typeface="+mj-lt"/>
                  <a:ea typeface="Calibri (MS) Bold"/>
                  <a:cs typeface="Calibri (MS) Bold"/>
                  <a:sym typeface="Calibri (MS) Bold"/>
                </a:rPr>
                <a:t>subproductos</a:t>
              </a:r>
              <a:r>
                <a:rPr lang="en-US" sz="1753" b="1" dirty="0">
                  <a:solidFill>
                    <a:srgbClr val="09465E"/>
                  </a:solidFill>
                  <a:latin typeface="+mj-lt"/>
                  <a:ea typeface="Calibri (MS) Bold"/>
                  <a:cs typeface="Calibri (MS) Bold"/>
                  <a:sym typeface="Calibri (MS) Bold"/>
                </a:rPr>
                <a:t>: </a:t>
              </a:r>
              <a:r>
                <a:rPr lang="en-US" sz="1753" dirty="0" err="1">
                  <a:solidFill>
                    <a:srgbClr val="09465E"/>
                  </a:solidFill>
                  <a:latin typeface="+mj-lt"/>
                  <a:ea typeface="Calibri (MS) Bold"/>
                  <a:cs typeface="Calibri (MS) Bold"/>
                  <a:sym typeface="Calibri (MS) Bold"/>
                </a:rPr>
                <a:t>subproductos</a:t>
              </a:r>
              <a:r>
                <a:rPr lang="en-US" sz="1753" dirty="0">
                  <a:solidFill>
                    <a:srgbClr val="09465E"/>
                  </a:solidFill>
                  <a:latin typeface="+mj-lt"/>
                  <a:ea typeface="Calibri (MS) Bold"/>
                  <a:cs typeface="Calibri (MS) Bold"/>
                  <a:sym typeface="Calibri (MS) Bold"/>
                </a:rPr>
                <a:t> </a:t>
              </a:r>
              <a:r>
                <a:rPr lang="en-US" sz="1753" dirty="0" err="1">
                  <a:solidFill>
                    <a:srgbClr val="09465E"/>
                  </a:solidFill>
                  <a:latin typeface="+mj-lt"/>
                  <a:ea typeface="Calibri (MS) Bold"/>
                  <a:cs typeface="Calibri (MS) Bold"/>
                  <a:sym typeface="Calibri (MS) Bold"/>
                </a:rPr>
                <a:t>como</a:t>
              </a:r>
              <a:r>
                <a:rPr lang="en-US" sz="1753" dirty="0">
                  <a:solidFill>
                    <a:srgbClr val="09465E"/>
                  </a:solidFill>
                  <a:latin typeface="+mj-lt"/>
                  <a:ea typeface="Calibri (MS) Bold"/>
                  <a:cs typeface="Calibri (MS) Bold"/>
                  <a:sym typeface="Calibri (MS) Bold"/>
                </a:rPr>
                <a:t> la cascarilla, las </a:t>
              </a:r>
              <a:r>
                <a:rPr lang="en-US" sz="1753" dirty="0" err="1">
                  <a:solidFill>
                    <a:srgbClr val="09465E"/>
                  </a:solidFill>
                  <a:latin typeface="+mj-lt"/>
                  <a:ea typeface="Calibri (MS) Bold"/>
                  <a:cs typeface="Calibri (MS) Bold"/>
                  <a:sym typeface="Calibri (MS) Bold"/>
                </a:rPr>
                <a:t>fracciones</a:t>
              </a:r>
              <a:r>
                <a:rPr lang="en-US" sz="1753" dirty="0">
                  <a:solidFill>
                    <a:srgbClr val="09465E"/>
                  </a:solidFill>
                  <a:latin typeface="+mj-lt"/>
                  <a:ea typeface="Calibri (MS) Bold"/>
                  <a:cs typeface="Calibri (MS) Bold"/>
                  <a:sym typeface="Calibri (MS) Bold"/>
                </a:rPr>
                <a:t> de </a:t>
              </a:r>
              <a:r>
                <a:rPr lang="en-US" sz="1753" dirty="0" err="1">
                  <a:solidFill>
                    <a:srgbClr val="09465E"/>
                  </a:solidFill>
                  <a:latin typeface="+mj-lt"/>
                  <a:ea typeface="Calibri (MS) Bold"/>
                  <a:cs typeface="Calibri (MS) Bold"/>
                  <a:sym typeface="Calibri (MS) Bold"/>
                </a:rPr>
                <a:t>cáscara</a:t>
              </a:r>
              <a:r>
                <a:rPr lang="en-US" sz="1753" dirty="0">
                  <a:solidFill>
                    <a:srgbClr val="09465E"/>
                  </a:solidFill>
                  <a:latin typeface="+mj-lt"/>
                  <a:ea typeface="Calibri (MS) Bold"/>
                  <a:cs typeface="Calibri (MS) Bold"/>
                  <a:sym typeface="Calibri (MS) Bold"/>
                </a:rPr>
                <a:t> y </a:t>
              </a:r>
              <a:r>
                <a:rPr lang="en-US" sz="1753" dirty="0" err="1">
                  <a:solidFill>
                    <a:srgbClr val="09465E"/>
                  </a:solidFill>
                  <a:latin typeface="+mj-lt"/>
                  <a:ea typeface="Calibri (MS) Bold"/>
                  <a:cs typeface="Calibri (MS) Bold"/>
                  <a:sym typeface="Calibri (MS) Bold"/>
                </a:rPr>
                <a:t>los</a:t>
              </a:r>
              <a:r>
                <a:rPr lang="en-US" sz="1753" dirty="0">
                  <a:solidFill>
                    <a:srgbClr val="09465E"/>
                  </a:solidFill>
                  <a:latin typeface="+mj-lt"/>
                  <a:ea typeface="Calibri (MS) Bold"/>
                  <a:cs typeface="Calibri (MS) Bold"/>
                  <a:sym typeface="Calibri (MS) Bold"/>
                </a:rPr>
                <a:t> </a:t>
              </a:r>
              <a:r>
                <a:rPr lang="en-US" sz="1753" dirty="0" err="1">
                  <a:solidFill>
                    <a:srgbClr val="09465E"/>
                  </a:solidFill>
                  <a:latin typeface="+mj-lt"/>
                  <a:ea typeface="Calibri (MS) Bold"/>
                  <a:cs typeface="Calibri (MS) Bold"/>
                  <a:sym typeface="Calibri (MS) Bold"/>
                </a:rPr>
                <a:t>subproductos</a:t>
              </a:r>
              <a:r>
                <a:rPr lang="en-US" sz="1753" dirty="0">
                  <a:solidFill>
                    <a:srgbClr val="09465E"/>
                  </a:solidFill>
                  <a:latin typeface="+mj-lt"/>
                  <a:ea typeface="Calibri (MS) Bold"/>
                  <a:cs typeface="Calibri (MS) Bold"/>
                  <a:sym typeface="Calibri (MS) Bold"/>
                </a:rPr>
                <a:t> de la </a:t>
              </a:r>
              <a:r>
                <a:rPr lang="en-US" sz="1753" dirty="0" err="1">
                  <a:solidFill>
                    <a:srgbClr val="09465E"/>
                  </a:solidFill>
                  <a:latin typeface="+mj-lt"/>
                  <a:ea typeface="Calibri (MS) Bold"/>
                  <a:cs typeface="Calibri (MS) Bold"/>
                  <a:sym typeface="Calibri (MS) Bold"/>
                </a:rPr>
                <a:t>industria</a:t>
              </a:r>
              <a:r>
                <a:rPr lang="en-US" sz="1753" dirty="0">
                  <a:solidFill>
                    <a:srgbClr val="09465E"/>
                  </a:solidFill>
                  <a:latin typeface="+mj-lt"/>
                  <a:ea typeface="Calibri (MS) Bold"/>
                  <a:cs typeface="Calibri (MS) Bold"/>
                  <a:sym typeface="Calibri (MS) Bold"/>
                </a:rPr>
                <a:t> de la </a:t>
              </a:r>
              <a:r>
                <a:rPr lang="en-US" sz="1753" dirty="0" err="1">
                  <a:solidFill>
                    <a:srgbClr val="09465E"/>
                  </a:solidFill>
                  <a:latin typeface="+mj-lt"/>
                  <a:ea typeface="Calibri (MS) Bold"/>
                  <a:cs typeface="Calibri (MS) Bold"/>
                  <a:sym typeface="Calibri (MS) Bold"/>
                </a:rPr>
                <a:t>molienda</a:t>
              </a:r>
              <a:r>
                <a:rPr lang="en-US" sz="1753" b="1" dirty="0">
                  <a:solidFill>
                    <a:srgbClr val="09465E"/>
                  </a:solidFill>
                  <a:latin typeface="Calibri (MS) Bold"/>
                  <a:ea typeface="Calibri (MS) Bold"/>
                  <a:cs typeface="Calibri (MS) Bold"/>
                  <a:sym typeface="Calibri (MS) Bold"/>
                </a:rPr>
                <a:t>.</a:t>
              </a: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214365">
            <a:off x="10213501" y="6586329"/>
            <a:ext cx="264240" cy="0"/>
          </a:xfrm>
          <a:prstGeom prst="line">
            <a:avLst/>
          </a:prstGeom>
          <a:ln w="9525" cap="rnd">
            <a:solidFill>
              <a:srgbClr val="60BA47"/>
            </a:solidFill>
            <a:prstDash val="solid"/>
            <a:headEnd type="none" w="sm" len="sm"/>
            <a:tailEnd type="none" w="sm" len="sm"/>
          </a:ln>
        </p:spPr>
        <p:txBody>
          <a:bodyPr/>
          <a:lstStyle/>
          <a:p>
            <a:endParaRPr lang="en-GB"/>
          </a:p>
        </p:txBody>
      </p:sp>
      <p:sp>
        <p:nvSpPr>
          <p:cNvPr id="3" name="Freeform 3"/>
          <p:cNvSpPr/>
          <p:nvPr/>
        </p:nvSpPr>
        <p:spPr>
          <a:xfrm rot="-5400000">
            <a:off x="9185609" y="5249336"/>
            <a:ext cx="2341886" cy="195158"/>
          </a:xfrm>
          <a:custGeom>
            <a:avLst/>
            <a:gdLst/>
            <a:ahLst/>
            <a:cxnLst/>
            <a:rect l="l" t="t" r="r" b="b"/>
            <a:pathLst>
              <a:path w="2341886" h="195158">
                <a:moveTo>
                  <a:pt x="0" y="0"/>
                </a:moveTo>
                <a:lnTo>
                  <a:pt x="2341886" y="0"/>
                </a:lnTo>
                <a:lnTo>
                  <a:pt x="2341886" y="195158"/>
                </a:lnTo>
                <a:lnTo>
                  <a:pt x="0" y="195158"/>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endParaRPr lang="en-GB"/>
          </a:p>
        </p:txBody>
      </p:sp>
      <p:grpSp>
        <p:nvGrpSpPr>
          <p:cNvPr id="4" name="Group 4"/>
          <p:cNvGrpSpPr/>
          <p:nvPr/>
        </p:nvGrpSpPr>
        <p:grpSpPr>
          <a:xfrm rot="-10800000">
            <a:off x="0" y="772875"/>
            <a:ext cx="527413" cy="6014252"/>
            <a:chOff x="0" y="0"/>
            <a:chExt cx="1202810" cy="13716004"/>
          </a:xfrm>
        </p:grpSpPr>
        <p:sp>
          <p:nvSpPr>
            <p:cNvPr id="5" name="Freeform 5"/>
            <p:cNvSpPr/>
            <p:nvPr/>
          </p:nvSpPr>
          <p:spPr>
            <a:xfrm>
              <a:off x="0" y="0"/>
              <a:ext cx="1202817" cy="13716000"/>
            </a:xfrm>
            <a:custGeom>
              <a:avLst/>
              <a:gdLst/>
              <a:ahLst/>
              <a:cxnLst/>
              <a:rect l="l" t="t" r="r" b="b"/>
              <a:pathLst>
                <a:path w="1202817" h="13716000">
                  <a:moveTo>
                    <a:pt x="1202817" y="0"/>
                  </a:moveTo>
                  <a:lnTo>
                    <a:pt x="0" y="0"/>
                  </a:lnTo>
                  <a:lnTo>
                    <a:pt x="0" y="13716000"/>
                  </a:lnTo>
                  <a:lnTo>
                    <a:pt x="1202817" y="13716000"/>
                  </a:lnTo>
                  <a:close/>
                </a:path>
              </a:pathLst>
            </a:custGeom>
            <a:solidFill>
              <a:srgbClr val="09465E"/>
            </a:solidFill>
          </p:spPr>
          <p:txBody>
            <a:bodyPr/>
            <a:lstStyle/>
            <a:p>
              <a:endParaRPr lang="en-GB"/>
            </a:p>
          </p:txBody>
        </p:sp>
      </p:grpSp>
      <p:sp>
        <p:nvSpPr>
          <p:cNvPr id="6" name="Freeform 6"/>
          <p:cNvSpPr/>
          <p:nvPr/>
        </p:nvSpPr>
        <p:spPr>
          <a:xfrm flipH="1">
            <a:off x="533893" y="2430682"/>
            <a:ext cx="7400825" cy="4714282"/>
          </a:xfrm>
          <a:custGeom>
            <a:avLst/>
            <a:gdLst/>
            <a:ahLst/>
            <a:cxnLst/>
            <a:rect l="l" t="t" r="r" b="b"/>
            <a:pathLst>
              <a:path w="7400825" h="4714282">
                <a:moveTo>
                  <a:pt x="7400825" y="0"/>
                </a:moveTo>
                <a:lnTo>
                  <a:pt x="0" y="0"/>
                </a:lnTo>
                <a:lnTo>
                  <a:pt x="0" y="4714282"/>
                </a:lnTo>
                <a:lnTo>
                  <a:pt x="7400825" y="4714282"/>
                </a:lnTo>
                <a:lnTo>
                  <a:pt x="7400825" y="0"/>
                </a:lnTo>
                <a:close/>
              </a:path>
            </a:pathLst>
          </a:custGeom>
          <a:blipFill>
            <a:blip r:embed="rId3" cstate="email">
              <a:extLst>
                <a:ext uri="{28A0092B-C50C-407E-A947-70E740481C1C}">
                  <a14:useLocalDpi xmlns:a14="http://schemas.microsoft.com/office/drawing/2010/main"/>
                </a:ext>
              </a:extLst>
            </a:blip>
            <a:stretch>
              <a:fillRect l="20556"/>
            </a:stretch>
          </a:blipFill>
        </p:spPr>
        <p:txBody>
          <a:bodyPr/>
          <a:lstStyle/>
          <a:p>
            <a:endParaRPr lang="en-GB"/>
          </a:p>
        </p:txBody>
      </p:sp>
      <p:sp>
        <p:nvSpPr>
          <p:cNvPr id="7" name="AutoShape 7"/>
          <p:cNvSpPr/>
          <p:nvPr/>
        </p:nvSpPr>
        <p:spPr>
          <a:xfrm rot="214365">
            <a:off x="112662" y="6484269"/>
            <a:ext cx="264240" cy="0"/>
          </a:xfrm>
          <a:prstGeom prst="line">
            <a:avLst/>
          </a:prstGeom>
          <a:ln w="9525" cap="rnd">
            <a:solidFill>
              <a:srgbClr val="60BA47"/>
            </a:solidFill>
            <a:prstDash val="solid"/>
            <a:headEnd type="none" w="sm" len="sm"/>
            <a:tailEnd type="none" w="sm" len="sm"/>
          </a:ln>
        </p:spPr>
        <p:txBody>
          <a:bodyPr/>
          <a:lstStyle/>
          <a:p>
            <a:endParaRPr lang="en-GB"/>
          </a:p>
        </p:txBody>
      </p:sp>
      <p:sp>
        <p:nvSpPr>
          <p:cNvPr id="8" name="Freeform 8"/>
          <p:cNvSpPr/>
          <p:nvPr/>
        </p:nvSpPr>
        <p:spPr>
          <a:xfrm rot="-5400000">
            <a:off x="-915229" y="5147276"/>
            <a:ext cx="2341886" cy="195158"/>
          </a:xfrm>
          <a:custGeom>
            <a:avLst/>
            <a:gdLst/>
            <a:ahLst/>
            <a:cxnLst/>
            <a:rect l="l" t="t" r="r" b="b"/>
            <a:pathLst>
              <a:path w="2341886" h="195158">
                <a:moveTo>
                  <a:pt x="0" y="0"/>
                </a:moveTo>
                <a:lnTo>
                  <a:pt x="2341886" y="0"/>
                </a:lnTo>
                <a:lnTo>
                  <a:pt x="2341886" y="195158"/>
                </a:lnTo>
                <a:lnTo>
                  <a:pt x="0" y="195158"/>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endParaRPr lang="en-GB"/>
          </a:p>
        </p:txBody>
      </p:sp>
      <p:grpSp>
        <p:nvGrpSpPr>
          <p:cNvPr id="9" name="Group 9"/>
          <p:cNvGrpSpPr/>
          <p:nvPr/>
        </p:nvGrpSpPr>
        <p:grpSpPr>
          <a:xfrm>
            <a:off x="635789" y="696531"/>
            <a:ext cx="4600118" cy="1498985"/>
            <a:chOff x="0" y="-998850"/>
            <a:chExt cx="10490953" cy="3418563"/>
          </a:xfrm>
        </p:grpSpPr>
        <p:sp>
          <p:nvSpPr>
            <p:cNvPr id="10" name="Freeform 10"/>
            <p:cNvSpPr/>
            <p:nvPr/>
          </p:nvSpPr>
          <p:spPr>
            <a:xfrm>
              <a:off x="0" y="0"/>
              <a:ext cx="9982200" cy="2419713"/>
            </a:xfrm>
            <a:custGeom>
              <a:avLst/>
              <a:gdLst/>
              <a:ahLst/>
              <a:cxnLst/>
              <a:rect l="l" t="t" r="r" b="b"/>
              <a:pathLst>
                <a:path w="9982200" h="2419713">
                  <a:moveTo>
                    <a:pt x="0" y="0"/>
                  </a:moveTo>
                  <a:lnTo>
                    <a:pt x="9982200" y="0"/>
                  </a:lnTo>
                  <a:lnTo>
                    <a:pt x="9982200" y="2419713"/>
                  </a:lnTo>
                  <a:lnTo>
                    <a:pt x="0" y="2419713"/>
                  </a:lnTo>
                  <a:close/>
                </a:path>
              </a:pathLst>
            </a:custGeom>
            <a:solidFill>
              <a:srgbClr val="000000">
                <a:alpha val="0"/>
              </a:srgbClr>
            </a:solidFill>
          </p:spPr>
          <p:txBody>
            <a:bodyPr/>
            <a:lstStyle/>
            <a:p>
              <a:endParaRPr lang="en-GB"/>
            </a:p>
          </p:txBody>
        </p:sp>
        <p:sp>
          <p:nvSpPr>
            <p:cNvPr id="11" name="TextBox 11"/>
            <p:cNvSpPr txBox="1"/>
            <p:nvPr/>
          </p:nvSpPr>
          <p:spPr>
            <a:xfrm>
              <a:off x="184440" y="-998850"/>
              <a:ext cx="10306513" cy="2457814"/>
            </a:xfrm>
            <a:prstGeom prst="rect">
              <a:avLst/>
            </a:prstGeom>
          </p:spPr>
          <p:txBody>
            <a:bodyPr lIns="0" tIns="0" rIns="0" bIns="0" rtlCol="0" anchor="t"/>
            <a:lstStyle/>
            <a:p>
              <a:pPr marL="0" lvl="0" indent="0" algn="l">
                <a:lnSpc>
                  <a:spcPts val="3409"/>
                </a:lnSpc>
              </a:pPr>
              <a:r>
                <a:rPr lang="en-US" sz="3157" b="1" dirty="0" err="1">
                  <a:solidFill>
                    <a:srgbClr val="09465E"/>
                  </a:solidFill>
                  <a:latin typeface="Calibri (MS) Bold"/>
                  <a:ea typeface="Calibri (MS) Bold"/>
                  <a:cs typeface="Calibri (MS) Bold"/>
                  <a:sym typeface="Calibri (MS) Bold"/>
                </a:rPr>
                <a:t>Flujos</a:t>
              </a:r>
              <a:r>
                <a:rPr lang="en-US" sz="3157" b="1" dirty="0">
                  <a:solidFill>
                    <a:srgbClr val="09465E"/>
                  </a:solidFill>
                  <a:latin typeface="Calibri (MS) Bold"/>
                  <a:ea typeface="Calibri (MS) Bold"/>
                  <a:cs typeface="Calibri (MS) Bold"/>
                  <a:sym typeface="Calibri (MS) Bold"/>
                </a:rPr>
                <a:t> de </a:t>
              </a:r>
              <a:r>
                <a:rPr lang="en-US" sz="3157" b="1" dirty="0" err="1">
                  <a:solidFill>
                    <a:srgbClr val="09465E"/>
                  </a:solidFill>
                  <a:latin typeface="Calibri (MS) Bold"/>
                  <a:ea typeface="Calibri (MS) Bold"/>
                  <a:cs typeface="Calibri (MS) Bold"/>
                  <a:sym typeface="Calibri (MS) Bold"/>
                </a:rPr>
                <a:t>residuos</a:t>
              </a:r>
              <a:r>
                <a:rPr lang="en-US" sz="3157" b="1" dirty="0">
                  <a:solidFill>
                    <a:srgbClr val="09465E"/>
                  </a:solidFill>
                  <a:latin typeface="Calibri (MS) Bold"/>
                  <a:ea typeface="Calibri (MS) Bold"/>
                  <a:cs typeface="Calibri (MS) Bold"/>
                  <a:sym typeface="Calibri (MS) Bold"/>
                </a:rPr>
                <a:t> de </a:t>
              </a:r>
              <a:r>
                <a:rPr lang="en-US" sz="3157" b="1" dirty="0" err="1">
                  <a:solidFill>
                    <a:srgbClr val="09465E"/>
                  </a:solidFill>
                  <a:latin typeface="Calibri (MS) Bold"/>
                  <a:ea typeface="Calibri (MS) Bold"/>
                  <a:cs typeface="Calibri (MS) Bold"/>
                  <a:sym typeface="Calibri (MS) Bold"/>
                </a:rPr>
                <a:t>avena</a:t>
              </a:r>
              <a:endParaRPr lang="en-US" sz="3157" b="1" dirty="0">
                <a:solidFill>
                  <a:srgbClr val="09465E"/>
                </a:solidFill>
                <a:latin typeface="Calibri (MS) Bold"/>
                <a:ea typeface="Calibri (MS) Bold"/>
                <a:cs typeface="Calibri (MS) Bold"/>
                <a:sym typeface="Calibri (MS) Bold"/>
              </a:endParaRPr>
            </a:p>
          </p:txBody>
        </p:sp>
      </p:grpSp>
      <p:grpSp>
        <p:nvGrpSpPr>
          <p:cNvPr id="12" name="Group 12"/>
          <p:cNvGrpSpPr/>
          <p:nvPr/>
        </p:nvGrpSpPr>
        <p:grpSpPr>
          <a:xfrm>
            <a:off x="5379801" y="772877"/>
            <a:ext cx="4930436" cy="5669564"/>
            <a:chOff x="-45612" y="0"/>
            <a:chExt cx="12381628" cy="12929915"/>
          </a:xfrm>
        </p:grpSpPr>
        <p:sp>
          <p:nvSpPr>
            <p:cNvPr id="13" name="Freeform 13"/>
            <p:cNvSpPr/>
            <p:nvPr/>
          </p:nvSpPr>
          <p:spPr>
            <a:xfrm>
              <a:off x="0" y="0"/>
              <a:ext cx="12336016" cy="12313542"/>
            </a:xfrm>
            <a:custGeom>
              <a:avLst/>
              <a:gdLst/>
              <a:ahLst/>
              <a:cxnLst/>
              <a:rect l="l" t="t" r="r" b="b"/>
              <a:pathLst>
                <a:path w="12336016" h="12313542">
                  <a:moveTo>
                    <a:pt x="0" y="0"/>
                  </a:moveTo>
                  <a:lnTo>
                    <a:pt x="12336016" y="0"/>
                  </a:lnTo>
                  <a:lnTo>
                    <a:pt x="12336016" y="12313542"/>
                  </a:lnTo>
                  <a:lnTo>
                    <a:pt x="0" y="12313542"/>
                  </a:lnTo>
                  <a:close/>
                </a:path>
              </a:pathLst>
            </a:custGeom>
            <a:solidFill>
              <a:srgbClr val="000000">
                <a:alpha val="0"/>
              </a:srgbClr>
            </a:solidFill>
          </p:spPr>
          <p:txBody>
            <a:bodyPr/>
            <a:lstStyle/>
            <a:p>
              <a:endParaRPr lang="en-GB"/>
            </a:p>
          </p:txBody>
        </p:sp>
        <p:sp>
          <p:nvSpPr>
            <p:cNvPr id="14" name="TextBox 14"/>
            <p:cNvSpPr txBox="1"/>
            <p:nvPr/>
          </p:nvSpPr>
          <p:spPr>
            <a:xfrm>
              <a:off x="-45612" y="568748"/>
              <a:ext cx="12336016" cy="12361167"/>
            </a:xfrm>
            <a:prstGeom prst="rect">
              <a:avLst/>
            </a:prstGeom>
          </p:spPr>
          <p:txBody>
            <a:bodyPr lIns="0" tIns="0" rIns="0" bIns="0" rtlCol="0" anchor="t"/>
            <a:lstStyle/>
            <a:p>
              <a:pPr marL="0" lvl="0" indent="0" algn="l">
                <a:lnSpc>
                  <a:spcPts val="2365"/>
                </a:lnSpc>
              </a:pPr>
              <a:r>
                <a:rPr lang="en-US" sz="1907" dirty="0">
                  <a:solidFill>
                    <a:srgbClr val="09465E"/>
                  </a:solidFill>
                  <a:latin typeface="Calibri (MS)"/>
                  <a:ea typeface="Calibri (MS)"/>
                  <a:cs typeface="Calibri (MS)"/>
                  <a:sym typeface="Calibri (MS)"/>
                </a:rPr>
                <a:t>La </a:t>
              </a:r>
              <a:r>
                <a:rPr lang="en-US" sz="1907" dirty="0" err="1">
                  <a:solidFill>
                    <a:srgbClr val="09465E"/>
                  </a:solidFill>
                  <a:latin typeface="Calibri (MS)"/>
                  <a:ea typeface="Calibri (MS)"/>
                  <a:cs typeface="Calibri (MS)"/>
                  <a:sym typeface="Calibri (MS)"/>
                </a:rPr>
                <a:t>avena</a:t>
              </a:r>
              <a:r>
                <a:rPr lang="en-US" sz="1907" dirty="0">
                  <a:solidFill>
                    <a:srgbClr val="09465E"/>
                  </a:solidFill>
                  <a:latin typeface="Calibri (MS)"/>
                  <a:ea typeface="Calibri (MS)"/>
                  <a:cs typeface="Calibri (MS)"/>
                  <a:sym typeface="Calibri (MS)"/>
                </a:rPr>
                <a:t> </a:t>
              </a:r>
              <a:r>
                <a:rPr lang="en-US" sz="1907" dirty="0" err="1">
                  <a:solidFill>
                    <a:srgbClr val="09465E"/>
                  </a:solidFill>
                  <a:latin typeface="Calibri (MS)"/>
                  <a:ea typeface="Calibri (MS)"/>
                  <a:cs typeface="Calibri (MS)"/>
                  <a:sym typeface="Calibri (MS)"/>
                </a:rPr>
                <a:t>proporciona</a:t>
              </a:r>
              <a:r>
                <a:rPr lang="en-US" sz="1907" dirty="0">
                  <a:solidFill>
                    <a:srgbClr val="09465E"/>
                  </a:solidFill>
                  <a:latin typeface="Calibri (MS)"/>
                  <a:ea typeface="Calibri (MS)"/>
                  <a:cs typeface="Calibri (MS)"/>
                  <a:sym typeface="Calibri (MS)"/>
                </a:rPr>
                <a:t> </a:t>
              </a:r>
              <a:r>
                <a:rPr lang="en-US" sz="1907" dirty="0" err="1">
                  <a:solidFill>
                    <a:srgbClr val="09465E"/>
                  </a:solidFill>
                  <a:latin typeface="Calibri (MS)"/>
                  <a:ea typeface="Calibri (MS)"/>
                  <a:cs typeface="Calibri (MS)"/>
                  <a:sym typeface="Calibri (MS)"/>
                </a:rPr>
                <a:t>una</a:t>
              </a:r>
              <a:r>
                <a:rPr lang="en-US" sz="1907" dirty="0">
                  <a:solidFill>
                    <a:srgbClr val="09465E"/>
                  </a:solidFill>
                  <a:latin typeface="Calibri (MS)"/>
                  <a:ea typeface="Calibri (MS)"/>
                  <a:cs typeface="Calibri (MS)"/>
                  <a:sym typeface="Calibri (MS)"/>
                </a:rPr>
                <a:t> extensa </a:t>
              </a:r>
              <a:r>
                <a:rPr lang="en-US" sz="1907" dirty="0" err="1">
                  <a:solidFill>
                    <a:srgbClr val="09465E"/>
                  </a:solidFill>
                  <a:latin typeface="Calibri (MS)"/>
                  <a:ea typeface="Calibri (MS)"/>
                  <a:cs typeface="Calibri (MS)"/>
                  <a:sym typeface="Calibri (MS)"/>
                </a:rPr>
                <a:t>variedad</a:t>
              </a:r>
              <a:r>
                <a:rPr lang="en-US" sz="1907" dirty="0">
                  <a:solidFill>
                    <a:srgbClr val="09465E"/>
                  </a:solidFill>
                  <a:latin typeface="Calibri (MS)"/>
                  <a:ea typeface="Calibri (MS)"/>
                  <a:cs typeface="Calibri (MS)"/>
                  <a:sym typeface="Calibri (MS)"/>
                </a:rPr>
                <a:t> de </a:t>
              </a:r>
              <a:r>
                <a:rPr lang="en-US" sz="1907" dirty="0" err="1">
                  <a:solidFill>
                    <a:srgbClr val="09465E"/>
                  </a:solidFill>
                  <a:latin typeface="Calibri (MS)"/>
                  <a:ea typeface="Calibri (MS)"/>
                  <a:cs typeface="Calibri (MS)"/>
                  <a:sym typeface="Calibri (MS)"/>
                </a:rPr>
                <a:t>subproductos</a:t>
              </a:r>
              <a:r>
                <a:rPr lang="en-US" sz="1907" dirty="0">
                  <a:solidFill>
                    <a:srgbClr val="09465E"/>
                  </a:solidFill>
                  <a:latin typeface="Calibri (MS)"/>
                  <a:ea typeface="Calibri (MS)"/>
                  <a:cs typeface="Calibri (MS)"/>
                  <a:sym typeface="Calibri (MS)"/>
                </a:rPr>
                <a:t> que </a:t>
              </a:r>
              <a:r>
                <a:rPr lang="en-US" sz="1907" dirty="0" err="1">
                  <a:solidFill>
                    <a:srgbClr val="09465E"/>
                  </a:solidFill>
                  <a:latin typeface="Calibri (MS)"/>
                  <a:ea typeface="Calibri (MS)"/>
                  <a:cs typeface="Calibri (MS)"/>
                  <a:sym typeface="Calibri (MS)"/>
                </a:rPr>
                <a:t>pueden</a:t>
              </a:r>
              <a:r>
                <a:rPr lang="en-US" sz="1907" dirty="0">
                  <a:solidFill>
                    <a:srgbClr val="09465E"/>
                  </a:solidFill>
                  <a:latin typeface="Calibri (MS)"/>
                  <a:ea typeface="Calibri (MS)"/>
                  <a:cs typeface="Calibri (MS)"/>
                  <a:sym typeface="Calibri (MS)"/>
                </a:rPr>
                <a:t> ser </a:t>
              </a:r>
              <a:r>
                <a:rPr lang="en-US" sz="1907" dirty="0" err="1">
                  <a:solidFill>
                    <a:srgbClr val="09465E"/>
                  </a:solidFill>
                  <a:latin typeface="Calibri (MS)"/>
                  <a:ea typeface="Calibri (MS)"/>
                  <a:cs typeface="Calibri (MS)"/>
                  <a:sym typeface="Calibri (MS)"/>
                </a:rPr>
                <a:t>convertidos</a:t>
              </a:r>
              <a:r>
                <a:rPr lang="en-US" sz="1907" dirty="0">
                  <a:solidFill>
                    <a:srgbClr val="09465E"/>
                  </a:solidFill>
                  <a:latin typeface="Calibri (MS)"/>
                  <a:ea typeface="Calibri (MS)"/>
                  <a:cs typeface="Calibri (MS)"/>
                  <a:sym typeface="Calibri (MS)"/>
                </a:rPr>
                <a:t> en </a:t>
              </a:r>
              <a:r>
                <a:rPr lang="en-US" sz="1907" dirty="0" err="1">
                  <a:solidFill>
                    <a:srgbClr val="09465E"/>
                  </a:solidFill>
                  <a:latin typeface="Calibri (MS)"/>
                  <a:ea typeface="Calibri (MS)"/>
                  <a:cs typeface="Calibri (MS)"/>
                  <a:sym typeface="Calibri (MS)"/>
                </a:rPr>
                <a:t>productos</a:t>
              </a:r>
              <a:r>
                <a:rPr lang="en-US" sz="1907" dirty="0">
                  <a:solidFill>
                    <a:srgbClr val="09465E"/>
                  </a:solidFill>
                  <a:latin typeface="Calibri (MS)"/>
                  <a:ea typeface="Calibri (MS)"/>
                  <a:cs typeface="Calibri (MS)"/>
                  <a:sym typeface="Calibri (MS)"/>
                </a:rPr>
                <a:t> de valor </a:t>
              </a:r>
              <a:r>
                <a:rPr lang="en-US" sz="1907" dirty="0" err="1">
                  <a:solidFill>
                    <a:srgbClr val="09465E"/>
                  </a:solidFill>
                  <a:latin typeface="Calibri (MS)"/>
                  <a:ea typeface="Calibri (MS)"/>
                  <a:cs typeface="Calibri (MS)"/>
                  <a:sym typeface="Calibri (MS)"/>
                </a:rPr>
                <a:t>añadido</a:t>
              </a:r>
              <a:r>
                <a:rPr lang="en-US" sz="1907" dirty="0">
                  <a:solidFill>
                    <a:srgbClr val="09465E"/>
                  </a:solidFill>
                  <a:latin typeface="Calibri (MS)"/>
                  <a:ea typeface="Calibri (MS)"/>
                  <a:cs typeface="Calibri (MS)"/>
                  <a:sym typeface="Calibri (MS)"/>
                </a:rPr>
                <a:t>, </a:t>
              </a:r>
              <a:r>
                <a:rPr lang="en-US" sz="1907" dirty="0" err="1">
                  <a:solidFill>
                    <a:srgbClr val="09465E"/>
                  </a:solidFill>
                  <a:latin typeface="Calibri (MS)"/>
                  <a:ea typeface="Calibri (MS)"/>
                  <a:cs typeface="Calibri (MS)"/>
                  <a:sym typeface="Calibri (MS)"/>
                </a:rPr>
                <a:t>además</a:t>
              </a:r>
              <a:r>
                <a:rPr lang="en-US" sz="1907" dirty="0">
                  <a:solidFill>
                    <a:srgbClr val="09465E"/>
                  </a:solidFill>
                  <a:latin typeface="Calibri (MS)"/>
                  <a:ea typeface="Calibri (MS)"/>
                  <a:cs typeface="Calibri (MS)"/>
                  <a:sym typeface="Calibri (MS)"/>
                </a:rPr>
                <a:t> de </a:t>
              </a:r>
              <a:r>
                <a:rPr lang="en-US" sz="1907" dirty="0" err="1">
                  <a:solidFill>
                    <a:srgbClr val="09465E"/>
                  </a:solidFill>
                  <a:latin typeface="Calibri (MS)"/>
                  <a:ea typeface="Calibri (MS)"/>
                  <a:cs typeface="Calibri (MS)"/>
                  <a:sym typeface="Calibri (MS)"/>
                </a:rPr>
                <a:t>alimentos</a:t>
              </a:r>
              <a:r>
                <a:rPr lang="en-US" sz="1907" dirty="0">
                  <a:solidFill>
                    <a:srgbClr val="09465E"/>
                  </a:solidFill>
                  <a:latin typeface="Calibri (MS)"/>
                  <a:ea typeface="Calibri (MS)"/>
                  <a:cs typeface="Calibri (MS)"/>
                  <a:sym typeface="Calibri (MS)"/>
                </a:rPr>
                <a:t> y </a:t>
              </a:r>
              <a:r>
                <a:rPr lang="en-US" sz="1907" dirty="0" err="1">
                  <a:solidFill>
                    <a:srgbClr val="09465E"/>
                  </a:solidFill>
                  <a:latin typeface="Calibri (MS)"/>
                  <a:ea typeface="Calibri (MS)"/>
                  <a:cs typeface="Calibri (MS)"/>
                  <a:sym typeface="Calibri (MS)"/>
                </a:rPr>
                <a:t>bebidas</a:t>
              </a:r>
              <a:r>
                <a:rPr lang="en-US" sz="1907" dirty="0">
                  <a:solidFill>
                    <a:srgbClr val="09465E"/>
                  </a:solidFill>
                  <a:latin typeface="Calibri (MS)"/>
                  <a:ea typeface="Calibri (MS)"/>
                  <a:cs typeface="Calibri (MS)"/>
                  <a:sym typeface="Calibri (MS)"/>
                </a:rPr>
                <a:t>. </a:t>
              </a:r>
              <a:endParaRPr lang="en-US" sz="800" dirty="0">
                <a:solidFill>
                  <a:srgbClr val="09465E"/>
                </a:solidFill>
                <a:latin typeface="Calibri (MS)"/>
                <a:ea typeface="Calibri (MS)"/>
                <a:cs typeface="Calibri (MS)"/>
                <a:sym typeface="Calibri (MS)"/>
              </a:endParaRPr>
            </a:p>
            <a:p>
              <a:pPr marL="0" lvl="0" indent="0" algn="l">
                <a:lnSpc>
                  <a:spcPts val="2365"/>
                </a:lnSpc>
              </a:pPr>
              <a:r>
                <a:rPr lang="en-US" sz="1907" dirty="0">
                  <a:solidFill>
                    <a:srgbClr val="09465E"/>
                  </a:solidFill>
                  <a:latin typeface="Calibri (MS)"/>
                  <a:ea typeface="Calibri (MS)"/>
                  <a:cs typeface="Calibri (MS)"/>
                  <a:sym typeface="Calibri (MS)"/>
                </a:rPr>
                <a:t>En las </a:t>
              </a:r>
              <a:r>
                <a:rPr lang="en-US" sz="1907" dirty="0" err="1">
                  <a:solidFill>
                    <a:srgbClr val="09465E"/>
                  </a:solidFill>
                  <a:latin typeface="Calibri (MS)"/>
                  <a:ea typeface="Calibri (MS)"/>
                  <a:cs typeface="Calibri (MS)"/>
                  <a:sym typeface="Calibri (MS)"/>
                </a:rPr>
                <a:t>siguientes</a:t>
              </a:r>
              <a:r>
                <a:rPr lang="en-US" sz="1907" dirty="0">
                  <a:solidFill>
                    <a:srgbClr val="09465E"/>
                  </a:solidFill>
                  <a:latin typeface="Calibri (MS)"/>
                  <a:ea typeface="Calibri (MS)"/>
                  <a:cs typeface="Calibri (MS)"/>
                  <a:sym typeface="Calibri (MS)"/>
                </a:rPr>
                <a:t> </a:t>
              </a:r>
              <a:r>
                <a:rPr lang="en-US" sz="1907" dirty="0" err="1">
                  <a:solidFill>
                    <a:srgbClr val="09465E"/>
                  </a:solidFill>
                  <a:latin typeface="Calibri (MS)"/>
                  <a:ea typeface="Calibri (MS)"/>
                  <a:cs typeface="Calibri (MS)"/>
                  <a:sym typeface="Calibri (MS)"/>
                </a:rPr>
                <a:t>diapositivas</a:t>
              </a:r>
              <a:r>
                <a:rPr lang="en-US" sz="1907" dirty="0">
                  <a:solidFill>
                    <a:srgbClr val="09465E"/>
                  </a:solidFill>
                  <a:latin typeface="Calibri (MS)"/>
                  <a:ea typeface="Calibri (MS)"/>
                  <a:cs typeface="Calibri (MS)"/>
                  <a:sym typeface="Calibri (MS)"/>
                </a:rPr>
                <a:t>, se </a:t>
              </a:r>
              <a:r>
                <a:rPr lang="en-US" sz="1907" dirty="0" err="1">
                  <a:solidFill>
                    <a:srgbClr val="09465E"/>
                  </a:solidFill>
                  <a:latin typeface="Calibri (MS)"/>
                  <a:ea typeface="Calibri (MS)"/>
                  <a:cs typeface="Calibri (MS)"/>
                  <a:sym typeface="Calibri (MS)"/>
                </a:rPr>
                <a:t>presentan</a:t>
              </a:r>
              <a:r>
                <a:rPr lang="en-US" sz="1907" dirty="0">
                  <a:solidFill>
                    <a:srgbClr val="09465E"/>
                  </a:solidFill>
                  <a:latin typeface="Calibri (MS)"/>
                  <a:ea typeface="Calibri (MS)"/>
                  <a:cs typeface="Calibri (MS)"/>
                  <a:sym typeface="Calibri (MS)"/>
                </a:rPr>
                <a:t> </a:t>
              </a:r>
              <a:r>
                <a:rPr lang="en-US" sz="1907" dirty="0" err="1">
                  <a:solidFill>
                    <a:srgbClr val="09465E"/>
                  </a:solidFill>
                  <a:latin typeface="Calibri (MS)"/>
                  <a:ea typeface="Calibri (MS)"/>
                  <a:cs typeface="Calibri (MS)"/>
                  <a:sym typeface="Calibri (MS)"/>
                </a:rPr>
                <a:t>algunos</a:t>
              </a:r>
              <a:r>
                <a:rPr lang="en-US" sz="1907" dirty="0">
                  <a:solidFill>
                    <a:srgbClr val="09465E"/>
                  </a:solidFill>
                  <a:latin typeface="Calibri (MS)"/>
                  <a:ea typeface="Calibri (MS)"/>
                  <a:cs typeface="Calibri (MS)"/>
                  <a:sym typeface="Calibri (MS)"/>
                </a:rPr>
                <a:t> </a:t>
              </a:r>
              <a:r>
                <a:rPr lang="en-US" sz="1907" dirty="0" err="1">
                  <a:solidFill>
                    <a:srgbClr val="09465E"/>
                  </a:solidFill>
                  <a:latin typeface="Calibri (MS)"/>
                  <a:ea typeface="Calibri (MS)"/>
                  <a:cs typeface="Calibri (MS)"/>
                  <a:sym typeface="Calibri (MS)"/>
                </a:rPr>
                <a:t>ejemplos</a:t>
              </a:r>
              <a:r>
                <a:rPr lang="en-US" sz="1907" dirty="0">
                  <a:solidFill>
                    <a:srgbClr val="09465E"/>
                  </a:solidFill>
                  <a:latin typeface="Calibri (MS)"/>
                  <a:ea typeface="Calibri (MS)"/>
                  <a:cs typeface="Calibri (MS)"/>
                  <a:sym typeface="Calibri (MS)"/>
                </a:rPr>
                <a:t> de </a:t>
              </a:r>
              <a:r>
                <a:rPr lang="en-US" sz="1907" dirty="0" err="1">
                  <a:solidFill>
                    <a:srgbClr val="09465E"/>
                  </a:solidFill>
                  <a:latin typeface="Calibri (MS)"/>
                  <a:ea typeface="Calibri (MS)"/>
                  <a:cs typeface="Calibri (MS)"/>
                  <a:sym typeface="Calibri (MS)"/>
                </a:rPr>
                <a:t>productos</a:t>
              </a:r>
              <a:r>
                <a:rPr lang="en-US" sz="1907" dirty="0">
                  <a:solidFill>
                    <a:srgbClr val="09465E"/>
                  </a:solidFill>
                  <a:latin typeface="Calibri (MS)"/>
                  <a:ea typeface="Calibri (MS)"/>
                  <a:cs typeface="Calibri (MS)"/>
                  <a:sym typeface="Calibri (MS)"/>
                </a:rPr>
                <a:t> que </a:t>
              </a:r>
              <a:r>
                <a:rPr lang="en-US" sz="1907" dirty="0" err="1">
                  <a:solidFill>
                    <a:srgbClr val="09465E"/>
                  </a:solidFill>
                  <a:latin typeface="Calibri (MS)"/>
                  <a:ea typeface="Calibri (MS)"/>
                  <a:cs typeface="Calibri (MS)"/>
                  <a:sym typeface="Calibri (MS)"/>
                </a:rPr>
                <a:t>pueden</a:t>
              </a:r>
              <a:r>
                <a:rPr lang="en-US" sz="1907" dirty="0">
                  <a:solidFill>
                    <a:srgbClr val="09465E"/>
                  </a:solidFill>
                  <a:latin typeface="Calibri (MS)"/>
                  <a:ea typeface="Calibri (MS)"/>
                  <a:cs typeface="Calibri (MS)"/>
                  <a:sym typeface="Calibri (MS)"/>
                </a:rPr>
                <a:t> </a:t>
              </a:r>
              <a:r>
                <a:rPr lang="en-US" sz="1907" dirty="0" err="1">
                  <a:solidFill>
                    <a:srgbClr val="09465E"/>
                  </a:solidFill>
                  <a:latin typeface="Calibri (MS)"/>
                  <a:ea typeface="Calibri (MS)"/>
                  <a:cs typeface="Calibri (MS)"/>
                  <a:sym typeface="Calibri (MS)"/>
                </a:rPr>
                <a:t>elaborarse</a:t>
              </a:r>
              <a:r>
                <a:rPr lang="en-US" sz="1907" dirty="0">
                  <a:solidFill>
                    <a:srgbClr val="09465E"/>
                  </a:solidFill>
                  <a:latin typeface="Calibri (MS)"/>
                  <a:ea typeface="Calibri (MS)"/>
                  <a:cs typeface="Calibri (MS)"/>
                  <a:sym typeface="Calibri (MS)"/>
                </a:rPr>
                <a:t> a </a:t>
              </a:r>
              <a:r>
                <a:rPr lang="en-US" sz="1907" dirty="0" err="1">
                  <a:solidFill>
                    <a:srgbClr val="09465E"/>
                  </a:solidFill>
                  <a:latin typeface="Calibri (MS)"/>
                  <a:ea typeface="Calibri (MS)"/>
                  <a:cs typeface="Calibri (MS)"/>
                  <a:sym typeface="Calibri (MS)"/>
                </a:rPr>
                <a:t>partir</a:t>
              </a:r>
              <a:r>
                <a:rPr lang="en-US" sz="1907" dirty="0">
                  <a:solidFill>
                    <a:srgbClr val="09465E"/>
                  </a:solidFill>
                  <a:latin typeface="Calibri (MS)"/>
                  <a:ea typeface="Calibri (MS)"/>
                  <a:cs typeface="Calibri (MS)"/>
                  <a:sym typeface="Calibri (MS)"/>
                </a:rPr>
                <a:t> de </a:t>
              </a:r>
              <a:r>
                <a:rPr lang="en-US" sz="1907" dirty="0" err="1">
                  <a:solidFill>
                    <a:srgbClr val="09465E"/>
                  </a:solidFill>
                  <a:latin typeface="Calibri (MS)"/>
                  <a:ea typeface="Calibri (MS)"/>
                  <a:cs typeface="Calibri (MS)"/>
                  <a:sym typeface="Calibri (MS)"/>
                </a:rPr>
                <a:t>residuos</a:t>
              </a:r>
              <a:r>
                <a:rPr lang="en-US" sz="1907" dirty="0">
                  <a:solidFill>
                    <a:srgbClr val="09465E"/>
                  </a:solidFill>
                  <a:latin typeface="Calibri (MS)"/>
                  <a:ea typeface="Calibri (MS)"/>
                  <a:cs typeface="Calibri (MS)"/>
                  <a:sym typeface="Calibri (MS)"/>
                </a:rPr>
                <a:t> de </a:t>
              </a:r>
              <a:r>
                <a:rPr lang="en-US" sz="1907" dirty="0" err="1">
                  <a:solidFill>
                    <a:srgbClr val="09465E"/>
                  </a:solidFill>
                  <a:latin typeface="Calibri (MS)"/>
                  <a:ea typeface="Calibri (MS)"/>
                  <a:cs typeface="Calibri (MS)"/>
                  <a:sym typeface="Calibri (MS)"/>
                </a:rPr>
                <a:t>avena</a:t>
              </a:r>
              <a:r>
                <a:rPr lang="en-US" sz="1907" dirty="0">
                  <a:solidFill>
                    <a:srgbClr val="09465E"/>
                  </a:solidFill>
                  <a:latin typeface="Calibri (MS)"/>
                  <a:ea typeface="Calibri (MS)"/>
                  <a:cs typeface="Calibri (MS)"/>
                  <a:sym typeface="Calibri (MS)"/>
                </a:rPr>
                <a:t>, </a:t>
              </a:r>
              <a:r>
                <a:rPr lang="en-US" sz="1907" dirty="0" err="1">
                  <a:solidFill>
                    <a:srgbClr val="09465E"/>
                  </a:solidFill>
                  <a:latin typeface="Calibri (MS)"/>
                  <a:ea typeface="Calibri (MS)"/>
                  <a:cs typeface="Calibri (MS)"/>
                  <a:sym typeface="Calibri (MS)"/>
                </a:rPr>
                <a:t>como</a:t>
              </a:r>
              <a:r>
                <a:rPr lang="en-US" sz="1907" dirty="0">
                  <a:solidFill>
                    <a:srgbClr val="09465E"/>
                  </a:solidFill>
                  <a:latin typeface="Calibri (MS)"/>
                  <a:ea typeface="Calibri (MS)"/>
                  <a:cs typeface="Calibri (MS)"/>
                  <a:sym typeface="Calibri (MS)"/>
                </a:rPr>
                <a:t> la cascarilla y </a:t>
              </a:r>
              <a:r>
                <a:rPr lang="en-US" sz="1907" dirty="0" err="1">
                  <a:solidFill>
                    <a:srgbClr val="09465E"/>
                  </a:solidFill>
                  <a:latin typeface="Calibri (MS)"/>
                  <a:ea typeface="Calibri (MS)"/>
                  <a:cs typeface="Calibri (MS)"/>
                  <a:sym typeface="Calibri (MS)"/>
                </a:rPr>
                <a:t>fracciones</a:t>
              </a:r>
              <a:r>
                <a:rPr lang="en-US" sz="1907" dirty="0">
                  <a:solidFill>
                    <a:srgbClr val="09465E"/>
                  </a:solidFill>
                  <a:latin typeface="Calibri (MS)"/>
                  <a:ea typeface="Calibri (MS)"/>
                  <a:cs typeface="Calibri (MS)"/>
                  <a:sym typeface="Calibri (MS)"/>
                </a:rPr>
                <a:t> de </a:t>
              </a:r>
              <a:r>
                <a:rPr lang="en-US" sz="1907" dirty="0" err="1">
                  <a:solidFill>
                    <a:srgbClr val="09465E"/>
                  </a:solidFill>
                  <a:latin typeface="Calibri (MS)"/>
                  <a:ea typeface="Calibri (MS)"/>
                  <a:cs typeface="Calibri (MS)"/>
                  <a:sym typeface="Calibri (MS)"/>
                </a:rPr>
                <a:t>cáscara</a:t>
              </a:r>
              <a:r>
                <a:rPr lang="en-US" sz="1907" dirty="0">
                  <a:solidFill>
                    <a:srgbClr val="09465E"/>
                  </a:solidFill>
                  <a:latin typeface="Calibri (MS)"/>
                  <a:ea typeface="Calibri (MS)"/>
                  <a:cs typeface="Calibri (MS)"/>
                  <a:sym typeface="Calibri (MS)"/>
                </a:rPr>
                <a:t>:</a:t>
              </a:r>
            </a:p>
            <a:p>
              <a:pPr marL="0" lvl="0" indent="0" algn="l">
                <a:lnSpc>
                  <a:spcPts val="2365"/>
                </a:lnSpc>
              </a:pPr>
              <a:endParaRPr lang="en-US" sz="1907" dirty="0">
                <a:solidFill>
                  <a:srgbClr val="09465E"/>
                </a:solidFill>
                <a:latin typeface="Calibri (MS)"/>
                <a:ea typeface="Calibri (MS)"/>
                <a:cs typeface="Calibri (MS)"/>
                <a:sym typeface="Calibri (MS)"/>
              </a:endParaRPr>
            </a:p>
            <a:p>
              <a:pPr marL="342900" lvl="0" indent="-342900" algn="l">
                <a:lnSpc>
                  <a:spcPts val="2365"/>
                </a:lnSpc>
                <a:buFont typeface="Arial" panose="020B0604020202020204" pitchFamily="34" charset="0"/>
                <a:buChar char="•"/>
              </a:pPr>
              <a:r>
                <a:rPr lang="en-US" sz="1907" dirty="0">
                  <a:solidFill>
                    <a:srgbClr val="09465E"/>
                  </a:solidFill>
                  <a:latin typeface="Calibri (MS)"/>
                  <a:ea typeface="Calibri (MS)"/>
                  <a:cs typeface="Calibri (MS)"/>
                  <a:sym typeface="Calibri (MS)"/>
                </a:rPr>
                <a:t> </a:t>
              </a:r>
              <a:r>
                <a:rPr lang="en-US" sz="1907" dirty="0" err="1">
                  <a:solidFill>
                    <a:srgbClr val="09465E"/>
                  </a:solidFill>
                  <a:latin typeface="Calibri (MS)"/>
                  <a:ea typeface="Calibri (MS)"/>
                  <a:cs typeface="Calibri (MS)"/>
                  <a:sym typeface="Calibri (MS)"/>
                </a:rPr>
                <a:t>suplementos</a:t>
              </a:r>
              <a:r>
                <a:rPr lang="en-US" sz="1907" dirty="0">
                  <a:solidFill>
                    <a:srgbClr val="09465E"/>
                  </a:solidFill>
                  <a:latin typeface="Calibri (MS)"/>
                  <a:ea typeface="Calibri (MS)"/>
                  <a:cs typeface="Calibri (MS)"/>
                  <a:sym typeface="Calibri (MS)"/>
                </a:rPr>
                <a:t> </a:t>
              </a:r>
              <a:r>
                <a:rPr lang="en-US" sz="1907" dirty="0" err="1">
                  <a:solidFill>
                    <a:srgbClr val="09465E"/>
                  </a:solidFill>
                  <a:latin typeface="Calibri (MS)"/>
                  <a:ea typeface="Calibri (MS)"/>
                  <a:cs typeface="Calibri (MS)"/>
                  <a:sym typeface="Calibri (MS)"/>
                </a:rPr>
                <a:t>nutricionales</a:t>
              </a:r>
              <a:endParaRPr lang="en-US" sz="1907" dirty="0">
                <a:solidFill>
                  <a:srgbClr val="09465E"/>
                </a:solidFill>
                <a:latin typeface="Calibri (MS)"/>
                <a:ea typeface="Calibri (MS)"/>
                <a:cs typeface="Calibri (MS)"/>
                <a:sym typeface="Calibri (MS)"/>
              </a:endParaRPr>
            </a:p>
            <a:p>
              <a:pPr marL="342900" lvl="0" indent="-342900" algn="l">
                <a:lnSpc>
                  <a:spcPts val="2365"/>
                </a:lnSpc>
                <a:buFont typeface="Arial" panose="020B0604020202020204" pitchFamily="34" charset="0"/>
                <a:buChar char="•"/>
              </a:pPr>
              <a:r>
                <a:rPr lang="en-US" sz="1907" dirty="0">
                  <a:solidFill>
                    <a:srgbClr val="09465E"/>
                  </a:solidFill>
                  <a:latin typeface="Calibri (MS)"/>
                  <a:ea typeface="Calibri (MS)"/>
                  <a:cs typeface="Calibri (MS)"/>
                  <a:sym typeface="Calibri (MS)"/>
                </a:rPr>
                <a:t> material de </a:t>
              </a:r>
              <a:r>
                <a:rPr lang="en-US" sz="1907" dirty="0" err="1">
                  <a:solidFill>
                    <a:srgbClr val="09465E"/>
                  </a:solidFill>
                  <a:latin typeface="Calibri (MS)"/>
                  <a:ea typeface="Calibri (MS)"/>
                  <a:cs typeface="Calibri (MS)"/>
                  <a:sym typeface="Calibri (MS)"/>
                </a:rPr>
                <a:t>empaquetado</a:t>
              </a:r>
              <a:endParaRPr lang="en-US" sz="1907" dirty="0">
                <a:solidFill>
                  <a:srgbClr val="09465E"/>
                </a:solidFill>
                <a:latin typeface="Calibri (MS)"/>
                <a:ea typeface="Calibri (MS)"/>
                <a:cs typeface="Calibri (MS)"/>
                <a:sym typeface="Calibri (MS)"/>
              </a:endParaRPr>
            </a:p>
            <a:p>
              <a:pPr marL="342900" lvl="0" indent="-342900" algn="l">
                <a:lnSpc>
                  <a:spcPts val="2365"/>
                </a:lnSpc>
                <a:buFont typeface="Arial" panose="020B0604020202020204" pitchFamily="34" charset="0"/>
                <a:buChar char="•"/>
              </a:pPr>
              <a:r>
                <a:rPr lang="en-US" sz="1907" dirty="0">
                  <a:solidFill>
                    <a:srgbClr val="09465E"/>
                  </a:solidFill>
                  <a:latin typeface="Calibri (MS)"/>
                  <a:ea typeface="Calibri (MS)"/>
                  <a:cs typeface="Calibri (MS)"/>
                  <a:sym typeface="Calibri (MS)"/>
                </a:rPr>
                <a:t> </a:t>
              </a:r>
              <a:r>
                <a:rPr lang="en-US" sz="1907" dirty="0" err="1">
                  <a:solidFill>
                    <a:srgbClr val="09465E"/>
                  </a:solidFill>
                  <a:latin typeface="Calibri (MS)"/>
                  <a:ea typeface="Calibri (MS)"/>
                  <a:cs typeface="Calibri (MS)"/>
                  <a:sym typeface="Calibri (MS)"/>
                </a:rPr>
                <a:t>productos</a:t>
              </a:r>
              <a:r>
                <a:rPr lang="en-US" sz="1907" dirty="0">
                  <a:solidFill>
                    <a:srgbClr val="09465E"/>
                  </a:solidFill>
                  <a:latin typeface="Calibri (MS)"/>
                  <a:ea typeface="Calibri (MS)"/>
                  <a:cs typeface="Calibri (MS)"/>
                  <a:sym typeface="Calibri (MS)"/>
                </a:rPr>
                <a:t> de </a:t>
              </a:r>
              <a:r>
                <a:rPr lang="en-US" sz="1907" dirty="0" err="1">
                  <a:solidFill>
                    <a:srgbClr val="09465E"/>
                  </a:solidFill>
                  <a:latin typeface="Calibri (MS)"/>
                  <a:ea typeface="Calibri (MS)"/>
                  <a:cs typeface="Calibri (MS)"/>
                  <a:sym typeface="Calibri (MS)"/>
                </a:rPr>
                <a:t>cosmética</a:t>
              </a:r>
              <a:endParaRPr lang="en-US" sz="1907" dirty="0">
                <a:solidFill>
                  <a:srgbClr val="09465E"/>
                </a:solidFill>
                <a:latin typeface="Calibri (MS)"/>
                <a:ea typeface="Calibri (MS)"/>
                <a:cs typeface="Calibri (MS)"/>
                <a:sym typeface="Calibri (MS)"/>
              </a:endParaRPr>
            </a:p>
            <a:p>
              <a:pPr marL="342900" lvl="0" indent="-342900" algn="l">
                <a:lnSpc>
                  <a:spcPts val="2365"/>
                </a:lnSpc>
                <a:buFont typeface="Arial" panose="020B0604020202020204" pitchFamily="34" charset="0"/>
                <a:buChar char="•"/>
              </a:pPr>
              <a:r>
                <a:rPr lang="en-US" sz="1907" dirty="0">
                  <a:solidFill>
                    <a:srgbClr val="09465E"/>
                  </a:solidFill>
                  <a:latin typeface="Calibri (MS)"/>
                  <a:ea typeface="Calibri (MS)"/>
                  <a:cs typeface="Calibri (MS)"/>
                  <a:sym typeface="Calibri (MS)"/>
                </a:rPr>
                <a:t> </a:t>
              </a:r>
              <a:r>
                <a:rPr lang="en-US" sz="1907" dirty="0" err="1">
                  <a:solidFill>
                    <a:srgbClr val="09465E"/>
                  </a:solidFill>
                  <a:latin typeface="Calibri (MS)"/>
                  <a:ea typeface="Calibri (MS)"/>
                  <a:cs typeface="Calibri (MS)"/>
                  <a:sym typeface="Calibri (MS)"/>
                </a:rPr>
                <a:t>uso</a:t>
              </a:r>
              <a:r>
                <a:rPr lang="en-US" sz="1907" dirty="0">
                  <a:solidFill>
                    <a:srgbClr val="09465E"/>
                  </a:solidFill>
                  <a:latin typeface="Calibri (MS)"/>
                  <a:ea typeface="Calibri (MS)"/>
                  <a:cs typeface="Calibri (MS)"/>
                  <a:sym typeface="Calibri (MS)"/>
                </a:rPr>
                <a:t> </a:t>
              </a:r>
              <a:r>
                <a:rPr lang="en-US" sz="1907" dirty="0" err="1">
                  <a:solidFill>
                    <a:srgbClr val="09465E"/>
                  </a:solidFill>
                  <a:latin typeface="Calibri (MS)"/>
                  <a:ea typeface="Calibri (MS)"/>
                  <a:cs typeface="Calibri (MS)"/>
                  <a:sym typeface="Calibri (MS)"/>
                </a:rPr>
                <a:t>farmacéutico</a:t>
              </a:r>
              <a:endParaRPr lang="en-US" sz="1907" dirty="0">
                <a:solidFill>
                  <a:srgbClr val="09465E"/>
                </a:solidFill>
                <a:latin typeface="Calibri (MS)"/>
                <a:ea typeface="Calibri (MS)"/>
                <a:cs typeface="Calibri (MS)"/>
                <a:sym typeface="Calibri (MS)"/>
              </a:endParaRPr>
            </a:p>
            <a:p>
              <a:pPr marL="342900" lvl="0" indent="-342900" algn="l">
                <a:lnSpc>
                  <a:spcPts val="2365"/>
                </a:lnSpc>
                <a:buFont typeface="Arial" panose="020B0604020202020204" pitchFamily="34" charset="0"/>
                <a:buChar char="•"/>
              </a:pPr>
              <a:r>
                <a:rPr lang="en-US" sz="1907" dirty="0">
                  <a:solidFill>
                    <a:srgbClr val="09465E"/>
                  </a:solidFill>
                  <a:latin typeface="Calibri (MS)"/>
                  <a:ea typeface="Calibri (MS)"/>
                  <a:cs typeface="Calibri (MS)"/>
                  <a:sym typeface="Calibri (MS)"/>
                </a:rPr>
                <a:t> </a:t>
              </a:r>
              <a:r>
                <a:rPr lang="en-US" sz="1907" dirty="0" err="1">
                  <a:solidFill>
                    <a:srgbClr val="09465E"/>
                  </a:solidFill>
                  <a:latin typeface="Calibri (MS)"/>
                  <a:ea typeface="Calibri (MS)"/>
                  <a:cs typeface="Calibri (MS)"/>
                  <a:sym typeface="Calibri (MS)"/>
                </a:rPr>
                <a:t>alimento</a:t>
              </a:r>
              <a:r>
                <a:rPr lang="en-US" sz="1907" dirty="0">
                  <a:solidFill>
                    <a:srgbClr val="09465E"/>
                  </a:solidFill>
                  <a:latin typeface="Calibri (MS)"/>
                  <a:ea typeface="Calibri (MS)"/>
                  <a:cs typeface="Calibri (MS)"/>
                  <a:sym typeface="Calibri (MS)"/>
                </a:rPr>
                <a:t> para </a:t>
              </a:r>
              <a:r>
                <a:rPr lang="en-US" sz="1907" dirty="0" err="1">
                  <a:solidFill>
                    <a:srgbClr val="09465E"/>
                  </a:solidFill>
                  <a:latin typeface="Calibri (MS)"/>
                  <a:ea typeface="Calibri (MS)"/>
                  <a:cs typeface="Calibri (MS)"/>
                  <a:sym typeface="Calibri (MS)"/>
                </a:rPr>
                <a:t>mascotas</a:t>
              </a:r>
              <a:endParaRPr lang="en-US" sz="1907" dirty="0">
                <a:solidFill>
                  <a:srgbClr val="09465E"/>
                </a:solidFill>
                <a:latin typeface="Calibri (MS)"/>
                <a:ea typeface="Calibri (MS)"/>
                <a:cs typeface="Calibri (MS)"/>
                <a:sym typeface="Calibri (MS)"/>
              </a:endParaRPr>
            </a:p>
            <a:p>
              <a:pPr marL="342900" lvl="0" indent="-342900" algn="l">
                <a:lnSpc>
                  <a:spcPts val="2365"/>
                </a:lnSpc>
                <a:buFont typeface="Arial" panose="020B0604020202020204" pitchFamily="34" charset="0"/>
                <a:buChar char="•"/>
              </a:pPr>
              <a:r>
                <a:rPr lang="en-US" sz="1907" dirty="0">
                  <a:solidFill>
                    <a:srgbClr val="09465E"/>
                  </a:solidFill>
                  <a:latin typeface="Calibri (MS)"/>
                  <a:ea typeface="Calibri (MS)"/>
                  <a:cs typeface="Calibri (MS)"/>
                  <a:sym typeface="Calibri (MS)"/>
                </a:rPr>
                <a:t> </a:t>
              </a:r>
              <a:r>
                <a:rPr lang="en-US" sz="1907" dirty="0" err="1">
                  <a:solidFill>
                    <a:srgbClr val="09465E"/>
                  </a:solidFill>
                  <a:latin typeface="Calibri (MS)"/>
                  <a:ea typeface="Calibri (MS)"/>
                  <a:cs typeface="Calibri (MS)"/>
                  <a:sym typeface="Calibri (MS)"/>
                </a:rPr>
                <a:t>biofertilizante</a:t>
              </a:r>
              <a:endParaRPr lang="en-US" sz="1907" dirty="0">
                <a:solidFill>
                  <a:srgbClr val="09465E"/>
                </a:solidFill>
                <a:latin typeface="Calibri (MS)"/>
                <a:ea typeface="Calibri (MS)"/>
                <a:cs typeface="Calibri (MS)"/>
                <a:sym typeface="Calibri (MS)"/>
              </a:endParaRPr>
            </a:p>
            <a:p>
              <a:pPr marL="342900" lvl="0" indent="-342900" algn="l">
                <a:lnSpc>
                  <a:spcPts val="2365"/>
                </a:lnSpc>
                <a:buFont typeface="Arial" panose="020B0604020202020204" pitchFamily="34" charset="0"/>
                <a:buChar char="•"/>
              </a:pPr>
              <a:r>
                <a:rPr lang="en-US" sz="1907" dirty="0">
                  <a:solidFill>
                    <a:srgbClr val="09465E"/>
                  </a:solidFill>
                  <a:latin typeface="Calibri (MS)"/>
                  <a:ea typeface="Calibri (MS)"/>
                  <a:cs typeface="Calibri (MS)"/>
                  <a:sym typeface="Calibri (MS)"/>
                </a:rPr>
                <a:t> bio-fuel</a:t>
              </a:r>
            </a:p>
            <a:p>
              <a:pPr marL="342900" lvl="0" indent="-342900" algn="l">
                <a:lnSpc>
                  <a:spcPts val="2365"/>
                </a:lnSpc>
                <a:buFont typeface="Arial" panose="020B0604020202020204" pitchFamily="34" charset="0"/>
                <a:buChar char="•"/>
              </a:pPr>
              <a:r>
                <a:rPr lang="en-US" sz="1907" dirty="0">
                  <a:solidFill>
                    <a:srgbClr val="09465E"/>
                  </a:solidFill>
                  <a:latin typeface="Calibri (MS)"/>
                  <a:ea typeface="Calibri (MS)"/>
                  <a:cs typeface="Calibri (MS)"/>
                  <a:sym typeface="Calibri (MS)"/>
                </a:rPr>
                <a:t> </a:t>
              </a:r>
              <a:r>
                <a:rPr lang="en-US" sz="1907" dirty="0" err="1">
                  <a:solidFill>
                    <a:srgbClr val="09465E"/>
                  </a:solidFill>
                  <a:latin typeface="Calibri (MS)"/>
                  <a:ea typeface="Calibri (MS)"/>
                  <a:cs typeface="Calibri (MS)"/>
                  <a:sym typeface="Calibri (MS)"/>
                </a:rPr>
                <a:t>aplicaciones</a:t>
              </a:r>
              <a:r>
                <a:rPr lang="en-US" sz="1907" dirty="0">
                  <a:solidFill>
                    <a:srgbClr val="09465E"/>
                  </a:solidFill>
                  <a:latin typeface="Calibri (MS)"/>
                  <a:ea typeface="Calibri (MS)"/>
                  <a:cs typeface="Calibri (MS)"/>
                  <a:sym typeface="Calibri (MS)"/>
                </a:rPr>
                <a:t> </a:t>
              </a:r>
              <a:r>
                <a:rPr lang="en-US" sz="1907" dirty="0" err="1">
                  <a:solidFill>
                    <a:srgbClr val="09465E"/>
                  </a:solidFill>
                  <a:latin typeface="Calibri (MS)"/>
                  <a:ea typeface="Calibri (MS)"/>
                  <a:cs typeface="Calibri (MS)"/>
                  <a:sym typeface="Calibri (MS)"/>
                </a:rPr>
                <a:t>en</a:t>
              </a:r>
              <a:r>
                <a:rPr lang="en-US" sz="1907" dirty="0">
                  <a:solidFill>
                    <a:srgbClr val="09465E"/>
                  </a:solidFill>
                  <a:latin typeface="Calibri (MS)"/>
                  <a:ea typeface="Calibri (MS)"/>
                  <a:cs typeface="Calibri (MS)"/>
                  <a:sym typeface="Calibri (MS)"/>
                </a:rPr>
                <a:t> textiles</a:t>
              </a:r>
            </a:p>
          </p:txBody>
        </p:sp>
      </p:grpSp>
      <p:sp>
        <p:nvSpPr>
          <p:cNvPr id="15" name="Freeform 15"/>
          <p:cNvSpPr/>
          <p:nvPr/>
        </p:nvSpPr>
        <p:spPr>
          <a:xfrm>
            <a:off x="511592" y="2526483"/>
            <a:ext cx="4519398" cy="3580562"/>
          </a:xfrm>
          <a:custGeom>
            <a:avLst/>
            <a:gdLst/>
            <a:ahLst/>
            <a:cxnLst/>
            <a:rect l="l" t="t" r="r" b="b"/>
            <a:pathLst>
              <a:path w="4519398" h="3580562">
                <a:moveTo>
                  <a:pt x="0" y="0"/>
                </a:moveTo>
                <a:lnTo>
                  <a:pt x="4519398" y="0"/>
                </a:lnTo>
                <a:lnTo>
                  <a:pt x="4519398" y="3580563"/>
                </a:lnTo>
                <a:lnTo>
                  <a:pt x="0" y="3580563"/>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txBody>
          <a:bodyPr/>
          <a:lstStyle/>
          <a:p>
            <a:endParaRPr lang="en-GB"/>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214365">
            <a:off x="10213501" y="6586329"/>
            <a:ext cx="264240" cy="0"/>
          </a:xfrm>
          <a:prstGeom prst="line">
            <a:avLst/>
          </a:prstGeom>
          <a:ln w="9525" cap="rnd">
            <a:solidFill>
              <a:srgbClr val="60BA47"/>
            </a:solidFill>
            <a:prstDash val="solid"/>
            <a:headEnd type="none" w="sm" len="sm"/>
            <a:tailEnd type="none" w="sm" len="sm"/>
          </a:ln>
        </p:spPr>
        <p:txBody>
          <a:bodyPr/>
          <a:lstStyle/>
          <a:p>
            <a:endParaRPr lang="en-GB"/>
          </a:p>
        </p:txBody>
      </p:sp>
      <p:sp>
        <p:nvSpPr>
          <p:cNvPr id="3" name="Freeform 3"/>
          <p:cNvSpPr/>
          <p:nvPr/>
        </p:nvSpPr>
        <p:spPr>
          <a:xfrm rot="-5400000">
            <a:off x="9185609" y="5249336"/>
            <a:ext cx="2341886" cy="195158"/>
          </a:xfrm>
          <a:custGeom>
            <a:avLst/>
            <a:gdLst/>
            <a:ahLst/>
            <a:cxnLst/>
            <a:rect l="l" t="t" r="r" b="b"/>
            <a:pathLst>
              <a:path w="2341886" h="195158">
                <a:moveTo>
                  <a:pt x="0" y="0"/>
                </a:moveTo>
                <a:lnTo>
                  <a:pt x="2341886" y="0"/>
                </a:lnTo>
                <a:lnTo>
                  <a:pt x="2341886" y="195158"/>
                </a:lnTo>
                <a:lnTo>
                  <a:pt x="0" y="195158"/>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endParaRPr lang="en-GB"/>
          </a:p>
        </p:txBody>
      </p:sp>
      <p:grpSp>
        <p:nvGrpSpPr>
          <p:cNvPr id="4" name="Group 4"/>
          <p:cNvGrpSpPr/>
          <p:nvPr/>
        </p:nvGrpSpPr>
        <p:grpSpPr>
          <a:xfrm rot="-5400000">
            <a:off x="2338875" y="-1566000"/>
            <a:ext cx="6014251" cy="10691999"/>
            <a:chOff x="0" y="0"/>
            <a:chExt cx="13716002" cy="24383998"/>
          </a:xfrm>
        </p:grpSpPr>
        <p:sp>
          <p:nvSpPr>
            <p:cNvPr id="5" name="Freeform 5"/>
            <p:cNvSpPr/>
            <p:nvPr/>
          </p:nvSpPr>
          <p:spPr>
            <a:xfrm>
              <a:off x="0" y="0"/>
              <a:ext cx="13716000" cy="24384000"/>
            </a:xfrm>
            <a:custGeom>
              <a:avLst/>
              <a:gdLst/>
              <a:ahLst/>
              <a:cxnLst/>
              <a:rect l="l" t="t" r="r" b="b"/>
              <a:pathLst>
                <a:path w="13716000" h="24384000">
                  <a:moveTo>
                    <a:pt x="0" y="0"/>
                  </a:moveTo>
                  <a:lnTo>
                    <a:pt x="13716000" y="0"/>
                  </a:lnTo>
                  <a:lnTo>
                    <a:pt x="13716000" y="24384000"/>
                  </a:lnTo>
                  <a:lnTo>
                    <a:pt x="0" y="24384000"/>
                  </a:lnTo>
                  <a:close/>
                </a:path>
              </a:pathLst>
            </a:custGeom>
            <a:solidFill>
              <a:srgbClr val="09465E"/>
            </a:solidFill>
          </p:spPr>
          <p:txBody>
            <a:bodyPr/>
            <a:lstStyle/>
            <a:p>
              <a:endParaRPr lang="en-GB"/>
            </a:p>
          </p:txBody>
        </p:sp>
      </p:grpSp>
      <p:grpSp>
        <p:nvGrpSpPr>
          <p:cNvPr id="6" name="Group 6"/>
          <p:cNvGrpSpPr/>
          <p:nvPr/>
        </p:nvGrpSpPr>
        <p:grpSpPr>
          <a:xfrm rot="-5400000">
            <a:off x="4266622" y="755888"/>
            <a:ext cx="5385481" cy="6048223"/>
            <a:chOff x="0" y="0"/>
            <a:chExt cx="12282040" cy="13793478"/>
          </a:xfrm>
        </p:grpSpPr>
        <p:sp>
          <p:nvSpPr>
            <p:cNvPr id="7" name="Freeform 7"/>
            <p:cNvSpPr/>
            <p:nvPr/>
          </p:nvSpPr>
          <p:spPr>
            <a:xfrm>
              <a:off x="0" y="0"/>
              <a:ext cx="12282043" cy="13793470"/>
            </a:xfrm>
            <a:custGeom>
              <a:avLst/>
              <a:gdLst/>
              <a:ahLst/>
              <a:cxnLst/>
              <a:rect l="l" t="t" r="r" b="b"/>
              <a:pathLst>
                <a:path w="12282043" h="13793470">
                  <a:moveTo>
                    <a:pt x="0" y="0"/>
                  </a:moveTo>
                  <a:lnTo>
                    <a:pt x="12282043" y="0"/>
                  </a:lnTo>
                  <a:lnTo>
                    <a:pt x="12282043" y="13793470"/>
                  </a:lnTo>
                  <a:lnTo>
                    <a:pt x="0" y="13793470"/>
                  </a:lnTo>
                  <a:close/>
                </a:path>
              </a:pathLst>
            </a:custGeom>
            <a:solidFill>
              <a:srgbClr val="FFFFFF"/>
            </a:solidFill>
          </p:spPr>
          <p:txBody>
            <a:bodyPr/>
            <a:lstStyle/>
            <a:p>
              <a:endParaRPr lang="en-GB"/>
            </a:p>
          </p:txBody>
        </p:sp>
        <p:sp>
          <p:nvSpPr>
            <p:cNvPr id="8" name="TextBox 8"/>
            <p:cNvSpPr txBox="1"/>
            <p:nvPr/>
          </p:nvSpPr>
          <p:spPr>
            <a:xfrm>
              <a:off x="0" y="-19050"/>
              <a:ext cx="12282040" cy="13812528"/>
            </a:xfrm>
            <a:prstGeom prst="rect">
              <a:avLst/>
            </a:prstGeom>
          </p:spPr>
          <p:txBody>
            <a:bodyPr lIns="29700" tIns="29700" rIns="29700" bIns="29700" rtlCol="0" anchor="ctr"/>
            <a:lstStyle/>
            <a:p>
              <a:pPr marL="0" lvl="0" indent="0" algn="ctr">
                <a:lnSpc>
                  <a:spcPts val="1894"/>
                </a:lnSpc>
              </a:pPr>
              <a:r>
                <a:rPr lang="en-US" sz="1578">
                  <a:solidFill>
                    <a:srgbClr val="FFFFFF"/>
                  </a:solidFill>
                  <a:latin typeface="Calibri (MS)"/>
                  <a:ea typeface="Calibri (MS)"/>
                  <a:cs typeface="Calibri (MS)"/>
                  <a:sym typeface="Calibri (MS)"/>
                </a:rPr>
                <a:t>a</a:t>
              </a:r>
            </a:p>
          </p:txBody>
        </p:sp>
      </p:grpSp>
      <p:sp>
        <p:nvSpPr>
          <p:cNvPr id="9" name="AutoShape 9"/>
          <p:cNvSpPr/>
          <p:nvPr/>
        </p:nvSpPr>
        <p:spPr>
          <a:xfrm rot="214365">
            <a:off x="10213501" y="6586329"/>
            <a:ext cx="264240" cy="0"/>
          </a:xfrm>
          <a:prstGeom prst="line">
            <a:avLst/>
          </a:prstGeom>
          <a:ln w="9525" cap="rnd">
            <a:solidFill>
              <a:srgbClr val="60BA47"/>
            </a:solidFill>
            <a:prstDash val="solid"/>
            <a:headEnd type="none" w="sm" len="sm"/>
            <a:tailEnd type="none" w="sm" len="sm"/>
          </a:ln>
        </p:spPr>
        <p:txBody>
          <a:bodyPr/>
          <a:lstStyle/>
          <a:p>
            <a:endParaRPr lang="en-GB"/>
          </a:p>
        </p:txBody>
      </p:sp>
      <p:sp>
        <p:nvSpPr>
          <p:cNvPr id="10" name="Freeform 10"/>
          <p:cNvSpPr/>
          <p:nvPr/>
        </p:nvSpPr>
        <p:spPr>
          <a:xfrm rot="-5400000">
            <a:off x="9185609" y="5249336"/>
            <a:ext cx="2341886" cy="195158"/>
          </a:xfrm>
          <a:custGeom>
            <a:avLst/>
            <a:gdLst/>
            <a:ahLst/>
            <a:cxnLst/>
            <a:rect l="l" t="t" r="r" b="b"/>
            <a:pathLst>
              <a:path w="2341886" h="195158">
                <a:moveTo>
                  <a:pt x="0" y="0"/>
                </a:moveTo>
                <a:lnTo>
                  <a:pt x="2341886" y="0"/>
                </a:lnTo>
                <a:lnTo>
                  <a:pt x="2341886" y="195158"/>
                </a:lnTo>
                <a:lnTo>
                  <a:pt x="0" y="195158"/>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n-GB"/>
          </a:p>
        </p:txBody>
      </p:sp>
      <p:grpSp>
        <p:nvGrpSpPr>
          <p:cNvPr id="11" name="Group 11"/>
          <p:cNvGrpSpPr/>
          <p:nvPr/>
        </p:nvGrpSpPr>
        <p:grpSpPr>
          <a:xfrm>
            <a:off x="4209323" y="1506645"/>
            <a:ext cx="5561471" cy="4530682"/>
            <a:chOff x="0" y="0"/>
            <a:chExt cx="12683400" cy="10332600"/>
          </a:xfrm>
        </p:grpSpPr>
        <p:sp>
          <p:nvSpPr>
            <p:cNvPr id="12" name="Freeform 12"/>
            <p:cNvSpPr/>
            <p:nvPr/>
          </p:nvSpPr>
          <p:spPr>
            <a:xfrm>
              <a:off x="0" y="0"/>
              <a:ext cx="12683400" cy="10332600"/>
            </a:xfrm>
            <a:custGeom>
              <a:avLst/>
              <a:gdLst/>
              <a:ahLst/>
              <a:cxnLst/>
              <a:rect l="l" t="t" r="r" b="b"/>
              <a:pathLst>
                <a:path w="12683400" h="10332600">
                  <a:moveTo>
                    <a:pt x="0" y="0"/>
                  </a:moveTo>
                  <a:lnTo>
                    <a:pt x="12683400" y="0"/>
                  </a:lnTo>
                  <a:lnTo>
                    <a:pt x="12683400" y="10332600"/>
                  </a:lnTo>
                  <a:lnTo>
                    <a:pt x="0" y="10332600"/>
                  </a:lnTo>
                  <a:close/>
                </a:path>
              </a:pathLst>
            </a:custGeom>
            <a:solidFill>
              <a:srgbClr val="000000">
                <a:alpha val="0"/>
              </a:srgbClr>
            </a:solidFill>
          </p:spPr>
          <p:txBody>
            <a:bodyPr/>
            <a:lstStyle/>
            <a:p>
              <a:endParaRPr lang="en-GB"/>
            </a:p>
          </p:txBody>
        </p:sp>
        <p:sp>
          <p:nvSpPr>
            <p:cNvPr id="13" name="TextBox 13"/>
            <p:cNvSpPr txBox="1"/>
            <p:nvPr/>
          </p:nvSpPr>
          <p:spPr>
            <a:xfrm>
              <a:off x="0" y="-47625"/>
              <a:ext cx="12683400" cy="10380225"/>
            </a:xfrm>
            <a:prstGeom prst="rect">
              <a:avLst/>
            </a:prstGeom>
          </p:spPr>
          <p:txBody>
            <a:bodyPr lIns="0" tIns="0" rIns="0" bIns="0" rtlCol="0" anchor="t"/>
            <a:lstStyle/>
            <a:p>
              <a:pPr marL="0" lvl="0" indent="0" algn="l">
                <a:lnSpc>
                  <a:spcPts val="2392"/>
                </a:lnSpc>
              </a:pPr>
              <a:endParaRPr dirty="0"/>
            </a:p>
            <a:p>
              <a:pPr marL="0" lvl="0" indent="0" algn="l">
                <a:lnSpc>
                  <a:spcPts val="2392"/>
                </a:lnSpc>
              </a:pPr>
              <a:r>
                <a:rPr lang="en-US" sz="1929" dirty="0">
                  <a:solidFill>
                    <a:srgbClr val="09465E"/>
                  </a:solidFill>
                  <a:latin typeface="+mj-lt"/>
                  <a:ea typeface="Calibri (MS) Bold"/>
                  <a:cs typeface="Calibri (MS) Bold"/>
                  <a:sym typeface="Calibri (MS) Bold"/>
                </a:rPr>
                <a:t>Los </a:t>
              </a:r>
              <a:r>
                <a:rPr lang="en-US" sz="1929" dirty="0" err="1">
                  <a:solidFill>
                    <a:srgbClr val="09465E"/>
                  </a:solidFill>
                  <a:latin typeface="+mj-lt"/>
                  <a:ea typeface="Calibri (MS) Bold"/>
                  <a:cs typeface="Calibri (MS) Bold"/>
                  <a:sym typeface="Calibri (MS) Bold"/>
                </a:rPr>
                <a:t>recortes</a:t>
              </a:r>
              <a:r>
                <a:rPr lang="en-US" sz="1929" dirty="0">
                  <a:solidFill>
                    <a:srgbClr val="09465E"/>
                  </a:solidFill>
                  <a:latin typeface="+mj-lt"/>
                  <a:ea typeface="Calibri (MS) Bold"/>
                  <a:cs typeface="Calibri (MS) Bold"/>
                  <a:sym typeface="Calibri (MS) Bold"/>
                </a:rPr>
                <a:t> y </a:t>
              </a:r>
              <a:r>
                <a:rPr lang="en-US" sz="1929" dirty="0" err="1">
                  <a:solidFill>
                    <a:srgbClr val="09465E"/>
                  </a:solidFill>
                  <a:latin typeface="+mj-lt"/>
                  <a:ea typeface="Calibri (MS) Bold"/>
                  <a:cs typeface="Calibri (MS) Bold"/>
                  <a:sym typeface="Calibri (MS) Bold"/>
                </a:rPr>
                <a:t>desechos</a:t>
              </a:r>
              <a:r>
                <a:rPr lang="en-US" sz="1929" dirty="0">
                  <a:solidFill>
                    <a:srgbClr val="09465E"/>
                  </a:solidFill>
                  <a:latin typeface="+mj-lt"/>
                  <a:ea typeface="Calibri (MS) Bold"/>
                  <a:cs typeface="Calibri (MS) Bold"/>
                  <a:sym typeface="Calibri (MS) Bold"/>
                </a:rPr>
                <a:t> de </a:t>
              </a:r>
              <a:r>
                <a:rPr lang="en-US" sz="1929" dirty="0" err="1">
                  <a:solidFill>
                    <a:srgbClr val="09465E"/>
                  </a:solidFill>
                  <a:latin typeface="+mj-lt"/>
                  <a:ea typeface="Calibri (MS) Bold"/>
                  <a:cs typeface="Calibri (MS) Bold"/>
                  <a:sym typeface="Calibri (MS) Bold"/>
                </a:rPr>
                <a:t>avena</a:t>
              </a:r>
              <a:r>
                <a:rPr lang="en-US" sz="1929" dirty="0">
                  <a:solidFill>
                    <a:srgbClr val="09465E"/>
                  </a:solidFill>
                  <a:latin typeface="+mj-lt"/>
                  <a:ea typeface="Calibri (MS) Bold"/>
                  <a:cs typeface="Calibri (MS) Bold"/>
                  <a:sym typeface="Calibri (MS) Bold"/>
                </a:rPr>
                <a:t> </a:t>
              </a:r>
              <a:r>
                <a:rPr lang="en-US" sz="1929" dirty="0" err="1">
                  <a:solidFill>
                    <a:srgbClr val="09465E"/>
                  </a:solidFill>
                  <a:latin typeface="+mj-lt"/>
                  <a:ea typeface="Calibri (MS) Bold"/>
                  <a:cs typeface="Calibri (MS) Bold"/>
                  <a:sym typeface="Calibri (MS) Bold"/>
                </a:rPr>
                <a:t>pueden</a:t>
              </a:r>
              <a:r>
                <a:rPr lang="en-US" sz="1929" dirty="0">
                  <a:solidFill>
                    <a:srgbClr val="09465E"/>
                  </a:solidFill>
                  <a:latin typeface="+mj-lt"/>
                  <a:ea typeface="Calibri (MS) Bold"/>
                  <a:cs typeface="Calibri (MS) Bold"/>
                  <a:sym typeface="Calibri (MS) Bold"/>
                </a:rPr>
                <a:t> </a:t>
              </a:r>
              <a:r>
                <a:rPr lang="en-US" sz="1929" dirty="0" err="1">
                  <a:solidFill>
                    <a:srgbClr val="09465E"/>
                  </a:solidFill>
                  <a:latin typeface="+mj-lt"/>
                  <a:ea typeface="Calibri (MS) Bold"/>
                  <a:cs typeface="Calibri (MS) Bold"/>
                  <a:sym typeface="Calibri (MS) Bold"/>
                </a:rPr>
                <a:t>deshidratarse</a:t>
              </a:r>
              <a:r>
                <a:rPr lang="en-US" sz="1929" dirty="0">
                  <a:solidFill>
                    <a:srgbClr val="09465E"/>
                  </a:solidFill>
                  <a:latin typeface="+mj-lt"/>
                  <a:ea typeface="Calibri (MS) Bold"/>
                  <a:cs typeface="Calibri (MS) Bold"/>
                  <a:sym typeface="Calibri (MS) Bold"/>
                </a:rPr>
                <a:t> y </a:t>
              </a:r>
              <a:r>
                <a:rPr lang="en-US" sz="1929" dirty="0" err="1">
                  <a:solidFill>
                    <a:srgbClr val="09465E"/>
                  </a:solidFill>
                  <a:latin typeface="+mj-lt"/>
                  <a:ea typeface="Calibri (MS) Bold"/>
                  <a:cs typeface="Calibri (MS) Bold"/>
                  <a:sym typeface="Calibri (MS) Bold"/>
                </a:rPr>
                <a:t>molerse</a:t>
              </a:r>
              <a:r>
                <a:rPr lang="en-US" sz="1929" dirty="0">
                  <a:solidFill>
                    <a:srgbClr val="09465E"/>
                  </a:solidFill>
                  <a:latin typeface="+mj-lt"/>
                  <a:ea typeface="Calibri (MS) Bold"/>
                  <a:cs typeface="Calibri (MS) Bold"/>
                  <a:sym typeface="Calibri (MS) Bold"/>
                </a:rPr>
                <a:t> para </a:t>
              </a:r>
              <a:r>
                <a:rPr lang="en-US" sz="1929" dirty="0" err="1">
                  <a:solidFill>
                    <a:srgbClr val="09465E"/>
                  </a:solidFill>
                  <a:latin typeface="+mj-lt"/>
                  <a:ea typeface="Calibri (MS) Bold"/>
                  <a:cs typeface="Calibri (MS) Bold"/>
                  <a:sym typeface="Calibri (MS) Bold"/>
                </a:rPr>
                <a:t>obtener</a:t>
              </a:r>
              <a:r>
                <a:rPr lang="en-US" sz="1929" dirty="0">
                  <a:solidFill>
                    <a:srgbClr val="09465E"/>
                  </a:solidFill>
                  <a:latin typeface="+mj-lt"/>
                  <a:ea typeface="Calibri (MS) Bold"/>
                  <a:cs typeface="Calibri (MS) Bold"/>
                  <a:sym typeface="Calibri (MS) Bold"/>
                </a:rPr>
                <a:t> harina de </a:t>
              </a:r>
              <a:r>
                <a:rPr lang="en-US" sz="1929" dirty="0" err="1">
                  <a:solidFill>
                    <a:srgbClr val="09465E"/>
                  </a:solidFill>
                  <a:latin typeface="+mj-lt"/>
                  <a:ea typeface="Calibri (MS) Bold"/>
                  <a:cs typeface="Calibri (MS) Bold"/>
                  <a:sym typeface="Calibri (MS) Bold"/>
                </a:rPr>
                <a:t>avena</a:t>
              </a:r>
              <a:r>
                <a:rPr lang="en-US" sz="1929" dirty="0">
                  <a:solidFill>
                    <a:srgbClr val="09465E"/>
                  </a:solidFill>
                  <a:latin typeface="+mj-lt"/>
                  <a:ea typeface="Calibri (MS) Bold"/>
                  <a:cs typeface="Calibri (MS) Bold"/>
                  <a:sym typeface="Calibri (MS) Bold"/>
                </a:rPr>
                <a:t> y </a:t>
              </a:r>
              <a:r>
                <a:rPr lang="en-US" sz="1929" dirty="0" err="1">
                  <a:solidFill>
                    <a:srgbClr val="09465E"/>
                  </a:solidFill>
                  <a:latin typeface="+mj-lt"/>
                  <a:ea typeface="Calibri (MS) Bold"/>
                  <a:cs typeface="Calibri (MS) Bold"/>
                  <a:sym typeface="Calibri (MS) Bold"/>
                </a:rPr>
                <a:t>xilitol</a:t>
              </a:r>
              <a:r>
                <a:rPr lang="en-US" sz="1929" dirty="0">
                  <a:solidFill>
                    <a:srgbClr val="09465E"/>
                  </a:solidFill>
                  <a:latin typeface="+mj-lt"/>
                  <a:ea typeface="Calibri (MS) Bold"/>
                  <a:cs typeface="Calibri (MS) Bold"/>
                  <a:sym typeface="Calibri (MS) Bold"/>
                </a:rPr>
                <a:t> de </a:t>
              </a:r>
              <a:r>
                <a:rPr lang="en-US" sz="1929" dirty="0" err="1">
                  <a:solidFill>
                    <a:srgbClr val="09465E"/>
                  </a:solidFill>
                  <a:latin typeface="+mj-lt"/>
                  <a:ea typeface="Calibri (MS) Bold"/>
                  <a:cs typeface="Calibri (MS) Bold"/>
                  <a:sym typeface="Calibri (MS) Bold"/>
                </a:rPr>
                <a:t>avena</a:t>
              </a:r>
              <a:r>
                <a:rPr lang="en-US" sz="1929" dirty="0">
                  <a:solidFill>
                    <a:srgbClr val="09465E"/>
                  </a:solidFill>
                  <a:latin typeface="+mj-lt"/>
                  <a:ea typeface="Calibri (MS) Bold"/>
                  <a:cs typeface="Calibri (MS) Bold"/>
                  <a:sym typeface="Calibri (MS) Bold"/>
                </a:rPr>
                <a:t>, que se </a:t>
              </a:r>
              <a:r>
                <a:rPr lang="en-US" sz="1929" dirty="0" err="1">
                  <a:solidFill>
                    <a:srgbClr val="09465E"/>
                  </a:solidFill>
                  <a:latin typeface="+mj-lt"/>
                  <a:ea typeface="Calibri (MS) Bold"/>
                  <a:cs typeface="Calibri (MS) Bold"/>
                  <a:sym typeface="Calibri (MS) Bold"/>
                </a:rPr>
                <a:t>utilizan</a:t>
              </a:r>
              <a:r>
                <a:rPr lang="en-US" sz="1929" dirty="0">
                  <a:solidFill>
                    <a:srgbClr val="09465E"/>
                  </a:solidFill>
                  <a:latin typeface="+mj-lt"/>
                  <a:ea typeface="Calibri (MS) Bold"/>
                  <a:cs typeface="Calibri (MS) Bold"/>
                  <a:sym typeface="Calibri (MS) Bold"/>
                </a:rPr>
                <a:t> </a:t>
              </a:r>
              <a:r>
                <a:rPr lang="en-US" sz="1929" dirty="0" err="1">
                  <a:solidFill>
                    <a:srgbClr val="09465E"/>
                  </a:solidFill>
                  <a:latin typeface="+mj-lt"/>
                  <a:ea typeface="Calibri (MS) Bold"/>
                  <a:cs typeface="Calibri (MS) Bold"/>
                  <a:sym typeface="Calibri (MS) Bold"/>
                </a:rPr>
                <a:t>en</a:t>
              </a:r>
              <a:r>
                <a:rPr lang="en-US" sz="1929" dirty="0">
                  <a:solidFill>
                    <a:srgbClr val="09465E"/>
                  </a:solidFill>
                  <a:latin typeface="+mj-lt"/>
                  <a:ea typeface="Calibri (MS) Bold"/>
                  <a:cs typeface="Calibri (MS) Bold"/>
                  <a:sym typeface="Calibri (MS) Bold"/>
                </a:rPr>
                <a:t> </a:t>
              </a:r>
              <a:r>
                <a:rPr lang="en-US" sz="1929" dirty="0" err="1">
                  <a:solidFill>
                    <a:srgbClr val="09465E"/>
                  </a:solidFill>
                  <a:latin typeface="+mj-lt"/>
                  <a:ea typeface="Calibri (MS) Bold"/>
                  <a:cs typeface="Calibri (MS) Bold"/>
                  <a:sym typeface="Calibri (MS) Bold"/>
                </a:rPr>
                <a:t>productos</a:t>
              </a:r>
              <a:r>
                <a:rPr lang="en-US" sz="1929" dirty="0">
                  <a:solidFill>
                    <a:srgbClr val="09465E"/>
                  </a:solidFill>
                  <a:latin typeface="+mj-lt"/>
                  <a:ea typeface="Calibri (MS) Bold"/>
                  <a:cs typeface="Calibri (MS) Bold"/>
                  <a:sym typeface="Calibri (MS) Bold"/>
                </a:rPr>
                <a:t> </a:t>
              </a:r>
              <a:r>
                <a:rPr lang="en-US" sz="1929" dirty="0" err="1">
                  <a:solidFill>
                    <a:srgbClr val="09465E"/>
                  </a:solidFill>
                  <a:latin typeface="+mj-lt"/>
                  <a:ea typeface="Calibri (MS) Bold"/>
                  <a:cs typeface="Calibri (MS) Bold"/>
                  <a:sym typeface="Calibri (MS) Bold"/>
                </a:rPr>
                <a:t>horneados</a:t>
              </a:r>
              <a:r>
                <a:rPr lang="en-US" sz="1929" dirty="0">
                  <a:solidFill>
                    <a:srgbClr val="09465E"/>
                  </a:solidFill>
                  <a:latin typeface="+mj-lt"/>
                  <a:ea typeface="Calibri (MS) Bold"/>
                  <a:cs typeface="Calibri (MS) Bold"/>
                  <a:sym typeface="Calibri (MS) Bold"/>
                </a:rPr>
                <a:t>, salsas y </a:t>
              </a:r>
              <a:r>
                <a:rPr lang="en-US" sz="1929" dirty="0" err="1">
                  <a:solidFill>
                    <a:srgbClr val="09465E"/>
                  </a:solidFill>
                  <a:latin typeface="+mj-lt"/>
                  <a:ea typeface="Calibri (MS) Bold"/>
                  <a:cs typeface="Calibri (MS) Bold"/>
                  <a:sym typeface="Calibri (MS) Bold"/>
                </a:rPr>
                <a:t>como</a:t>
              </a:r>
              <a:r>
                <a:rPr lang="en-US" sz="1929" dirty="0">
                  <a:solidFill>
                    <a:srgbClr val="09465E"/>
                  </a:solidFill>
                  <a:latin typeface="+mj-lt"/>
                  <a:ea typeface="Calibri (MS) Bold"/>
                  <a:cs typeface="Calibri (MS) Bold"/>
                  <a:sym typeface="Calibri (MS) Bold"/>
                </a:rPr>
                <a:t> </a:t>
              </a:r>
              <a:r>
                <a:rPr lang="en-US" sz="1929" dirty="0" err="1">
                  <a:solidFill>
                    <a:srgbClr val="09465E"/>
                  </a:solidFill>
                  <a:latin typeface="+mj-lt"/>
                  <a:ea typeface="Calibri (MS) Bold"/>
                  <a:cs typeface="Calibri (MS) Bold"/>
                  <a:sym typeface="Calibri (MS) Bold"/>
                </a:rPr>
                <a:t>espesantes</a:t>
              </a:r>
              <a:r>
                <a:rPr lang="en-US" sz="1929" dirty="0">
                  <a:solidFill>
                    <a:srgbClr val="09465E"/>
                  </a:solidFill>
                  <a:latin typeface="+mj-lt"/>
                  <a:ea typeface="Calibri (MS) Bold"/>
                  <a:cs typeface="Calibri (MS) Bold"/>
                  <a:sym typeface="Calibri (MS) Bold"/>
                </a:rPr>
                <a:t>, </a:t>
              </a:r>
              <a:r>
                <a:rPr lang="en-US" sz="1929" dirty="0" err="1">
                  <a:solidFill>
                    <a:srgbClr val="09465E"/>
                  </a:solidFill>
                  <a:latin typeface="+mj-lt"/>
                  <a:ea typeface="Calibri (MS) Bold"/>
                  <a:cs typeface="Calibri (MS) Bold"/>
                  <a:sym typeface="Calibri (MS) Bold"/>
                </a:rPr>
                <a:t>emulsionantes</a:t>
              </a:r>
              <a:r>
                <a:rPr lang="en-US" sz="1929" dirty="0">
                  <a:solidFill>
                    <a:srgbClr val="09465E"/>
                  </a:solidFill>
                  <a:latin typeface="+mj-lt"/>
                  <a:ea typeface="Calibri (MS) Bold"/>
                  <a:cs typeface="Calibri (MS) Bold"/>
                  <a:sym typeface="Calibri (MS) Bold"/>
                </a:rPr>
                <a:t>, </a:t>
              </a:r>
              <a:r>
                <a:rPr lang="en-US" sz="1929" dirty="0" err="1">
                  <a:solidFill>
                    <a:srgbClr val="09465E"/>
                  </a:solidFill>
                  <a:latin typeface="+mj-lt"/>
                  <a:ea typeface="Calibri (MS) Bold"/>
                  <a:cs typeface="Calibri (MS) Bold"/>
                  <a:sym typeface="Calibri (MS) Bold"/>
                </a:rPr>
                <a:t>texturizantes</a:t>
              </a:r>
              <a:r>
                <a:rPr lang="en-US" sz="1929" dirty="0">
                  <a:solidFill>
                    <a:srgbClr val="09465E"/>
                  </a:solidFill>
                  <a:latin typeface="+mj-lt"/>
                  <a:ea typeface="Calibri (MS) Bold"/>
                  <a:cs typeface="Calibri (MS) Bold"/>
                  <a:sym typeface="Calibri (MS) Bold"/>
                </a:rPr>
                <a:t> y </a:t>
              </a:r>
              <a:r>
                <a:rPr lang="en-US" sz="1929" dirty="0" err="1">
                  <a:solidFill>
                    <a:srgbClr val="09465E"/>
                  </a:solidFill>
                  <a:latin typeface="+mj-lt"/>
                  <a:ea typeface="Calibri (MS) Bold"/>
                  <a:cs typeface="Calibri (MS) Bold"/>
                  <a:sym typeface="Calibri (MS) Bold"/>
                </a:rPr>
                <a:t>en</a:t>
              </a:r>
              <a:r>
                <a:rPr lang="en-US" sz="1929" dirty="0">
                  <a:solidFill>
                    <a:srgbClr val="09465E"/>
                  </a:solidFill>
                  <a:latin typeface="+mj-lt"/>
                  <a:ea typeface="Calibri (MS) Bold"/>
                  <a:cs typeface="Calibri (MS) Bold"/>
                  <a:sym typeface="Calibri (MS) Bold"/>
                </a:rPr>
                <a:t> </a:t>
              </a:r>
              <a:r>
                <a:rPr lang="en-US" sz="1929" dirty="0" err="1">
                  <a:solidFill>
                    <a:srgbClr val="09465E"/>
                  </a:solidFill>
                  <a:latin typeface="+mj-lt"/>
                  <a:ea typeface="Calibri (MS) Bold"/>
                  <a:cs typeface="Calibri (MS) Bold"/>
                  <a:sym typeface="Calibri (MS) Bold"/>
                </a:rPr>
                <a:t>productos</a:t>
              </a:r>
              <a:r>
                <a:rPr lang="en-US" sz="1929" dirty="0">
                  <a:solidFill>
                    <a:srgbClr val="09465E"/>
                  </a:solidFill>
                  <a:latin typeface="+mj-lt"/>
                  <a:ea typeface="Calibri (MS) Bold"/>
                  <a:cs typeface="Calibri (MS) Bold"/>
                  <a:sym typeface="Calibri (MS) Bold"/>
                </a:rPr>
                <a:t> gourmet</a:t>
              </a:r>
              <a:r>
                <a:rPr lang="en-US" sz="1929" b="1" dirty="0">
                  <a:solidFill>
                    <a:srgbClr val="09465E"/>
                  </a:solidFill>
                  <a:latin typeface="Calibri (MS) Bold"/>
                  <a:ea typeface="Calibri (MS) Bold"/>
                  <a:cs typeface="Calibri (MS) Bold"/>
                  <a:sym typeface="Calibri (MS) Bold"/>
                </a:rPr>
                <a:t>.</a:t>
              </a:r>
            </a:p>
            <a:p>
              <a:pPr marL="0" lvl="0" indent="0" algn="l">
                <a:lnSpc>
                  <a:spcPts val="2392"/>
                </a:lnSpc>
              </a:pPr>
              <a:endParaRPr lang="en-US" sz="1929" b="1" dirty="0">
                <a:solidFill>
                  <a:srgbClr val="09465E"/>
                </a:solidFill>
                <a:latin typeface="Calibri (MS) Bold"/>
                <a:ea typeface="Calibri (MS) Bold"/>
                <a:cs typeface="Calibri (MS) Bold"/>
                <a:sym typeface="Calibri (MS) Bold"/>
              </a:endParaRPr>
            </a:p>
            <a:p>
              <a:pPr marL="0" lvl="0" indent="0" algn="l">
                <a:lnSpc>
                  <a:spcPts val="2392"/>
                </a:lnSpc>
              </a:pPr>
              <a:r>
                <a:rPr lang="en-US" sz="1929" b="1" u="sng" dirty="0" err="1">
                  <a:solidFill>
                    <a:srgbClr val="09465E"/>
                  </a:solidFill>
                  <a:latin typeface="Calibri (MS) Bold"/>
                  <a:ea typeface="Calibri (MS) Bold"/>
                  <a:cs typeface="Calibri (MS) Bold"/>
                  <a:sym typeface="Calibri (MS) Bold"/>
                  <a:hlinkClick r:id="rId4" tooltip="https://uusiouutiset.fi/fazerin-uudet-kaura-kaakaokonvehdit-syntyvat-tuotannon-ylijaamasta-ja-sivuvirroista/"/>
                </a:rPr>
                <a:t>Suplementos</a:t>
              </a:r>
              <a:r>
                <a:rPr lang="en-US" sz="1929" b="1" u="sng" dirty="0">
                  <a:solidFill>
                    <a:srgbClr val="09465E"/>
                  </a:solidFill>
                  <a:latin typeface="Calibri (MS) Bold"/>
                  <a:ea typeface="Calibri (MS) Bold"/>
                  <a:cs typeface="Calibri (MS) Bold"/>
                  <a:sym typeface="Calibri (MS) Bold"/>
                  <a:hlinkClick r:id="rId4" tooltip="https://uusiouutiset.fi/fazerin-uudet-kaura-kaakaokonvehdit-syntyvat-tuotannon-ylijaamasta-ja-sivuvirroista/"/>
                </a:rPr>
                <a:t>: La </a:t>
              </a:r>
              <a:r>
                <a:rPr lang="en-US" sz="1929" b="1" u="sng" dirty="0" err="1">
                  <a:solidFill>
                    <a:srgbClr val="09465E"/>
                  </a:solidFill>
                  <a:latin typeface="Calibri (MS) Bold"/>
                  <a:ea typeface="Calibri (MS) Bold"/>
                  <a:cs typeface="Calibri (MS) Bold"/>
                  <a:sym typeface="Calibri (MS) Bold"/>
                  <a:hlinkClick r:id="rId4" tooltip="https://uusiouutiset.fi/fazerin-uudet-kaura-kaakaokonvehdit-syntyvat-tuotannon-ylijaamasta-ja-sivuvirroista/"/>
                </a:rPr>
                <a:t>avena</a:t>
              </a:r>
              <a:r>
                <a:rPr lang="en-US" sz="1929" b="1" u="sng" dirty="0">
                  <a:solidFill>
                    <a:srgbClr val="09465E"/>
                  </a:solidFill>
                  <a:latin typeface="Calibri (MS) Bold"/>
                  <a:ea typeface="Calibri (MS) Bold"/>
                  <a:cs typeface="Calibri (MS) Bold"/>
                  <a:sym typeface="Calibri (MS) Bold"/>
                  <a:hlinkClick r:id="rId4" tooltip="https://uusiouutiset.fi/fazerin-uudet-kaura-kaakaokonvehdit-syntyvat-tuotannon-ylijaamasta-ja-sivuvirroista/"/>
                </a:rPr>
                <a:t> es </a:t>
              </a:r>
              <a:r>
                <a:rPr lang="en-US" sz="1929" b="1" u="sng" dirty="0" err="1">
                  <a:solidFill>
                    <a:srgbClr val="09465E"/>
                  </a:solidFill>
                  <a:latin typeface="Calibri (MS) Bold"/>
                  <a:ea typeface="Calibri (MS) Bold"/>
                  <a:cs typeface="Calibri (MS) Bold"/>
                  <a:sym typeface="Calibri (MS) Bold"/>
                  <a:hlinkClick r:id="rId4" tooltip="https://uusiouutiset.fi/fazerin-uudet-kaura-kaakaokonvehdit-syntyvat-tuotannon-ylijaamasta-ja-sivuvirroista/"/>
                </a:rPr>
                <a:t>rica</a:t>
              </a:r>
              <a:r>
                <a:rPr lang="en-US" sz="1929" b="1" u="sng" dirty="0">
                  <a:solidFill>
                    <a:srgbClr val="09465E"/>
                  </a:solidFill>
                  <a:latin typeface="Calibri (MS) Bold"/>
                  <a:ea typeface="Calibri (MS) Bold"/>
                  <a:cs typeface="Calibri (MS) Bold"/>
                  <a:sym typeface="Calibri (MS) Bold"/>
                  <a:hlinkClick r:id="rId4" tooltip="https://uusiouutiset.fi/fazerin-uudet-kaura-kaakaokonvehdit-syntyvat-tuotannon-ylijaamasta-ja-sivuvirroista/"/>
                </a:rPr>
                <a:t> </a:t>
              </a:r>
              <a:r>
                <a:rPr lang="en-US" sz="1929" b="1" u="sng" dirty="0" err="1">
                  <a:solidFill>
                    <a:srgbClr val="09465E"/>
                  </a:solidFill>
                  <a:latin typeface="Calibri (MS) Bold"/>
                  <a:ea typeface="Calibri (MS) Bold"/>
                  <a:cs typeface="Calibri (MS) Bold"/>
                  <a:sym typeface="Calibri (MS) Bold"/>
                  <a:hlinkClick r:id="rId4" tooltip="https://uusiouutiset.fi/fazerin-uudet-kaura-kaakaokonvehdit-syntyvat-tuotannon-ylijaamasta-ja-sivuvirroista/"/>
                </a:rPr>
                <a:t>en</a:t>
              </a:r>
              <a:r>
                <a:rPr lang="en-US" sz="1929" b="1" u="sng" dirty="0">
                  <a:solidFill>
                    <a:srgbClr val="09465E"/>
                  </a:solidFill>
                  <a:latin typeface="Calibri (MS) Bold"/>
                  <a:ea typeface="Calibri (MS) Bold"/>
                  <a:cs typeface="Calibri (MS) Bold"/>
                  <a:sym typeface="Calibri (MS) Bold"/>
                  <a:hlinkClick r:id="rId4" tooltip="https://uusiouutiset.fi/fazerin-uudet-kaura-kaakaokonvehdit-syntyvat-tuotannon-ylijaamasta-ja-sivuvirroista/"/>
                </a:rPr>
                <a:t> </a:t>
              </a:r>
              <a:r>
                <a:rPr lang="en-US" sz="1929" b="1" u="sng" dirty="0" err="1">
                  <a:solidFill>
                    <a:srgbClr val="09465E"/>
                  </a:solidFill>
                  <a:latin typeface="Calibri (MS) Bold"/>
                  <a:ea typeface="Calibri (MS) Bold"/>
                  <a:cs typeface="Calibri (MS) Bold"/>
                  <a:sym typeface="Calibri (MS) Bold"/>
                  <a:hlinkClick r:id="rId4" tooltip="https://uusiouutiset.fi/fazerin-uudet-kaura-kaakaokonvehdit-syntyvat-tuotannon-ylijaamasta-ja-sivuvirroista/"/>
                </a:rPr>
                <a:t>fibra</a:t>
              </a:r>
              <a:r>
                <a:rPr lang="en-US" sz="1929" b="1" u="sng" dirty="0">
                  <a:solidFill>
                    <a:srgbClr val="09465E"/>
                  </a:solidFill>
                  <a:latin typeface="Calibri (MS) Bold"/>
                  <a:ea typeface="Calibri (MS) Bold"/>
                  <a:cs typeface="Calibri (MS) Bold"/>
                  <a:sym typeface="Calibri (MS) Bold"/>
                  <a:hlinkClick r:id="rId4" tooltip="https://uusiouutiset.fi/fazerin-uudet-kaura-kaakaokonvehdit-syntyvat-tuotannon-ylijaamasta-ja-sivuvirroista/"/>
                </a:rPr>
                <a:t>, </a:t>
              </a:r>
              <a:r>
                <a:rPr lang="en-US" sz="1929" b="1" u="sng" dirty="0" err="1">
                  <a:solidFill>
                    <a:srgbClr val="09465E"/>
                  </a:solidFill>
                  <a:latin typeface="Calibri (MS) Bold"/>
                  <a:ea typeface="Calibri (MS) Bold"/>
                  <a:cs typeface="Calibri (MS) Bold"/>
                  <a:sym typeface="Calibri (MS) Bold"/>
                  <a:hlinkClick r:id="rId4" tooltip="https://uusiouutiset.fi/fazerin-uudet-kaura-kaakaokonvehdit-syntyvat-tuotannon-ylijaamasta-ja-sivuvirroista/"/>
                </a:rPr>
                <a:t>antioxidantes</a:t>
              </a:r>
              <a:r>
                <a:rPr lang="en-US" sz="1929" b="1" u="sng" dirty="0">
                  <a:solidFill>
                    <a:srgbClr val="09465E"/>
                  </a:solidFill>
                  <a:latin typeface="Calibri (MS) Bold"/>
                  <a:ea typeface="Calibri (MS) Bold"/>
                  <a:cs typeface="Calibri (MS) Bold"/>
                  <a:sym typeface="Calibri (MS) Bold"/>
                  <a:hlinkClick r:id="rId4" tooltip="https://uusiouutiset.fi/fazerin-uudet-kaura-kaakaokonvehdit-syntyvat-tuotannon-ylijaamasta-ja-sivuvirroista/"/>
                </a:rPr>
                <a:t> y </a:t>
              </a:r>
              <a:r>
                <a:rPr lang="en-US" sz="1929" b="1" u="sng" dirty="0" err="1">
                  <a:solidFill>
                    <a:srgbClr val="09465E"/>
                  </a:solidFill>
                  <a:latin typeface="Calibri (MS) Bold"/>
                  <a:ea typeface="Calibri (MS) Bold"/>
                  <a:cs typeface="Calibri (MS) Bold"/>
                  <a:sym typeface="Calibri (MS) Bold"/>
                  <a:hlinkClick r:id="rId4" tooltip="https://uusiouutiset.fi/fazerin-uudet-kaura-kaakaokonvehdit-syntyvat-tuotannon-ylijaamasta-ja-sivuvirroista/"/>
                </a:rPr>
                <a:t>vitaminas</a:t>
              </a:r>
              <a:r>
                <a:rPr lang="en-US" sz="1929" b="1" u="sng" dirty="0">
                  <a:solidFill>
                    <a:srgbClr val="09465E"/>
                  </a:solidFill>
                  <a:latin typeface="Calibri (MS) Bold"/>
                  <a:ea typeface="Calibri (MS) Bold"/>
                  <a:cs typeface="Calibri (MS) Bold"/>
                  <a:sym typeface="Calibri (MS) Bold"/>
                  <a:hlinkClick r:id="rId4" tooltip="https://uusiouutiset.fi/fazerin-uudet-kaura-kaakaokonvehdit-syntyvat-tuotannon-ylijaamasta-ja-sivuvirroista/"/>
                </a:rPr>
                <a:t>, lo que la </a:t>
              </a:r>
              <a:r>
                <a:rPr lang="en-US" sz="1929" b="1" u="sng" dirty="0" err="1">
                  <a:solidFill>
                    <a:srgbClr val="09465E"/>
                  </a:solidFill>
                  <a:latin typeface="Calibri (MS) Bold"/>
                  <a:ea typeface="Calibri (MS) Bold"/>
                  <a:cs typeface="Calibri (MS) Bold"/>
                  <a:sym typeface="Calibri (MS) Bold"/>
                  <a:hlinkClick r:id="rId4" tooltip="https://uusiouutiset.fi/fazerin-uudet-kaura-kaakaokonvehdit-syntyvat-tuotannon-ylijaamasta-ja-sivuvirroista/"/>
                </a:rPr>
                <a:t>convierte</a:t>
              </a:r>
              <a:r>
                <a:rPr lang="en-US" sz="1929" b="1" u="sng" dirty="0">
                  <a:solidFill>
                    <a:srgbClr val="09465E"/>
                  </a:solidFill>
                  <a:latin typeface="Calibri (MS) Bold"/>
                  <a:ea typeface="Calibri (MS) Bold"/>
                  <a:cs typeface="Calibri (MS) Bold"/>
                  <a:sym typeface="Calibri (MS) Bold"/>
                  <a:hlinkClick r:id="rId4" tooltip="https://uusiouutiset.fi/fazerin-uudet-kaura-kaakaokonvehdit-syntyvat-tuotannon-ylijaamasta-ja-sivuvirroista/"/>
                </a:rPr>
                <a:t> </a:t>
              </a:r>
              <a:r>
                <a:rPr lang="en-US" sz="1929" b="1" u="sng" dirty="0" err="1">
                  <a:solidFill>
                    <a:srgbClr val="09465E"/>
                  </a:solidFill>
                  <a:latin typeface="Calibri (MS) Bold"/>
                  <a:ea typeface="Calibri (MS) Bold"/>
                  <a:cs typeface="Calibri (MS) Bold"/>
                  <a:sym typeface="Calibri (MS) Bold"/>
                  <a:hlinkClick r:id="rId4" tooltip="https://uusiouutiset.fi/fazerin-uudet-kaura-kaakaokonvehdit-syntyvat-tuotannon-ylijaamasta-ja-sivuvirroista/"/>
                </a:rPr>
                <a:t>en</a:t>
              </a:r>
              <a:r>
                <a:rPr lang="en-US" sz="1929" b="1" u="sng" dirty="0">
                  <a:solidFill>
                    <a:srgbClr val="09465E"/>
                  </a:solidFill>
                  <a:latin typeface="Calibri (MS) Bold"/>
                  <a:ea typeface="Calibri (MS) Bold"/>
                  <a:cs typeface="Calibri (MS) Bold"/>
                  <a:sym typeface="Calibri (MS) Bold"/>
                  <a:hlinkClick r:id="rId4" tooltip="https://uusiouutiset.fi/fazerin-uudet-kaura-kaakaokonvehdit-syntyvat-tuotannon-ylijaamasta-ja-sivuvirroista/"/>
                </a:rPr>
                <a:t> un </a:t>
              </a:r>
              <a:r>
                <a:rPr lang="en-US" sz="1929" b="1" u="sng" dirty="0" err="1">
                  <a:solidFill>
                    <a:srgbClr val="09465E"/>
                  </a:solidFill>
                  <a:latin typeface="Calibri (MS) Bold"/>
                  <a:ea typeface="Calibri (MS) Bold"/>
                  <a:cs typeface="Calibri (MS) Bold"/>
                  <a:sym typeface="Calibri (MS) Bold"/>
                  <a:hlinkClick r:id="rId4" tooltip="https://uusiouutiset.fi/fazerin-uudet-kaura-kaakaokonvehdit-syntyvat-tuotannon-ylijaamasta-ja-sivuvirroista/"/>
                </a:rPr>
                <a:t>ingrediente</a:t>
              </a:r>
              <a:r>
                <a:rPr lang="en-US" sz="1929" b="1" u="sng" dirty="0">
                  <a:solidFill>
                    <a:srgbClr val="09465E"/>
                  </a:solidFill>
                  <a:latin typeface="Calibri (MS) Bold"/>
                  <a:ea typeface="Calibri (MS) Bold"/>
                  <a:cs typeface="Calibri (MS) Bold"/>
                  <a:sym typeface="Calibri (MS) Bold"/>
                  <a:hlinkClick r:id="rId4" tooltip="https://uusiouutiset.fi/fazerin-uudet-kaura-kaakaokonvehdit-syntyvat-tuotannon-ylijaamasta-ja-sivuvirroista/"/>
                </a:rPr>
                <a:t> </a:t>
              </a:r>
              <a:r>
                <a:rPr lang="en-US" sz="1929" b="1" u="sng" dirty="0" err="1">
                  <a:solidFill>
                    <a:srgbClr val="09465E"/>
                  </a:solidFill>
                  <a:latin typeface="Calibri (MS) Bold"/>
                  <a:ea typeface="Calibri (MS) Bold"/>
                  <a:cs typeface="Calibri (MS) Bold"/>
                  <a:sym typeface="Calibri (MS) Bold"/>
                  <a:hlinkClick r:id="rId4" tooltip="https://uusiouutiset.fi/fazerin-uudet-kaura-kaakaokonvehdit-syntyvat-tuotannon-ylijaamasta-ja-sivuvirroista/"/>
                </a:rPr>
                <a:t>valioso</a:t>
              </a:r>
              <a:r>
                <a:rPr lang="en-US" sz="1929" b="1" u="sng" dirty="0">
                  <a:solidFill>
                    <a:srgbClr val="09465E"/>
                  </a:solidFill>
                  <a:latin typeface="Calibri (MS) Bold"/>
                  <a:ea typeface="Calibri (MS) Bold"/>
                  <a:cs typeface="Calibri (MS) Bold"/>
                  <a:sym typeface="Calibri (MS) Bold"/>
                  <a:hlinkClick r:id="rId4" tooltip="https://uusiouutiset.fi/fazerin-uudet-kaura-kaakaokonvehdit-syntyvat-tuotannon-ylijaamasta-ja-sivuvirroista/"/>
                </a:rPr>
                <a:t> para la </a:t>
              </a:r>
              <a:r>
                <a:rPr lang="en-US" sz="1929" b="1" u="sng" dirty="0" err="1">
                  <a:solidFill>
                    <a:srgbClr val="09465E"/>
                  </a:solidFill>
                  <a:latin typeface="Calibri (MS) Bold"/>
                  <a:ea typeface="Calibri (MS) Bold"/>
                  <a:cs typeface="Calibri (MS) Bold"/>
                  <a:sym typeface="Calibri (MS) Bold"/>
                  <a:hlinkClick r:id="rId4" tooltip="https://uusiouutiset.fi/fazerin-uudet-kaura-kaakaokonvehdit-syntyvat-tuotannon-ylijaamasta-ja-sivuvirroista/"/>
                </a:rPr>
                <a:t>elaboración</a:t>
              </a:r>
              <a:r>
                <a:rPr lang="en-US" sz="1929" b="1" u="sng" dirty="0">
                  <a:solidFill>
                    <a:srgbClr val="09465E"/>
                  </a:solidFill>
                  <a:latin typeface="Calibri (MS) Bold"/>
                  <a:ea typeface="Calibri (MS) Bold"/>
                  <a:cs typeface="Calibri (MS) Bold"/>
                  <a:sym typeface="Calibri (MS) Bold"/>
                  <a:hlinkClick r:id="rId4" tooltip="https://uusiouutiset.fi/fazerin-uudet-kaura-kaakaokonvehdit-syntyvat-tuotannon-ylijaamasta-ja-sivuvirroista/"/>
                </a:rPr>
                <a:t> de </a:t>
              </a:r>
              <a:r>
                <a:rPr lang="en-US" sz="1929" b="1" u="sng" dirty="0" err="1">
                  <a:solidFill>
                    <a:srgbClr val="09465E"/>
                  </a:solidFill>
                  <a:latin typeface="Calibri (MS) Bold"/>
                  <a:ea typeface="Calibri (MS) Bold"/>
                  <a:cs typeface="Calibri (MS) Bold"/>
                  <a:sym typeface="Calibri (MS) Bold"/>
                  <a:hlinkClick r:id="rId4" tooltip="https://uusiouutiset.fi/fazerin-uudet-kaura-kaakaokonvehdit-syntyvat-tuotannon-ylijaamasta-ja-sivuvirroista/"/>
                </a:rPr>
                <a:t>complementos</a:t>
              </a:r>
              <a:r>
                <a:rPr lang="en-US" sz="1929" b="1" u="sng" dirty="0">
                  <a:solidFill>
                    <a:srgbClr val="09465E"/>
                  </a:solidFill>
                  <a:latin typeface="Calibri (MS) Bold"/>
                  <a:ea typeface="Calibri (MS) Bold"/>
                  <a:cs typeface="Calibri (MS) Bold"/>
                  <a:sym typeface="Calibri (MS) Bold"/>
                  <a:hlinkClick r:id="rId4" tooltip="https://uusiouutiset.fi/fazerin-uudet-kaura-kaakaokonvehdit-syntyvat-tuotannon-ylijaamasta-ja-sivuvirroista/"/>
                </a:rPr>
                <a:t> </a:t>
              </a:r>
              <a:r>
                <a:rPr lang="en-US" sz="1929" b="1" u="sng" dirty="0" err="1">
                  <a:solidFill>
                    <a:srgbClr val="09465E"/>
                  </a:solidFill>
                  <a:latin typeface="Calibri (MS) Bold"/>
                  <a:ea typeface="Calibri (MS) Bold"/>
                  <a:cs typeface="Calibri (MS) Bold"/>
                  <a:sym typeface="Calibri (MS) Bold"/>
                  <a:hlinkClick r:id="rId4" tooltip="https://uusiouutiset.fi/fazerin-uudet-kaura-kaakaokonvehdit-syntyvat-tuotannon-ylijaamasta-ja-sivuvirroista/"/>
                </a:rPr>
                <a:t>alimenticios</a:t>
              </a:r>
              <a:r>
                <a:rPr lang="en-US" sz="1929" b="1" u="sng" dirty="0">
                  <a:solidFill>
                    <a:srgbClr val="09465E"/>
                  </a:solidFill>
                  <a:latin typeface="Calibri (MS) Bold"/>
                  <a:ea typeface="Calibri (MS) Bold"/>
                  <a:cs typeface="Calibri (MS) Bold"/>
                  <a:sym typeface="Calibri (MS) Bold"/>
                  <a:hlinkClick r:id="rId4" tooltip="https://uusiouutiset.fi/fazerin-uudet-kaura-kaakaokonvehdit-syntyvat-tuotannon-ylijaamasta-ja-sivuvirroista/"/>
                </a:rPr>
                <a:t>.</a:t>
              </a:r>
            </a:p>
            <a:p>
              <a:pPr marL="0" lvl="0" indent="0" algn="l">
                <a:lnSpc>
                  <a:spcPts val="2392"/>
                </a:lnSpc>
              </a:pPr>
              <a:endParaRPr lang="en-US" sz="1929" b="1" u="sng" dirty="0">
                <a:solidFill>
                  <a:srgbClr val="09465E"/>
                </a:solidFill>
                <a:latin typeface="Calibri (MS) Bold"/>
                <a:ea typeface="Calibri (MS) Bold"/>
                <a:cs typeface="Calibri (MS) Bold"/>
                <a:sym typeface="Calibri (MS) Bold"/>
                <a:hlinkClick r:id="rId4" tooltip="https://uusiouutiset.fi/fazerin-uudet-kaura-kaakaokonvehdit-syntyvat-tuotannon-ylijaamasta-ja-sivuvirroista/"/>
              </a:endParaRPr>
            </a:p>
            <a:p>
              <a:pPr marL="0" lvl="0" indent="0" algn="l">
                <a:lnSpc>
                  <a:spcPts val="2392"/>
                </a:lnSpc>
              </a:pPr>
              <a:r>
                <a:rPr lang="en-US" sz="1929" b="1" u="sng" dirty="0">
                  <a:solidFill>
                    <a:srgbClr val="09465E"/>
                  </a:solidFill>
                  <a:latin typeface="Calibri (MS) Bold"/>
                  <a:ea typeface="Calibri (MS) Bold"/>
                  <a:cs typeface="Calibri (MS) Bold"/>
                  <a:sym typeface="Calibri (MS) Bold"/>
                  <a:hlinkClick r:id="rId4" tooltip="https://uusiouutiset.fi/fazerin-uudet-kaura-kaakaokonvehdit-syntyvat-tuotannon-ylijaamasta-ja-sivuvirroista/"/>
                </a:rPr>
                <a:t>Alimento animal: Los </a:t>
              </a:r>
              <a:r>
                <a:rPr lang="en-US" sz="1929" b="1" u="sng" dirty="0" err="1">
                  <a:solidFill>
                    <a:srgbClr val="09465E"/>
                  </a:solidFill>
                  <a:latin typeface="Calibri (MS) Bold"/>
                  <a:ea typeface="Calibri (MS) Bold"/>
                  <a:cs typeface="Calibri (MS) Bold"/>
                  <a:sym typeface="Calibri (MS) Bold"/>
                  <a:hlinkClick r:id="rId4" tooltip="https://uusiouutiset.fi/fazerin-uudet-kaura-kaakaokonvehdit-syntyvat-tuotannon-ylijaamasta-ja-sivuvirroista/"/>
                </a:rPr>
                <a:t>residuos</a:t>
              </a:r>
              <a:r>
                <a:rPr lang="en-US" sz="1929" b="1" u="sng" dirty="0">
                  <a:solidFill>
                    <a:srgbClr val="09465E"/>
                  </a:solidFill>
                  <a:latin typeface="Calibri (MS) Bold"/>
                  <a:ea typeface="Calibri (MS) Bold"/>
                  <a:cs typeface="Calibri (MS) Bold"/>
                  <a:sym typeface="Calibri (MS) Bold"/>
                  <a:hlinkClick r:id="rId4" tooltip="https://uusiouutiset.fi/fazerin-uudet-kaura-kaakaokonvehdit-syntyvat-tuotannon-ylijaamasta-ja-sivuvirroista/"/>
                </a:rPr>
                <a:t> de </a:t>
              </a:r>
              <a:r>
                <a:rPr lang="en-US" sz="1929" b="1" u="sng" dirty="0" err="1">
                  <a:solidFill>
                    <a:srgbClr val="09465E"/>
                  </a:solidFill>
                  <a:latin typeface="Calibri (MS) Bold"/>
                  <a:ea typeface="Calibri (MS) Bold"/>
                  <a:cs typeface="Calibri (MS) Bold"/>
                  <a:sym typeface="Calibri (MS) Bold"/>
                  <a:hlinkClick r:id="rId4" tooltip="https://uusiouutiset.fi/fazerin-uudet-kaura-kaakaokonvehdit-syntyvat-tuotannon-ylijaamasta-ja-sivuvirroista/"/>
                </a:rPr>
                <a:t>avena</a:t>
              </a:r>
              <a:r>
                <a:rPr lang="en-US" sz="1929" b="1" u="sng" dirty="0">
                  <a:solidFill>
                    <a:srgbClr val="09465E"/>
                  </a:solidFill>
                  <a:latin typeface="Calibri (MS) Bold"/>
                  <a:ea typeface="Calibri (MS) Bold"/>
                  <a:cs typeface="Calibri (MS) Bold"/>
                  <a:sym typeface="Calibri (MS) Bold"/>
                  <a:hlinkClick r:id="rId4" tooltip="https://uusiouutiset.fi/fazerin-uudet-kaura-kaakaokonvehdit-syntyvat-tuotannon-ylijaamasta-ja-sivuvirroista/"/>
                </a:rPr>
                <a:t> </a:t>
              </a:r>
              <a:r>
                <a:rPr lang="en-US" sz="1929" b="1" u="sng" dirty="0" err="1">
                  <a:solidFill>
                    <a:srgbClr val="09465E"/>
                  </a:solidFill>
                  <a:latin typeface="Calibri (MS) Bold"/>
                  <a:ea typeface="Calibri (MS) Bold"/>
                  <a:cs typeface="Calibri (MS) Bold"/>
                  <a:sym typeface="Calibri (MS) Bold"/>
                  <a:hlinkClick r:id="rId4" tooltip="https://uusiouutiset.fi/fazerin-uudet-kaura-kaakaokonvehdit-syntyvat-tuotannon-ylijaamasta-ja-sivuvirroista/"/>
                </a:rPr>
                <a:t>pueden</a:t>
              </a:r>
              <a:r>
                <a:rPr lang="en-US" sz="1929" b="1" u="sng" dirty="0">
                  <a:solidFill>
                    <a:srgbClr val="09465E"/>
                  </a:solidFill>
                  <a:latin typeface="Calibri (MS) Bold"/>
                  <a:ea typeface="Calibri (MS) Bold"/>
                  <a:cs typeface="Calibri (MS) Bold"/>
                  <a:sym typeface="Calibri (MS) Bold"/>
                  <a:hlinkClick r:id="rId4" tooltip="https://uusiouutiset.fi/fazerin-uudet-kaura-kaakaokonvehdit-syntyvat-tuotannon-ylijaamasta-ja-sivuvirroista/"/>
                </a:rPr>
                <a:t> </a:t>
              </a:r>
              <a:r>
                <a:rPr lang="en-US" sz="1929" b="1" u="sng" dirty="0" err="1">
                  <a:solidFill>
                    <a:srgbClr val="09465E"/>
                  </a:solidFill>
                  <a:latin typeface="Calibri (MS) Bold"/>
                  <a:ea typeface="Calibri (MS) Bold"/>
                  <a:cs typeface="Calibri (MS) Bold"/>
                  <a:sym typeface="Calibri (MS) Bold"/>
                  <a:hlinkClick r:id="rId4" tooltip="https://uusiouutiset.fi/fazerin-uudet-kaura-kaakaokonvehdit-syntyvat-tuotannon-ylijaamasta-ja-sivuvirroista/"/>
                </a:rPr>
                <a:t>emplearse</a:t>
              </a:r>
              <a:r>
                <a:rPr lang="en-US" sz="1929" b="1" u="sng" dirty="0">
                  <a:solidFill>
                    <a:srgbClr val="09465E"/>
                  </a:solidFill>
                  <a:latin typeface="Calibri (MS) Bold"/>
                  <a:ea typeface="Calibri (MS) Bold"/>
                  <a:cs typeface="Calibri (MS) Bold"/>
                  <a:sym typeface="Calibri (MS) Bold"/>
                  <a:hlinkClick r:id="rId4" tooltip="https://uusiouutiset.fi/fazerin-uudet-kaura-kaakaokonvehdit-syntyvat-tuotannon-ylijaamasta-ja-sivuvirroista/"/>
                </a:rPr>
                <a:t> </a:t>
              </a:r>
              <a:r>
                <a:rPr lang="en-US" sz="1929" b="1" u="sng" dirty="0" err="1">
                  <a:solidFill>
                    <a:srgbClr val="09465E"/>
                  </a:solidFill>
                  <a:latin typeface="Calibri (MS) Bold"/>
                  <a:ea typeface="Calibri (MS) Bold"/>
                  <a:cs typeface="Calibri (MS) Bold"/>
                  <a:sym typeface="Calibri (MS) Bold"/>
                  <a:hlinkClick r:id="rId4" tooltip="https://uusiouutiset.fi/fazerin-uudet-kaura-kaakaokonvehdit-syntyvat-tuotannon-ylijaamasta-ja-sivuvirroista/"/>
                </a:rPr>
                <a:t>como</a:t>
              </a:r>
              <a:r>
                <a:rPr lang="en-US" sz="1929" b="1" u="sng" dirty="0">
                  <a:solidFill>
                    <a:srgbClr val="09465E"/>
                  </a:solidFill>
                  <a:latin typeface="Calibri (MS) Bold"/>
                  <a:ea typeface="Calibri (MS) Bold"/>
                  <a:cs typeface="Calibri (MS) Bold"/>
                  <a:sym typeface="Calibri (MS) Bold"/>
                  <a:hlinkClick r:id="rId4" tooltip="https://uusiouutiset.fi/fazerin-uudet-kaura-kaakaokonvehdit-syntyvat-tuotannon-ylijaamasta-ja-sivuvirroista/"/>
                </a:rPr>
                <a:t> </a:t>
              </a:r>
              <a:r>
                <a:rPr lang="en-US" sz="1929" b="1" u="sng" dirty="0" err="1">
                  <a:solidFill>
                    <a:srgbClr val="09465E"/>
                  </a:solidFill>
                  <a:latin typeface="Calibri (MS) Bold"/>
                  <a:ea typeface="Calibri (MS) Bold"/>
                  <a:cs typeface="Calibri (MS) Bold"/>
                  <a:sym typeface="Calibri (MS) Bold"/>
                  <a:hlinkClick r:id="rId4" tooltip="https://uusiouutiset.fi/fazerin-uudet-kaura-kaakaokonvehdit-syntyvat-tuotannon-ylijaamasta-ja-sivuvirroista/"/>
                </a:rPr>
                <a:t>alimento</a:t>
              </a:r>
              <a:r>
                <a:rPr lang="en-US" sz="1929" b="1" u="sng" dirty="0">
                  <a:solidFill>
                    <a:srgbClr val="09465E"/>
                  </a:solidFill>
                  <a:latin typeface="Calibri (MS) Bold"/>
                  <a:ea typeface="Calibri (MS) Bold"/>
                  <a:cs typeface="Calibri (MS) Bold"/>
                  <a:sym typeface="Calibri (MS) Bold"/>
                  <a:hlinkClick r:id="rId4" tooltip="https://uusiouutiset.fi/fazerin-uudet-kaura-kaakaokonvehdit-syntyvat-tuotannon-ylijaamasta-ja-sivuvirroista/"/>
                </a:rPr>
                <a:t>, </a:t>
              </a:r>
              <a:r>
                <a:rPr lang="en-US" sz="1929" b="1" u="sng" dirty="0" err="1">
                  <a:solidFill>
                    <a:srgbClr val="09465E"/>
                  </a:solidFill>
                  <a:latin typeface="Calibri (MS) Bold"/>
                  <a:ea typeface="Calibri (MS) Bold"/>
                  <a:cs typeface="Calibri (MS) Bold"/>
                  <a:sym typeface="Calibri (MS) Bold"/>
                  <a:hlinkClick r:id="rId4" tooltip="https://uusiouutiset.fi/fazerin-uudet-kaura-kaakaokonvehdit-syntyvat-tuotannon-ylijaamasta-ja-sivuvirroista/"/>
                </a:rPr>
                <a:t>siempre</a:t>
              </a:r>
              <a:r>
                <a:rPr lang="en-US" sz="1929" b="1" u="sng" dirty="0">
                  <a:solidFill>
                    <a:srgbClr val="09465E"/>
                  </a:solidFill>
                  <a:latin typeface="Calibri (MS) Bold"/>
                  <a:ea typeface="Calibri (MS) Bold"/>
                  <a:cs typeface="Calibri (MS) Bold"/>
                  <a:sym typeface="Calibri (MS) Bold"/>
                  <a:hlinkClick r:id="rId4" tooltip="https://uusiouutiset.fi/fazerin-uudet-kaura-kaakaokonvehdit-syntyvat-tuotannon-ylijaamasta-ja-sivuvirroista/"/>
                </a:rPr>
                <a:t> que se </a:t>
              </a:r>
              <a:r>
                <a:rPr lang="en-US" sz="1929" b="1" u="sng" dirty="0" err="1">
                  <a:solidFill>
                    <a:srgbClr val="09465E"/>
                  </a:solidFill>
                  <a:latin typeface="Calibri (MS) Bold"/>
                  <a:ea typeface="Calibri (MS) Bold"/>
                  <a:cs typeface="Calibri (MS) Bold"/>
                  <a:sym typeface="Calibri (MS) Bold"/>
                  <a:hlinkClick r:id="rId4" tooltip="https://uusiouutiset.fi/fazerin-uudet-kaura-kaakaokonvehdit-syntyvat-tuotannon-ylijaamasta-ja-sivuvirroista/"/>
                </a:rPr>
                <a:t>procesen</a:t>
              </a:r>
              <a:r>
                <a:rPr lang="en-US" sz="1929" b="1" u="sng" dirty="0">
                  <a:solidFill>
                    <a:srgbClr val="09465E"/>
                  </a:solidFill>
                  <a:latin typeface="Calibri (MS) Bold"/>
                  <a:ea typeface="Calibri (MS) Bold"/>
                  <a:cs typeface="Calibri (MS) Bold"/>
                  <a:sym typeface="Calibri (MS) Bold"/>
                  <a:hlinkClick r:id="rId4" tooltip="https://uusiouutiset.fi/fazerin-uudet-kaura-kaakaokonvehdit-syntyvat-tuotannon-ylijaamasta-ja-sivuvirroista/"/>
                </a:rPr>
                <a:t> de </a:t>
              </a:r>
              <a:r>
                <a:rPr lang="en-US" sz="1929" b="1" u="sng" dirty="0" err="1">
                  <a:solidFill>
                    <a:srgbClr val="09465E"/>
                  </a:solidFill>
                  <a:latin typeface="Calibri (MS) Bold"/>
                  <a:ea typeface="Calibri (MS) Bold"/>
                  <a:cs typeface="Calibri (MS) Bold"/>
                  <a:sym typeface="Calibri (MS) Bold"/>
                  <a:hlinkClick r:id="rId4" tooltip="https://uusiouutiset.fi/fazerin-uudet-kaura-kaakaokonvehdit-syntyvat-tuotannon-ylijaamasta-ja-sivuvirroista/"/>
                </a:rPr>
                <a:t>manera</a:t>
              </a:r>
              <a:r>
                <a:rPr lang="en-US" sz="1929" b="1" u="sng" dirty="0">
                  <a:solidFill>
                    <a:srgbClr val="09465E"/>
                  </a:solidFill>
                  <a:latin typeface="Calibri (MS) Bold"/>
                  <a:ea typeface="Calibri (MS) Bold"/>
                  <a:cs typeface="Calibri (MS) Bold"/>
                  <a:sym typeface="Calibri (MS) Bold"/>
                  <a:hlinkClick r:id="rId4" tooltip="https://uusiouutiset.fi/fazerin-uudet-kaura-kaakaokonvehdit-syntyvat-tuotannon-ylijaamasta-ja-sivuvirroista/"/>
                </a:rPr>
                <a:t> </a:t>
              </a:r>
              <a:r>
                <a:rPr lang="en-US" sz="1929" b="1" u="sng" dirty="0" err="1">
                  <a:solidFill>
                    <a:srgbClr val="09465E"/>
                  </a:solidFill>
                  <a:latin typeface="Calibri (MS) Bold"/>
                  <a:ea typeface="Calibri (MS) Bold"/>
                  <a:cs typeface="Calibri (MS) Bold"/>
                  <a:sym typeface="Calibri (MS) Bold"/>
                  <a:hlinkClick r:id="rId4" tooltip="https://uusiouutiset.fi/fazerin-uudet-kaura-kaakaokonvehdit-syntyvat-tuotannon-ylijaamasta-ja-sivuvirroista/"/>
                </a:rPr>
                <a:t>adecuada</a:t>
              </a:r>
              <a:r>
                <a:rPr lang="en-US" sz="1929" b="1" u="sng" dirty="0">
                  <a:solidFill>
                    <a:srgbClr val="09465E"/>
                  </a:solidFill>
                  <a:latin typeface="Calibri (MS) Bold"/>
                  <a:ea typeface="Calibri (MS) Bold"/>
                  <a:cs typeface="Calibri (MS) Bold"/>
                  <a:sym typeface="Calibri (MS) Bold"/>
                  <a:hlinkClick r:id="rId4" tooltip="https://uusiouutiset.fi/fazerin-uudet-kaura-kaakaokonvehdit-syntyvat-tuotannon-ylijaamasta-ja-sivuvirroista/"/>
                </a:rPr>
                <a:t> para </a:t>
              </a:r>
              <a:r>
                <a:rPr lang="en-US" sz="1929" b="1" u="sng" dirty="0" err="1">
                  <a:solidFill>
                    <a:srgbClr val="09465E"/>
                  </a:solidFill>
                  <a:latin typeface="Calibri (MS) Bold"/>
                  <a:ea typeface="Calibri (MS) Bold"/>
                  <a:cs typeface="Calibri (MS) Bold"/>
                  <a:sym typeface="Calibri (MS) Bold"/>
                  <a:hlinkClick r:id="rId4" tooltip="https://uusiouutiset.fi/fazerin-uudet-kaura-kaakaokonvehdit-syntyvat-tuotannon-ylijaamasta-ja-sivuvirroista/"/>
                </a:rPr>
                <a:t>eliminar</a:t>
              </a:r>
              <a:r>
                <a:rPr lang="en-US" sz="1929" b="1" u="sng" dirty="0">
                  <a:solidFill>
                    <a:srgbClr val="09465E"/>
                  </a:solidFill>
                  <a:latin typeface="Calibri (MS) Bold"/>
                  <a:ea typeface="Calibri (MS) Bold"/>
                  <a:cs typeface="Calibri (MS) Bold"/>
                  <a:sym typeface="Calibri (MS) Bold"/>
                  <a:hlinkClick r:id="rId4" tooltip="https://uusiouutiset.fi/fazerin-uudet-kaura-kaakaokonvehdit-syntyvat-tuotannon-ylijaamasta-ja-sivuvirroista/"/>
                </a:rPr>
                <a:t> </a:t>
              </a:r>
              <a:r>
                <a:rPr lang="en-US" sz="1929" b="1" u="sng" dirty="0" err="1">
                  <a:solidFill>
                    <a:srgbClr val="09465E"/>
                  </a:solidFill>
                  <a:latin typeface="Calibri (MS) Bold"/>
                  <a:ea typeface="Calibri (MS) Bold"/>
                  <a:cs typeface="Calibri (MS) Bold"/>
                  <a:sym typeface="Calibri (MS) Bold"/>
                  <a:hlinkClick r:id="rId4" tooltip="https://uusiouutiset.fi/fazerin-uudet-kaura-kaakaokonvehdit-syntyvat-tuotannon-ylijaamasta-ja-sivuvirroista/"/>
                </a:rPr>
                <a:t>cualquier</a:t>
              </a:r>
              <a:r>
                <a:rPr lang="en-US" sz="1929" b="1" u="sng" dirty="0">
                  <a:solidFill>
                    <a:srgbClr val="09465E"/>
                  </a:solidFill>
                  <a:latin typeface="Calibri (MS) Bold"/>
                  <a:ea typeface="Calibri (MS) Bold"/>
                  <a:cs typeface="Calibri (MS) Bold"/>
                  <a:sym typeface="Calibri (MS) Bold"/>
                  <a:hlinkClick r:id="rId4" tooltip="https://uusiouutiset.fi/fazerin-uudet-kaura-kaakaokonvehdit-syntyvat-tuotannon-ylijaamasta-ja-sivuvirroista/"/>
                </a:rPr>
                <a:t> </a:t>
              </a:r>
              <a:r>
                <a:rPr lang="en-US" sz="1929" b="1" u="sng" dirty="0" err="1">
                  <a:solidFill>
                    <a:srgbClr val="09465E"/>
                  </a:solidFill>
                  <a:latin typeface="Calibri (MS) Bold"/>
                  <a:ea typeface="Calibri (MS) Bold"/>
                  <a:cs typeface="Calibri (MS) Bold"/>
                  <a:sym typeface="Calibri (MS) Bold"/>
                  <a:hlinkClick r:id="rId4" tooltip="https://uusiouutiset.fi/fazerin-uudet-kaura-kaakaokonvehdit-syntyvat-tuotannon-ylijaamasta-ja-sivuvirroista/"/>
                </a:rPr>
                <a:t>toxina</a:t>
              </a:r>
              <a:r>
                <a:rPr lang="en-US" sz="1929" b="1" u="sng" dirty="0">
                  <a:solidFill>
                    <a:srgbClr val="09465E"/>
                  </a:solidFill>
                  <a:latin typeface="Calibri (MS) Bold"/>
                  <a:ea typeface="Calibri (MS) Bold"/>
                  <a:cs typeface="Calibri (MS) Bold"/>
                  <a:sym typeface="Calibri (MS) Bold"/>
                  <a:hlinkClick r:id="rId4" tooltip="https://uusiouutiset.fi/fazerin-uudet-kaura-kaakaokonvehdit-syntyvat-tuotannon-ylijaamasta-ja-sivuvirroista/"/>
                </a:rPr>
                <a:t>.</a:t>
              </a:r>
            </a:p>
          </p:txBody>
        </p:sp>
      </p:grpSp>
      <p:grpSp>
        <p:nvGrpSpPr>
          <p:cNvPr id="14" name="Group 14"/>
          <p:cNvGrpSpPr/>
          <p:nvPr/>
        </p:nvGrpSpPr>
        <p:grpSpPr>
          <a:xfrm>
            <a:off x="0" y="1001455"/>
            <a:ext cx="3767281" cy="1203152"/>
            <a:chOff x="0" y="0"/>
            <a:chExt cx="8591600" cy="2743889"/>
          </a:xfrm>
        </p:grpSpPr>
        <p:sp>
          <p:nvSpPr>
            <p:cNvPr id="15" name="Freeform 15"/>
            <p:cNvSpPr/>
            <p:nvPr/>
          </p:nvSpPr>
          <p:spPr>
            <a:xfrm>
              <a:off x="0" y="0"/>
              <a:ext cx="8591550" cy="2743872"/>
            </a:xfrm>
            <a:custGeom>
              <a:avLst/>
              <a:gdLst/>
              <a:ahLst/>
              <a:cxnLst/>
              <a:rect l="l" t="t" r="r" b="b"/>
              <a:pathLst>
                <a:path w="8591550" h="2743872">
                  <a:moveTo>
                    <a:pt x="0" y="0"/>
                  </a:moveTo>
                  <a:lnTo>
                    <a:pt x="8591550" y="0"/>
                  </a:lnTo>
                  <a:lnTo>
                    <a:pt x="8591550" y="2743872"/>
                  </a:lnTo>
                  <a:lnTo>
                    <a:pt x="0" y="2743872"/>
                  </a:lnTo>
                  <a:close/>
                </a:path>
              </a:pathLst>
            </a:custGeom>
            <a:solidFill>
              <a:srgbClr val="60BA47"/>
            </a:solidFill>
          </p:spPr>
          <p:txBody>
            <a:bodyPr/>
            <a:lstStyle/>
            <a:p>
              <a:endParaRPr lang="en-GB"/>
            </a:p>
          </p:txBody>
        </p:sp>
        <p:sp>
          <p:nvSpPr>
            <p:cNvPr id="16" name="TextBox 16"/>
            <p:cNvSpPr txBox="1"/>
            <p:nvPr/>
          </p:nvSpPr>
          <p:spPr>
            <a:xfrm>
              <a:off x="0" y="-19050"/>
              <a:ext cx="8591600" cy="2762939"/>
            </a:xfrm>
            <a:prstGeom prst="rect">
              <a:avLst/>
            </a:prstGeom>
          </p:spPr>
          <p:txBody>
            <a:bodyPr lIns="29700" tIns="29700" rIns="29700" bIns="29700" rtlCol="0" anchor="ctr"/>
            <a:lstStyle/>
            <a:p>
              <a:pPr marL="0" lvl="0" indent="0" algn="ctr">
                <a:lnSpc>
                  <a:spcPts val="2651"/>
                </a:lnSpc>
              </a:pPr>
              <a:r>
                <a:rPr lang="en-US" sz="2455" b="1" dirty="0" err="1">
                  <a:solidFill>
                    <a:srgbClr val="FFFFFF"/>
                  </a:solidFill>
                  <a:latin typeface="Calibri (MS) Bold"/>
                  <a:ea typeface="Calibri (MS) Bold"/>
                  <a:cs typeface="Calibri (MS) Bold"/>
                  <a:sym typeface="Calibri (MS) Bold"/>
                </a:rPr>
                <a:t>Residuos</a:t>
              </a:r>
              <a:r>
                <a:rPr lang="en-US" sz="2455" b="1" dirty="0">
                  <a:solidFill>
                    <a:srgbClr val="FFFFFF"/>
                  </a:solidFill>
                  <a:latin typeface="Calibri (MS) Bold"/>
                  <a:ea typeface="Calibri (MS) Bold"/>
                  <a:cs typeface="Calibri (MS) Bold"/>
                  <a:sym typeface="Calibri (MS) Bold"/>
                </a:rPr>
                <a:t> de </a:t>
              </a:r>
              <a:r>
                <a:rPr lang="en-US" sz="2455" b="1" dirty="0" err="1">
                  <a:solidFill>
                    <a:srgbClr val="FFFFFF"/>
                  </a:solidFill>
                  <a:latin typeface="Calibri (MS) Bold"/>
                  <a:ea typeface="Calibri (MS) Bold"/>
                  <a:cs typeface="Calibri (MS) Bold"/>
                  <a:sym typeface="Calibri (MS) Bold"/>
                </a:rPr>
                <a:t>avena</a:t>
              </a:r>
              <a:r>
                <a:rPr lang="en-US" sz="2455" b="1" dirty="0">
                  <a:solidFill>
                    <a:srgbClr val="FFFFFF"/>
                  </a:solidFill>
                  <a:latin typeface="Calibri (MS) Bold"/>
                  <a:ea typeface="Calibri (MS) Bold"/>
                  <a:cs typeface="Calibri (MS) Bold"/>
                  <a:sym typeface="Calibri (MS) Bold"/>
                </a:rPr>
                <a:t> </a:t>
              </a:r>
              <a:r>
                <a:rPr lang="en-US" sz="2455" b="1" dirty="0" err="1">
                  <a:solidFill>
                    <a:srgbClr val="FFFFFF"/>
                  </a:solidFill>
                  <a:latin typeface="Calibri (MS) Bold"/>
                  <a:ea typeface="Calibri (MS) Bold"/>
                  <a:cs typeface="Calibri (MS) Bold"/>
                  <a:sym typeface="Calibri (MS) Bold"/>
                </a:rPr>
                <a:t>como</a:t>
              </a:r>
              <a:r>
                <a:rPr lang="en-US" sz="2455" b="1" dirty="0">
                  <a:solidFill>
                    <a:srgbClr val="FFFFFF"/>
                  </a:solidFill>
                  <a:latin typeface="Calibri (MS) Bold"/>
                  <a:ea typeface="Calibri (MS) Bold"/>
                  <a:cs typeface="Calibri (MS) Bold"/>
                  <a:sym typeface="Calibri (MS) Bold"/>
                </a:rPr>
                <a:t> </a:t>
              </a:r>
              <a:r>
                <a:rPr lang="en-US" sz="2455" b="1" dirty="0" err="1">
                  <a:solidFill>
                    <a:srgbClr val="FFFFFF"/>
                  </a:solidFill>
                  <a:latin typeface="Calibri (MS) Bold"/>
                  <a:ea typeface="Calibri (MS) Bold"/>
                  <a:cs typeface="Calibri (MS) Bold"/>
                  <a:sym typeface="Calibri (MS) Bold"/>
                </a:rPr>
                <a:t>producto</a:t>
              </a:r>
              <a:r>
                <a:rPr lang="en-US" sz="2455" b="1" dirty="0">
                  <a:solidFill>
                    <a:srgbClr val="FFFFFF"/>
                  </a:solidFill>
                  <a:latin typeface="Calibri (MS) Bold"/>
                  <a:ea typeface="Calibri (MS) Bold"/>
                  <a:cs typeface="Calibri (MS) Bold"/>
                  <a:sym typeface="Calibri (MS) Bold"/>
                </a:rPr>
                <a:t> para </a:t>
              </a:r>
              <a:r>
                <a:rPr lang="en-US" sz="2455" b="1" dirty="0" err="1">
                  <a:solidFill>
                    <a:srgbClr val="FFFFFF"/>
                  </a:solidFill>
                  <a:latin typeface="Calibri (MS) Bold"/>
                  <a:ea typeface="Calibri (MS) Bold"/>
                  <a:cs typeface="Calibri (MS) Bold"/>
                  <a:sym typeface="Calibri (MS) Bold"/>
                </a:rPr>
                <a:t>otras</a:t>
              </a:r>
              <a:r>
                <a:rPr lang="en-US" sz="2455" b="1" dirty="0">
                  <a:solidFill>
                    <a:srgbClr val="FFFFFF"/>
                  </a:solidFill>
                  <a:latin typeface="Calibri (MS) Bold"/>
                  <a:ea typeface="Calibri (MS) Bold"/>
                  <a:cs typeface="Calibri (MS) Bold"/>
                  <a:sym typeface="Calibri (MS) Bold"/>
                </a:rPr>
                <a:t> </a:t>
              </a:r>
              <a:r>
                <a:rPr lang="en-US" sz="2455" b="1" dirty="0" err="1">
                  <a:solidFill>
                    <a:srgbClr val="FFFFFF"/>
                  </a:solidFill>
                  <a:latin typeface="Calibri (MS) Bold"/>
                  <a:ea typeface="Calibri (MS) Bold"/>
                  <a:cs typeface="Calibri (MS) Bold"/>
                  <a:sym typeface="Calibri (MS) Bold"/>
                </a:rPr>
                <a:t>industrias</a:t>
              </a:r>
              <a:r>
                <a:rPr lang="en-US" sz="2455" b="1" dirty="0">
                  <a:solidFill>
                    <a:srgbClr val="FFFFFF"/>
                  </a:solidFill>
                  <a:latin typeface="Calibri (MS) Bold"/>
                  <a:ea typeface="Calibri (MS) Bold"/>
                  <a:cs typeface="Calibri (MS) Bold"/>
                  <a:sym typeface="Calibri (MS) Bold"/>
                </a:rPr>
                <a:t>.</a:t>
              </a:r>
            </a:p>
          </p:txBody>
        </p:sp>
      </p:grpSp>
      <p:sp>
        <p:nvSpPr>
          <p:cNvPr id="17" name="Freeform 17"/>
          <p:cNvSpPr/>
          <p:nvPr/>
        </p:nvSpPr>
        <p:spPr>
          <a:xfrm>
            <a:off x="-5819623" y="3461619"/>
            <a:ext cx="8145326" cy="4196380"/>
          </a:xfrm>
          <a:custGeom>
            <a:avLst/>
            <a:gdLst/>
            <a:ahLst/>
            <a:cxnLst/>
            <a:rect l="l" t="t" r="r" b="b"/>
            <a:pathLst>
              <a:path w="8145326" h="4196380">
                <a:moveTo>
                  <a:pt x="0" y="0"/>
                </a:moveTo>
                <a:lnTo>
                  <a:pt x="8145326" y="0"/>
                </a:lnTo>
                <a:lnTo>
                  <a:pt x="8145326" y="4196380"/>
                </a:lnTo>
                <a:lnTo>
                  <a:pt x="0" y="419638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18" name="Freeform 18"/>
          <p:cNvSpPr/>
          <p:nvPr/>
        </p:nvSpPr>
        <p:spPr>
          <a:xfrm rot="-5400000">
            <a:off x="1841558" y="2425997"/>
            <a:ext cx="2163491" cy="1714059"/>
          </a:xfrm>
          <a:custGeom>
            <a:avLst/>
            <a:gdLst/>
            <a:ahLst/>
            <a:cxnLst/>
            <a:rect l="l" t="t" r="r" b="b"/>
            <a:pathLst>
              <a:path w="2163491" h="1714059">
                <a:moveTo>
                  <a:pt x="0" y="0"/>
                </a:moveTo>
                <a:lnTo>
                  <a:pt x="2163491" y="0"/>
                </a:lnTo>
                <a:lnTo>
                  <a:pt x="2163491" y="1714059"/>
                </a:lnTo>
                <a:lnTo>
                  <a:pt x="0" y="1714059"/>
                </a:lnTo>
                <a:lnTo>
                  <a:pt x="0" y="0"/>
                </a:lnTo>
                <a:close/>
              </a:path>
            </a:pathLst>
          </a:custGeom>
          <a:blipFill>
            <a:blip r:embed="rId7" cstate="email">
              <a:extLst>
                <a:ext uri="{28A0092B-C50C-407E-A947-70E740481C1C}">
                  <a14:useLocalDpi xmlns:a14="http://schemas.microsoft.com/office/drawing/2010/main"/>
                </a:ext>
              </a:extLst>
            </a:blip>
            <a:stretch>
              <a:fillRect/>
            </a:stretch>
          </a:blipFill>
        </p:spPr>
        <p:txBody>
          <a:bodyPr/>
          <a:lstStyle/>
          <a:p>
            <a:endParaRPr lang="en-GB"/>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214365">
            <a:off x="10213501" y="6586329"/>
            <a:ext cx="264240" cy="0"/>
          </a:xfrm>
          <a:prstGeom prst="line">
            <a:avLst/>
          </a:prstGeom>
          <a:ln w="9525" cap="rnd">
            <a:solidFill>
              <a:srgbClr val="60BA47"/>
            </a:solidFill>
            <a:prstDash val="solid"/>
            <a:headEnd type="none" w="sm" len="sm"/>
            <a:tailEnd type="none" w="sm" len="sm"/>
          </a:ln>
        </p:spPr>
        <p:txBody>
          <a:bodyPr/>
          <a:lstStyle/>
          <a:p>
            <a:endParaRPr lang="en-GB"/>
          </a:p>
        </p:txBody>
      </p:sp>
      <p:sp>
        <p:nvSpPr>
          <p:cNvPr id="3" name="Freeform 3"/>
          <p:cNvSpPr/>
          <p:nvPr/>
        </p:nvSpPr>
        <p:spPr>
          <a:xfrm rot="-5400000">
            <a:off x="9185609" y="5249336"/>
            <a:ext cx="2341886" cy="195158"/>
          </a:xfrm>
          <a:custGeom>
            <a:avLst/>
            <a:gdLst/>
            <a:ahLst/>
            <a:cxnLst/>
            <a:rect l="l" t="t" r="r" b="b"/>
            <a:pathLst>
              <a:path w="2341886" h="195158">
                <a:moveTo>
                  <a:pt x="0" y="0"/>
                </a:moveTo>
                <a:lnTo>
                  <a:pt x="2341886" y="0"/>
                </a:lnTo>
                <a:lnTo>
                  <a:pt x="2341886" y="195158"/>
                </a:lnTo>
                <a:lnTo>
                  <a:pt x="0" y="195158"/>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endParaRPr lang="en-GB"/>
          </a:p>
        </p:txBody>
      </p:sp>
      <p:grpSp>
        <p:nvGrpSpPr>
          <p:cNvPr id="4" name="Group 4"/>
          <p:cNvGrpSpPr/>
          <p:nvPr/>
        </p:nvGrpSpPr>
        <p:grpSpPr>
          <a:xfrm rot="-5400000">
            <a:off x="2338875" y="-1566000"/>
            <a:ext cx="6014251" cy="10691999"/>
            <a:chOff x="0" y="0"/>
            <a:chExt cx="13716002" cy="24383998"/>
          </a:xfrm>
        </p:grpSpPr>
        <p:sp>
          <p:nvSpPr>
            <p:cNvPr id="5" name="Freeform 5"/>
            <p:cNvSpPr/>
            <p:nvPr/>
          </p:nvSpPr>
          <p:spPr>
            <a:xfrm>
              <a:off x="0" y="0"/>
              <a:ext cx="13716000" cy="24384000"/>
            </a:xfrm>
            <a:custGeom>
              <a:avLst/>
              <a:gdLst/>
              <a:ahLst/>
              <a:cxnLst/>
              <a:rect l="l" t="t" r="r" b="b"/>
              <a:pathLst>
                <a:path w="13716000" h="24384000">
                  <a:moveTo>
                    <a:pt x="0" y="0"/>
                  </a:moveTo>
                  <a:lnTo>
                    <a:pt x="13716000" y="0"/>
                  </a:lnTo>
                  <a:lnTo>
                    <a:pt x="13716000" y="24384000"/>
                  </a:lnTo>
                  <a:lnTo>
                    <a:pt x="0" y="24384000"/>
                  </a:lnTo>
                  <a:close/>
                </a:path>
              </a:pathLst>
            </a:custGeom>
            <a:solidFill>
              <a:srgbClr val="09465E"/>
            </a:solidFill>
          </p:spPr>
          <p:txBody>
            <a:bodyPr/>
            <a:lstStyle/>
            <a:p>
              <a:endParaRPr lang="en-GB"/>
            </a:p>
          </p:txBody>
        </p:sp>
      </p:grpSp>
      <p:grpSp>
        <p:nvGrpSpPr>
          <p:cNvPr id="6" name="Group 6"/>
          <p:cNvGrpSpPr/>
          <p:nvPr/>
        </p:nvGrpSpPr>
        <p:grpSpPr>
          <a:xfrm rot="-5400000">
            <a:off x="4266622" y="755888"/>
            <a:ext cx="5385481" cy="6048223"/>
            <a:chOff x="0" y="0"/>
            <a:chExt cx="12282040" cy="13793478"/>
          </a:xfrm>
        </p:grpSpPr>
        <p:sp>
          <p:nvSpPr>
            <p:cNvPr id="7" name="Freeform 7"/>
            <p:cNvSpPr/>
            <p:nvPr/>
          </p:nvSpPr>
          <p:spPr>
            <a:xfrm>
              <a:off x="0" y="0"/>
              <a:ext cx="12282043" cy="13793470"/>
            </a:xfrm>
            <a:custGeom>
              <a:avLst/>
              <a:gdLst/>
              <a:ahLst/>
              <a:cxnLst/>
              <a:rect l="l" t="t" r="r" b="b"/>
              <a:pathLst>
                <a:path w="12282043" h="13793470">
                  <a:moveTo>
                    <a:pt x="0" y="0"/>
                  </a:moveTo>
                  <a:lnTo>
                    <a:pt x="12282043" y="0"/>
                  </a:lnTo>
                  <a:lnTo>
                    <a:pt x="12282043" y="13793470"/>
                  </a:lnTo>
                  <a:lnTo>
                    <a:pt x="0" y="13793470"/>
                  </a:lnTo>
                  <a:close/>
                </a:path>
              </a:pathLst>
            </a:custGeom>
            <a:solidFill>
              <a:srgbClr val="FFFFFF"/>
            </a:solidFill>
          </p:spPr>
          <p:txBody>
            <a:bodyPr/>
            <a:lstStyle/>
            <a:p>
              <a:endParaRPr lang="en-GB"/>
            </a:p>
          </p:txBody>
        </p:sp>
        <p:sp>
          <p:nvSpPr>
            <p:cNvPr id="8" name="TextBox 8"/>
            <p:cNvSpPr txBox="1"/>
            <p:nvPr/>
          </p:nvSpPr>
          <p:spPr>
            <a:xfrm>
              <a:off x="0" y="-19050"/>
              <a:ext cx="12282040" cy="13812528"/>
            </a:xfrm>
            <a:prstGeom prst="rect">
              <a:avLst/>
            </a:prstGeom>
          </p:spPr>
          <p:txBody>
            <a:bodyPr lIns="29700" tIns="29700" rIns="29700" bIns="29700" rtlCol="0" anchor="ctr"/>
            <a:lstStyle/>
            <a:p>
              <a:pPr marL="0" lvl="0" indent="0" algn="ctr">
                <a:lnSpc>
                  <a:spcPts val="1894"/>
                </a:lnSpc>
              </a:pPr>
              <a:r>
                <a:rPr lang="en-US" sz="1578">
                  <a:solidFill>
                    <a:srgbClr val="FFFFFF"/>
                  </a:solidFill>
                  <a:latin typeface="Calibri (MS)"/>
                  <a:ea typeface="Calibri (MS)"/>
                  <a:cs typeface="Calibri (MS)"/>
                  <a:sym typeface="Calibri (MS)"/>
                </a:rPr>
                <a:t>a</a:t>
              </a:r>
            </a:p>
          </p:txBody>
        </p:sp>
      </p:grpSp>
      <p:sp>
        <p:nvSpPr>
          <p:cNvPr id="9" name="AutoShape 9"/>
          <p:cNvSpPr/>
          <p:nvPr/>
        </p:nvSpPr>
        <p:spPr>
          <a:xfrm rot="214365">
            <a:off x="10213501" y="6586329"/>
            <a:ext cx="264240" cy="0"/>
          </a:xfrm>
          <a:prstGeom prst="line">
            <a:avLst/>
          </a:prstGeom>
          <a:ln w="9525" cap="rnd">
            <a:solidFill>
              <a:srgbClr val="60BA47"/>
            </a:solidFill>
            <a:prstDash val="solid"/>
            <a:headEnd type="none" w="sm" len="sm"/>
            <a:tailEnd type="none" w="sm" len="sm"/>
          </a:ln>
        </p:spPr>
        <p:txBody>
          <a:bodyPr/>
          <a:lstStyle/>
          <a:p>
            <a:endParaRPr lang="en-GB"/>
          </a:p>
        </p:txBody>
      </p:sp>
      <p:sp>
        <p:nvSpPr>
          <p:cNvPr id="10" name="Freeform 10"/>
          <p:cNvSpPr/>
          <p:nvPr/>
        </p:nvSpPr>
        <p:spPr>
          <a:xfrm rot="-5400000">
            <a:off x="9185609" y="5249336"/>
            <a:ext cx="2341886" cy="195158"/>
          </a:xfrm>
          <a:custGeom>
            <a:avLst/>
            <a:gdLst/>
            <a:ahLst/>
            <a:cxnLst/>
            <a:rect l="l" t="t" r="r" b="b"/>
            <a:pathLst>
              <a:path w="2341886" h="195158">
                <a:moveTo>
                  <a:pt x="0" y="0"/>
                </a:moveTo>
                <a:lnTo>
                  <a:pt x="2341886" y="0"/>
                </a:lnTo>
                <a:lnTo>
                  <a:pt x="2341886" y="195158"/>
                </a:lnTo>
                <a:lnTo>
                  <a:pt x="0" y="195158"/>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n-GB"/>
          </a:p>
        </p:txBody>
      </p:sp>
      <p:grpSp>
        <p:nvGrpSpPr>
          <p:cNvPr id="11" name="Group 11"/>
          <p:cNvGrpSpPr/>
          <p:nvPr/>
        </p:nvGrpSpPr>
        <p:grpSpPr>
          <a:xfrm>
            <a:off x="4209323" y="1477409"/>
            <a:ext cx="5561471" cy="5117154"/>
            <a:chOff x="0" y="-66675"/>
            <a:chExt cx="12683400" cy="11670098"/>
          </a:xfrm>
        </p:grpSpPr>
        <p:sp>
          <p:nvSpPr>
            <p:cNvPr id="12" name="Freeform 12"/>
            <p:cNvSpPr/>
            <p:nvPr/>
          </p:nvSpPr>
          <p:spPr>
            <a:xfrm>
              <a:off x="0" y="0"/>
              <a:ext cx="12683400" cy="10534437"/>
            </a:xfrm>
            <a:custGeom>
              <a:avLst/>
              <a:gdLst/>
              <a:ahLst/>
              <a:cxnLst/>
              <a:rect l="l" t="t" r="r" b="b"/>
              <a:pathLst>
                <a:path w="12683400" h="10534437">
                  <a:moveTo>
                    <a:pt x="0" y="0"/>
                  </a:moveTo>
                  <a:lnTo>
                    <a:pt x="12683400" y="0"/>
                  </a:lnTo>
                  <a:lnTo>
                    <a:pt x="12683400" y="10534437"/>
                  </a:lnTo>
                  <a:lnTo>
                    <a:pt x="0" y="10534437"/>
                  </a:lnTo>
                  <a:close/>
                </a:path>
              </a:pathLst>
            </a:custGeom>
            <a:solidFill>
              <a:srgbClr val="000000">
                <a:alpha val="0"/>
              </a:srgbClr>
            </a:solidFill>
          </p:spPr>
          <p:txBody>
            <a:bodyPr/>
            <a:lstStyle/>
            <a:p>
              <a:endParaRPr lang="en-GB"/>
            </a:p>
          </p:txBody>
        </p:sp>
        <p:sp>
          <p:nvSpPr>
            <p:cNvPr id="13" name="TextBox 13"/>
            <p:cNvSpPr txBox="1"/>
            <p:nvPr/>
          </p:nvSpPr>
          <p:spPr>
            <a:xfrm>
              <a:off x="0" y="-66675"/>
              <a:ext cx="12683400" cy="11670098"/>
            </a:xfrm>
            <a:prstGeom prst="rect">
              <a:avLst/>
            </a:prstGeom>
          </p:spPr>
          <p:txBody>
            <a:bodyPr lIns="0" tIns="0" rIns="0" bIns="0" rtlCol="0" anchor="t"/>
            <a:lstStyle/>
            <a:p>
              <a:pPr marL="384788" lvl="1" indent="-192394" algn="l">
                <a:lnSpc>
                  <a:spcPts val="2462"/>
                </a:lnSpc>
                <a:buFont typeface="Arial"/>
                <a:buChar char="•"/>
              </a:pPr>
              <a:r>
                <a:rPr lang="en-US" sz="1784" b="1" dirty="0" err="1">
                  <a:solidFill>
                    <a:srgbClr val="09465E"/>
                  </a:solidFill>
                  <a:ea typeface="Calibri (MS) Bold"/>
                  <a:cs typeface="Calibri (MS) Bold"/>
                  <a:sym typeface="Calibri (MS) Bold"/>
                </a:rPr>
                <a:t>Biofertilizante</a:t>
              </a:r>
              <a:r>
                <a:rPr lang="en-US" sz="1784" dirty="0">
                  <a:solidFill>
                    <a:srgbClr val="09465E"/>
                  </a:solidFill>
                  <a:ea typeface="Calibri (MS) Bold"/>
                  <a:cs typeface="Calibri (MS) Bold"/>
                  <a:sym typeface="Calibri (MS) Bold"/>
                </a:rPr>
                <a:t>: </a:t>
              </a:r>
              <a:r>
                <a:rPr lang="en-US" sz="1784" dirty="0" err="1">
                  <a:solidFill>
                    <a:srgbClr val="09465E"/>
                  </a:solidFill>
                  <a:ea typeface="Calibri (MS) Bold"/>
                  <a:cs typeface="Calibri (MS) Bold"/>
                  <a:sym typeface="Calibri (MS) Bold"/>
                </a:rPr>
                <a:t>regreso</a:t>
              </a:r>
              <a:r>
                <a:rPr lang="en-US" sz="1784" dirty="0">
                  <a:solidFill>
                    <a:srgbClr val="09465E"/>
                  </a:solidFill>
                  <a:ea typeface="Calibri (MS) Bold"/>
                  <a:cs typeface="Calibri (MS) Bold"/>
                  <a:sym typeface="Calibri (MS) Bold"/>
                </a:rPr>
                <a:t> al campo</a:t>
              </a:r>
            </a:p>
            <a:p>
              <a:pPr marL="0" lvl="0" indent="0" algn="l">
                <a:lnSpc>
                  <a:spcPts val="2462"/>
                </a:lnSpc>
              </a:pPr>
              <a:endParaRPr lang="en-US" sz="1784" dirty="0">
                <a:solidFill>
                  <a:srgbClr val="09465E"/>
                </a:solidFill>
                <a:ea typeface="Calibri (MS) Bold"/>
                <a:cs typeface="Calibri (MS) Bold"/>
                <a:sym typeface="Calibri (MS) Bold"/>
              </a:endParaRPr>
            </a:p>
            <a:p>
              <a:pPr marL="384788" lvl="1" indent="-192394" algn="l">
                <a:lnSpc>
                  <a:spcPts val="2462"/>
                </a:lnSpc>
                <a:buFont typeface="Arial"/>
                <a:buChar char="•"/>
              </a:pPr>
              <a:r>
                <a:rPr lang="en-US" sz="1784" b="1" u="sng" dirty="0" err="1">
                  <a:solidFill>
                    <a:srgbClr val="09465E"/>
                  </a:solidFill>
                  <a:ea typeface="Calibri (MS) Bold"/>
                  <a:cs typeface="Calibri (MS) Bold"/>
                  <a:sym typeface="Calibri (MS) Bold"/>
                  <a:hlinkClick r:id="rId4" tooltip="https://myllarin.fi/inspiraatio/kaura-kiertaa-lannoitteena-takaisin-pellolle/">
                    <a:extLst>
                      <a:ext uri="{A12FA001-AC4F-418D-AE19-62706E023703}">
                        <ahyp:hlinkClr xmlns:ahyp="http://schemas.microsoft.com/office/drawing/2018/hyperlinkcolor" val="tx"/>
                      </a:ext>
                    </a:extLst>
                  </a:hlinkClick>
                </a:rPr>
                <a:t>Biocombustible</a:t>
              </a:r>
              <a:r>
                <a:rPr lang="en-US" sz="1784" u="sng" dirty="0">
                  <a:solidFill>
                    <a:srgbClr val="09465E"/>
                  </a:solidFill>
                  <a:ea typeface="Calibri (MS) Bold"/>
                  <a:cs typeface="Calibri (MS) Bold"/>
                  <a:sym typeface="Calibri (MS) Bold"/>
                  <a:hlinkClick r:id="rId4" tooltip="https://myllarin.fi/inspiraatio/kaura-kiertaa-lannoitteena-takaisin-pellolle/">
                    <a:extLst>
                      <a:ext uri="{A12FA001-AC4F-418D-AE19-62706E023703}">
                        <ahyp:hlinkClr xmlns:ahyp="http://schemas.microsoft.com/office/drawing/2018/hyperlinkcolor" val="tx"/>
                      </a:ext>
                    </a:extLst>
                  </a:hlinkClick>
                </a:rPr>
                <a:t>: Al </a:t>
              </a:r>
              <a:r>
                <a:rPr lang="en-US" sz="1784" u="sng" dirty="0" err="1">
                  <a:solidFill>
                    <a:srgbClr val="09465E"/>
                  </a:solidFill>
                  <a:ea typeface="Calibri (MS) Bold"/>
                  <a:cs typeface="Calibri (MS) Bold"/>
                  <a:sym typeface="Calibri (MS) Bold"/>
                  <a:hlinkClick r:id="rId4" tooltip="https://myllarin.fi/inspiraatio/kaura-kiertaa-lannoitteena-takaisin-pellolle/">
                    <a:extLst>
                      <a:ext uri="{A12FA001-AC4F-418D-AE19-62706E023703}">
                        <ahyp:hlinkClr xmlns:ahyp="http://schemas.microsoft.com/office/drawing/2018/hyperlinkcolor" val="tx"/>
                      </a:ext>
                    </a:extLst>
                  </a:hlinkClick>
                </a:rPr>
                <a:t>tratarse</a:t>
              </a:r>
              <a:r>
                <a:rPr lang="en-US" sz="1784" u="sng" dirty="0">
                  <a:solidFill>
                    <a:srgbClr val="09465E"/>
                  </a:solidFill>
                  <a:ea typeface="Calibri (MS) Bold"/>
                  <a:cs typeface="Calibri (MS) Bold"/>
                  <a:sym typeface="Calibri (MS) Bold"/>
                  <a:hlinkClick r:id="rId4" tooltip="https://myllarin.fi/inspiraatio/kaura-kiertaa-lannoitteena-takaisin-pellolle/">
                    <a:extLst>
                      <a:ext uri="{A12FA001-AC4F-418D-AE19-62706E023703}">
                        <ahyp:hlinkClr xmlns:ahyp="http://schemas.microsoft.com/office/drawing/2018/hyperlinkcolor" val="tx"/>
                      </a:ext>
                    </a:extLst>
                  </a:hlinkClick>
                </a:rPr>
                <a:t> de un </a:t>
              </a:r>
              <a:r>
                <a:rPr lang="en-US" sz="1784" u="sng" dirty="0" err="1">
                  <a:solidFill>
                    <a:srgbClr val="09465E"/>
                  </a:solidFill>
                  <a:ea typeface="Calibri (MS) Bold"/>
                  <a:cs typeface="Calibri (MS) Bold"/>
                  <a:sym typeface="Calibri (MS) Bold"/>
                  <a:hlinkClick r:id="rId4" tooltip="https://myllarin.fi/inspiraatio/kaura-kiertaa-lannoitteena-takaisin-pellolle/">
                    <a:extLst>
                      <a:ext uri="{A12FA001-AC4F-418D-AE19-62706E023703}">
                        <ahyp:hlinkClr xmlns:ahyp="http://schemas.microsoft.com/office/drawing/2018/hyperlinkcolor" val="tx"/>
                      </a:ext>
                    </a:extLst>
                  </a:hlinkClick>
                </a:rPr>
                <a:t>residuo</a:t>
              </a:r>
              <a:r>
                <a:rPr lang="en-US" sz="1784" u="sng" dirty="0">
                  <a:solidFill>
                    <a:srgbClr val="09465E"/>
                  </a:solidFill>
                  <a:ea typeface="Calibri (MS) Bold"/>
                  <a:cs typeface="Calibri (MS) Bold"/>
                  <a:sym typeface="Calibri (MS) Bold"/>
                  <a:hlinkClick r:id="rId4" tooltip="https://myllarin.fi/inspiraatio/kaura-kiertaa-lannoitteena-takaisin-pellolle/">
                    <a:extLst>
                      <a:ext uri="{A12FA001-AC4F-418D-AE19-62706E023703}">
                        <ahyp:hlinkClr xmlns:ahyp="http://schemas.microsoft.com/office/drawing/2018/hyperlinkcolor" val="tx"/>
                      </a:ext>
                    </a:extLst>
                  </a:hlinkClick>
                </a:rPr>
                <a:t> </a:t>
              </a:r>
              <a:r>
                <a:rPr lang="en-US" sz="1784" u="sng" dirty="0" err="1">
                  <a:solidFill>
                    <a:srgbClr val="09465E"/>
                  </a:solidFill>
                  <a:ea typeface="Calibri (MS) Bold"/>
                  <a:cs typeface="Calibri (MS) Bold"/>
                  <a:sym typeface="Calibri (MS) Bold"/>
                  <a:hlinkClick r:id="rId4" tooltip="https://myllarin.fi/inspiraatio/kaura-kiertaa-lannoitteena-takaisin-pellolle/">
                    <a:extLst>
                      <a:ext uri="{A12FA001-AC4F-418D-AE19-62706E023703}">
                        <ahyp:hlinkClr xmlns:ahyp="http://schemas.microsoft.com/office/drawing/2018/hyperlinkcolor" val="tx"/>
                      </a:ext>
                    </a:extLst>
                  </a:hlinkClick>
                </a:rPr>
                <a:t>orgánico</a:t>
              </a:r>
              <a:r>
                <a:rPr lang="en-US" sz="1784" u="sng" dirty="0">
                  <a:solidFill>
                    <a:srgbClr val="09465E"/>
                  </a:solidFill>
                  <a:ea typeface="Calibri (MS) Bold"/>
                  <a:cs typeface="Calibri (MS) Bold"/>
                  <a:sym typeface="Calibri (MS) Bold"/>
                  <a:hlinkClick r:id="rId4" tooltip="https://myllarin.fi/inspiraatio/kaura-kiertaa-lannoitteena-takaisin-pellolle/">
                    <a:extLst>
                      <a:ext uri="{A12FA001-AC4F-418D-AE19-62706E023703}">
                        <ahyp:hlinkClr xmlns:ahyp="http://schemas.microsoft.com/office/drawing/2018/hyperlinkcolor" val="tx"/>
                      </a:ext>
                    </a:extLst>
                  </a:hlinkClick>
                </a:rPr>
                <a:t>, la </a:t>
              </a:r>
              <a:r>
                <a:rPr lang="en-US" sz="1784" u="sng" dirty="0" err="1">
                  <a:solidFill>
                    <a:srgbClr val="09465E"/>
                  </a:solidFill>
                  <a:ea typeface="Calibri (MS) Bold"/>
                  <a:cs typeface="Calibri (MS) Bold"/>
                  <a:sym typeface="Calibri (MS) Bold"/>
                  <a:hlinkClick r:id="rId4" tooltip="https://myllarin.fi/inspiraatio/kaura-kiertaa-lannoitteena-takaisin-pellolle/">
                    <a:extLst>
                      <a:ext uri="{A12FA001-AC4F-418D-AE19-62706E023703}">
                        <ahyp:hlinkClr xmlns:ahyp="http://schemas.microsoft.com/office/drawing/2018/hyperlinkcolor" val="tx"/>
                      </a:ext>
                    </a:extLst>
                  </a:hlinkClick>
                </a:rPr>
                <a:t>avena</a:t>
              </a:r>
              <a:r>
                <a:rPr lang="en-US" sz="1784" u="sng" dirty="0">
                  <a:solidFill>
                    <a:srgbClr val="09465E"/>
                  </a:solidFill>
                  <a:ea typeface="Calibri (MS) Bold"/>
                  <a:cs typeface="Calibri (MS) Bold"/>
                  <a:sym typeface="Calibri (MS) Bold"/>
                  <a:hlinkClick r:id="rId4" tooltip="https://myllarin.fi/inspiraatio/kaura-kiertaa-lannoitteena-takaisin-pellolle/">
                    <a:extLst>
                      <a:ext uri="{A12FA001-AC4F-418D-AE19-62706E023703}">
                        <ahyp:hlinkClr xmlns:ahyp="http://schemas.microsoft.com/office/drawing/2018/hyperlinkcolor" val="tx"/>
                      </a:ext>
                    </a:extLst>
                  </a:hlinkClick>
                </a:rPr>
                <a:t> </a:t>
              </a:r>
              <a:r>
                <a:rPr lang="en-US" sz="1784" u="sng" dirty="0" err="1">
                  <a:solidFill>
                    <a:srgbClr val="09465E"/>
                  </a:solidFill>
                  <a:ea typeface="Calibri (MS) Bold"/>
                  <a:cs typeface="Calibri (MS) Bold"/>
                  <a:sym typeface="Calibri (MS) Bold"/>
                  <a:hlinkClick r:id="rId4" tooltip="https://myllarin.fi/inspiraatio/kaura-kiertaa-lannoitteena-takaisin-pellolle/">
                    <a:extLst>
                      <a:ext uri="{A12FA001-AC4F-418D-AE19-62706E023703}">
                        <ahyp:hlinkClr xmlns:ahyp="http://schemas.microsoft.com/office/drawing/2018/hyperlinkcolor" val="tx"/>
                      </a:ext>
                    </a:extLst>
                  </a:hlinkClick>
                </a:rPr>
                <a:t>puede</a:t>
              </a:r>
              <a:r>
                <a:rPr lang="en-US" sz="1784" u="sng" dirty="0">
                  <a:solidFill>
                    <a:srgbClr val="09465E"/>
                  </a:solidFill>
                  <a:ea typeface="Calibri (MS) Bold"/>
                  <a:cs typeface="Calibri (MS) Bold"/>
                  <a:sym typeface="Calibri (MS) Bold"/>
                  <a:hlinkClick r:id="rId4" tooltip="https://myllarin.fi/inspiraatio/kaura-kiertaa-lannoitteena-takaisin-pellolle/">
                    <a:extLst>
                      <a:ext uri="{A12FA001-AC4F-418D-AE19-62706E023703}">
                        <ahyp:hlinkClr xmlns:ahyp="http://schemas.microsoft.com/office/drawing/2018/hyperlinkcolor" val="tx"/>
                      </a:ext>
                    </a:extLst>
                  </a:hlinkClick>
                </a:rPr>
                <a:t> </a:t>
              </a:r>
              <a:r>
                <a:rPr lang="en-US" sz="1784" u="sng" dirty="0" err="1">
                  <a:solidFill>
                    <a:srgbClr val="09465E"/>
                  </a:solidFill>
                  <a:ea typeface="Calibri (MS) Bold"/>
                  <a:cs typeface="Calibri (MS) Bold"/>
                  <a:sym typeface="Calibri (MS) Bold"/>
                  <a:hlinkClick r:id="rId4" tooltip="https://myllarin.fi/inspiraatio/kaura-kiertaa-lannoitteena-takaisin-pellolle/">
                    <a:extLst>
                      <a:ext uri="{A12FA001-AC4F-418D-AE19-62706E023703}">
                        <ahyp:hlinkClr xmlns:ahyp="http://schemas.microsoft.com/office/drawing/2018/hyperlinkcolor" val="tx"/>
                      </a:ext>
                    </a:extLst>
                  </a:hlinkClick>
                </a:rPr>
                <a:t>emplearse</a:t>
              </a:r>
              <a:r>
                <a:rPr lang="en-US" sz="1784" u="sng" dirty="0">
                  <a:solidFill>
                    <a:srgbClr val="09465E"/>
                  </a:solidFill>
                  <a:ea typeface="Calibri (MS) Bold"/>
                  <a:cs typeface="Calibri (MS) Bold"/>
                  <a:sym typeface="Calibri (MS) Bold"/>
                  <a:hlinkClick r:id="rId4" tooltip="https://myllarin.fi/inspiraatio/kaura-kiertaa-lannoitteena-takaisin-pellolle/">
                    <a:extLst>
                      <a:ext uri="{A12FA001-AC4F-418D-AE19-62706E023703}">
                        <ahyp:hlinkClr xmlns:ahyp="http://schemas.microsoft.com/office/drawing/2018/hyperlinkcolor" val="tx"/>
                      </a:ext>
                    </a:extLst>
                  </a:hlinkClick>
                </a:rPr>
                <a:t> </a:t>
              </a:r>
              <a:r>
                <a:rPr lang="en-US" sz="1784" u="sng" dirty="0" err="1">
                  <a:solidFill>
                    <a:srgbClr val="09465E"/>
                  </a:solidFill>
                  <a:ea typeface="Calibri (MS) Bold"/>
                  <a:cs typeface="Calibri (MS) Bold"/>
                  <a:sym typeface="Calibri (MS) Bold"/>
                  <a:hlinkClick r:id="rId4" tooltip="https://myllarin.fi/inspiraatio/kaura-kiertaa-lannoitteena-takaisin-pellolle/">
                    <a:extLst>
                      <a:ext uri="{A12FA001-AC4F-418D-AE19-62706E023703}">
                        <ahyp:hlinkClr xmlns:ahyp="http://schemas.microsoft.com/office/drawing/2018/hyperlinkcolor" val="tx"/>
                      </a:ext>
                    </a:extLst>
                  </a:hlinkClick>
                </a:rPr>
                <a:t>como</a:t>
              </a:r>
              <a:r>
                <a:rPr lang="en-US" sz="1784" u="sng" dirty="0">
                  <a:solidFill>
                    <a:srgbClr val="09465E"/>
                  </a:solidFill>
                  <a:ea typeface="Calibri (MS) Bold"/>
                  <a:cs typeface="Calibri (MS) Bold"/>
                  <a:sym typeface="Calibri (MS) Bold"/>
                  <a:hlinkClick r:id="rId4" tooltip="https://myllarin.fi/inspiraatio/kaura-kiertaa-lannoitteena-takaisin-pellolle/">
                    <a:extLst>
                      <a:ext uri="{A12FA001-AC4F-418D-AE19-62706E023703}">
                        <ahyp:hlinkClr xmlns:ahyp="http://schemas.microsoft.com/office/drawing/2018/hyperlinkcolor" val="tx"/>
                      </a:ext>
                    </a:extLst>
                  </a:hlinkClick>
                </a:rPr>
                <a:t> </a:t>
              </a:r>
              <a:r>
                <a:rPr lang="en-US" sz="1784" u="sng" dirty="0" err="1">
                  <a:solidFill>
                    <a:srgbClr val="09465E"/>
                  </a:solidFill>
                  <a:ea typeface="Calibri (MS) Bold"/>
                  <a:cs typeface="Calibri (MS) Bold"/>
                  <a:sym typeface="Calibri (MS) Bold"/>
                  <a:hlinkClick r:id="rId4" tooltip="https://myllarin.fi/inspiraatio/kaura-kiertaa-lannoitteena-takaisin-pellolle/">
                    <a:extLst>
                      <a:ext uri="{A12FA001-AC4F-418D-AE19-62706E023703}">
                        <ahyp:hlinkClr xmlns:ahyp="http://schemas.microsoft.com/office/drawing/2018/hyperlinkcolor" val="tx"/>
                      </a:ext>
                    </a:extLst>
                  </a:hlinkClick>
                </a:rPr>
                <a:t>materia</a:t>
              </a:r>
              <a:r>
                <a:rPr lang="en-US" sz="1784" u="sng" dirty="0">
                  <a:solidFill>
                    <a:srgbClr val="09465E"/>
                  </a:solidFill>
                  <a:ea typeface="Calibri (MS) Bold"/>
                  <a:cs typeface="Calibri (MS) Bold"/>
                  <a:sym typeface="Calibri (MS) Bold"/>
                  <a:hlinkClick r:id="rId4" tooltip="https://myllarin.fi/inspiraatio/kaura-kiertaa-lannoitteena-takaisin-pellolle/">
                    <a:extLst>
                      <a:ext uri="{A12FA001-AC4F-418D-AE19-62706E023703}">
                        <ahyp:hlinkClr xmlns:ahyp="http://schemas.microsoft.com/office/drawing/2018/hyperlinkcolor" val="tx"/>
                      </a:ext>
                    </a:extLst>
                  </a:hlinkClick>
                </a:rPr>
                <a:t> prima para la </a:t>
              </a:r>
              <a:r>
                <a:rPr lang="en-US" sz="1784" u="sng" dirty="0" err="1">
                  <a:solidFill>
                    <a:srgbClr val="09465E"/>
                  </a:solidFill>
                  <a:ea typeface="Calibri (MS) Bold"/>
                  <a:cs typeface="Calibri (MS) Bold"/>
                  <a:sym typeface="Calibri (MS) Bold"/>
                  <a:hlinkClick r:id="rId4" tooltip="https://myllarin.fi/inspiraatio/kaura-kiertaa-lannoitteena-takaisin-pellolle/">
                    <a:extLst>
                      <a:ext uri="{A12FA001-AC4F-418D-AE19-62706E023703}">
                        <ahyp:hlinkClr xmlns:ahyp="http://schemas.microsoft.com/office/drawing/2018/hyperlinkcolor" val="tx"/>
                      </a:ext>
                    </a:extLst>
                  </a:hlinkClick>
                </a:rPr>
                <a:t>producción</a:t>
              </a:r>
              <a:r>
                <a:rPr lang="en-US" sz="1784" u="sng" dirty="0">
                  <a:solidFill>
                    <a:srgbClr val="09465E"/>
                  </a:solidFill>
                  <a:ea typeface="Calibri (MS) Bold"/>
                  <a:cs typeface="Calibri (MS) Bold"/>
                  <a:sym typeface="Calibri (MS) Bold"/>
                  <a:hlinkClick r:id="rId4" tooltip="https://myllarin.fi/inspiraatio/kaura-kiertaa-lannoitteena-takaisin-pellolle/">
                    <a:extLst>
                      <a:ext uri="{A12FA001-AC4F-418D-AE19-62706E023703}">
                        <ahyp:hlinkClr xmlns:ahyp="http://schemas.microsoft.com/office/drawing/2018/hyperlinkcolor" val="tx"/>
                      </a:ext>
                    </a:extLst>
                  </a:hlinkClick>
                </a:rPr>
                <a:t> de </a:t>
              </a:r>
              <a:r>
                <a:rPr lang="en-US" sz="1784" u="sng" dirty="0" err="1">
                  <a:solidFill>
                    <a:srgbClr val="09465E"/>
                  </a:solidFill>
                  <a:ea typeface="Calibri (MS) Bold"/>
                  <a:cs typeface="Calibri (MS) Bold"/>
                  <a:sym typeface="Calibri (MS) Bold"/>
                  <a:hlinkClick r:id="rId4" tooltip="https://myllarin.fi/inspiraatio/kaura-kiertaa-lannoitteena-takaisin-pellolle/">
                    <a:extLst>
                      <a:ext uri="{A12FA001-AC4F-418D-AE19-62706E023703}">
                        <ahyp:hlinkClr xmlns:ahyp="http://schemas.microsoft.com/office/drawing/2018/hyperlinkcolor" val="tx"/>
                      </a:ext>
                    </a:extLst>
                  </a:hlinkClick>
                </a:rPr>
                <a:t>biocombustibles</a:t>
              </a:r>
              <a:r>
                <a:rPr lang="en-US" sz="1784" u="sng" dirty="0">
                  <a:solidFill>
                    <a:srgbClr val="09465E"/>
                  </a:solidFill>
                  <a:ea typeface="Calibri (MS) Bold"/>
                  <a:cs typeface="Calibri (MS) Bold"/>
                  <a:sym typeface="Calibri (MS) Bold"/>
                  <a:hlinkClick r:id="rId4" tooltip="https://myllarin.fi/inspiraatio/kaura-kiertaa-lannoitteena-takaisin-pellolle/">
                    <a:extLst>
                      <a:ext uri="{A12FA001-AC4F-418D-AE19-62706E023703}">
                        <ahyp:hlinkClr xmlns:ahyp="http://schemas.microsoft.com/office/drawing/2018/hyperlinkcolor" val="tx"/>
                      </a:ext>
                    </a:extLst>
                  </a:hlinkClick>
                </a:rPr>
                <a:t> a </a:t>
              </a:r>
              <a:r>
                <a:rPr lang="en-US" sz="1784" u="sng" dirty="0" err="1">
                  <a:solidFill>
                    <a:srgbClr val="09465E"/>
                  </a:solidFill>
                  <a:ea typeface="Calibri (MS) Bold"/>
                  <a:cs typeface="Calibri (MS) Bold"/>
                  <a:sym typeface="Calibri (MS) Bold"/>
                  <a:hlinkClick r:id="rId4" tooltip="https://myllarin.fi/inspiraatio/kaura-kiertaa-lannoitteena-takaisin-pellolle/">
                    <a:extLst>
                      <a:ext uri="{A12FA001-AC4F-418D-AE19-62706E023703}">
                        <ahyp:hlinkClr xmlns:ahyp="http://schemas.microsoft.com/office/drawing/2018/hyperlinkcolor" val="tx"/>
                      </a:ext>
                    </a:extLst>
                  </a:hlinkClick>
                </a:rPr>
                <a:t>través</a:t>
              </a:r>
              <a:r>
                <a:rPr lang="en-US" sz="1784" u="sng" dirty="0">
                  <a:solidFill>
                    <a:srgbClr val="09465E"/>
                  </a:solidFill>
                  <a:ea typeface="Calibri (MS) Bold"/>
                  <a:cs typeface="Calibri (MS) Bold"/>
                  <a:sym typeface="Calibri (MS) Bold"/>
                  <a:hlinkClick r:id="rId4" tooltip="https://myllarin.fi/inspiraatio/kaura-kiertaa-lannoitteena-takaisin-pellolle/">
                    <a:extLst>
                      <a:ext uri="{A12FA001-AC4F-418D-AE19-62706E023703}">
                        <ahyp:hlinkClr xmlns:ahyp="http://schemas.microsoft.com/office/drawing/2018/hyperlinkcolor" val="tx"/>
                      </a:ext>
                    </a:extLst>
                  </a:hlinkClick>
                </a:rPr>
                <a:t> de </a:t>
              </a:r>
              <a:r>
                <a:rPr lang="en-US" sz="1784" u="sng" dirty="0" err="1">
                  <a:solidFill>
                    <a:srgbClr val="09465E"/>
                  </a:solidFill>
                  <a:ea typeface="Calibri (MS) Bold"/>
                  <a:cs typeface="Calibri (MS) Bold"/>
                  <a:sym typeface="Calibri (MS) Bold"/>
                  <a:hlinkClick r:id="rId4" tooltip="https://myllarin.fi/inspiraatio/kaura-kiertaa-lannoitteena-takaisin-pellolle/">
                    <a:extLst>
                      <a:ext uri="{A12FA001-AC4F-418D-AE19-62706E023703}">
                        <ahyp:hlinkClr xmlns:ahyp="http://schemas.microsoft.com/office/drawing/2018/hyperlinkcolor" val="tx"/>
                      </a:ext>
                    </a:extLst>
                  </a:hlinkClick>
                </a:rPr>
                <a:t>procesos</a:t>
              </a:r>
              <a:r>
                <a:rPr lang="en-US" sz="1784" u="sng" dirty="0">
                  <a:solidFill>
                    <a:srgbClr val="09465E"/>
                  </a:solidFill>
                  <a:ea typeface="Calibri (MS) Bold"/>
                  <a:cs typeface="Calibri (MS) Bold"/>
                  <a:sym typeface="Calibri (MS) Bold"/>
                  <a:hlinkClick r:id="rId4" tooltip="https://myllarin.fi/inspiraatio/kaura-kiertaa-lannoitteena-takaisin-pellolle/">
                    <a:extLst>
                      <a:ext uri="{A12FA001-AC4F-418D-AE19-62706E023703}">
                        <ahyp:hlinkClr xmlns:ahyp="http://schemas.microsoft.com/office/drawing/2018/hyperlinkcolor" val="tx"/>
                      </a:ext>
                    </a:extLst>
                  </a:hlinkClick>
                </a:rPr>
                <a:t> de </a:t>
              </a:r>
              <a:r>
                <a:rPr lang="en-US" sz="1784" u="sng" dirty="0" err="1">
                  <a:solidFill>
                    <a:srgbClr val="09465E"/>
                  </a:solidFill>
                  <a:ea typeface="Calibri (MS) Bold"/>
                  <a:cs typeface="Calibri (MS) Bold"/>
                  <a:sym typeface="Calibri (MS) Bold"/>
                  <a:hlinkClick r:id="rId4" tooltip="https://myllarin.fi/inspiraatio/kaura-kiertaa-lannoitteena-takaisin-pellolle/">
                    <a:extLst>
                      <a:ext uri="{A12FA001-AC4F-418D-AE19-62706E023703}">
                        <ahyp:hlinkClr xmlns:ahyp="http://schemas.microsoft.com/office/drawing/2018/hyperlinkcolor" val="tx"/>
                      </a:ext>
                    </a:extLst>
                  </a:hlinkClick>
                </a:rPr>
                <a:t>fermentación</a:t>
              </a:r>
              <a:r>
                <a:rPr lang="en-US" sz="1784" u="sng" dirty="0">
                  <a:solidFill>
                    <a:srgbClr val="09465E"/>
                  </a:solidFill>
                  <a:ea typeface="Calibri (MS) Bold"/>
                  <a:cs typeface="Calibri (MS) Bold"/>
                  <a:sym typeface="Calibri (MS) Bold"/>
                  <a:hlinkClick r:id="rId4" tooltip="https://myllarin.fi/inspiraatio/kaura-kiertaa-lannoitteena-takaisin-pellolle/">
                    <a:extLst>
                      <a:ext uri="{A12FA001-AC4F-418D-AE19-62706E023703}">
                        <ahyp:hlinkClr xmlns:ahyp="http://schemas.microsoft.com/office/drawing/2018/hyperlinkcolor" val="tx"/>
                      </a:ext>
                    </a:extLst>
                  </a:hlinkClick>
                </a:rPr>
                <a:t>.</a:t>
              </a:r>
            </a:p>
            <a:p>
              <a:pPr marL="0" lvl="0" indent="0" algn="l">
                <a:lnSpc>
                  <a:spcPts val="2462"/>
                </a:lnSpc>
              </a:pPr>
              <a:endParaRPr lang="en-US" sz="1784" u="sng" dirty="0">
                <a:solidFill>
                  <a:srgbClr val="09465E"/>
                </a:solidFill>
                <a:ea typeface="Calibri (MS) Bold"/>
                <a:cs typeface="Calibri (MS) Bold"/>
                <a:sym typeface="Calibri (MS) Bold"/>
                <a:hlinkClick r:id="rId4" tooltip="https://myllarin.fi/inspiraatio/kaura-kiertaa-lannoitteena-takaisin-pellolle/">
                  <a:extLst>
                    <a:ext uri="{A12FA001-AC4F-418D-AE19-62706E023703}">
                      <ahyp:hlinkClr xmlns:ahyp="http://schemas.microsoft.com/office/drawing/2018/hyperlinkcolor" val="tx"/>
                    </a:ext>
                  </a:extLst>
                </a:hlinkClick>
              </a:endParaRPr>
            </a:p>
            <a:p>
              <a:pPr marL="384788" lvl="1" indent="-192394" algn="l">
                <a:lnSpc>
                  <a:spcPts val="2462"/>
                </a:lnSpc>
                <a:buFont typeface="Arial"/>
                <a:buChar char="•"/>
              </a:pPr>
              <a:r>
                <a:rPr lang="en-US" sz="1784" b="1" u="sng" dirty="0" err="1">
                  <a:solidFill>
                    <a:srgbClr val="09465E"/>
                  </a:solidFill>
                  <a:ea typeface="Calibri (MS) Bold"/>
                  <a:cs typeface="Calibri (MS) Bold"/>
                  <a:sym typeface="Calibri (MS) Bold"/>
                  <a:hlinkClick r:id="rId4" tooltip="https://myllarin.fi/inspiraatio/kaura-kiertaa-lannoitteena-takaisin-pellolle/">
                    <a:extLst>
                      <a:ext uri="{A12FA001-AC4F-418D-AE19-62706E023703}">
                        <ahyp:hlinkClr xmlns:ahyp="http://schemas.microsoft.com/office/drawing/2018/hyperlinkcolor" val="tx"/>
                      </a:ext>
                    </a:extLst>
                  </a:hlinkClick>
                </a:rPr>
                <a:t>Producción</a:t>
              </a:r>
              <a:r>
                <a:rPr lang="en-US" sz="1784" b="1" u="sng" dirty="0">
                  <a:solidFill>
                    <a:srgbClr val="09465E"/>
                  </a:solidFill>
                  <a:ea typeface="Calibri (MS) Bold"/>
                  <a:cs typeface="Calibri (MS) Bold"/>
                  <a:sym typeface="Calibri (MS) Bold"/>
                  <a:hlinkClick r:id="rId4" tooltip="https://myllarin.fi/inspiraatio/kaura-kiertaa-lannoitteena-takaisin-pellolle/">
                    <a:extLst>
                      <a:ext uri="{A12FA001-AC4F-418D-AE19-62706E023703}">
                        <ahyp:hlinkClr xmlns:ahyp="http://schemas.microsoft.com/office/drawing/2018/hyperlinkcolor" val="tx"/>
                      </a:ext>
                    </a:extLst>
                  </a:hlinkClick>
                </a:rPr>
                <a:t> de </a:t>
              </a:r>
              <a:r>
                <a:rPr lang="en-US" sz="1784" b="1" u="sng" dirty="0" err="1">
                  <a:solidFill>
                    <a:srgbClr val="09465E"/>
                  </a:solidFill>
                  <a:ea typeface="Calibri (MS) Bold"/>
                  <a:cs typeface="Calibri (MS) Bold"/>
                  <a:sym typeface="Calibri (MS) Bold"/>
                  <a:hlinkClick r:id="rId4" tooltip="https://myllarin.fi/inspiraatio/kaura-kiertaa-lannoitteena-takaisin-pellolle/">
                    <a:extLst>
                      <a:ext uri="{A12FA001-AC4F-418D-AE19-62706E023703}">
                        <ahyp:hlinkClr xmlns:ahyp="http://schemas.microsoft.com/office/drawing/2018/hyperlinkcolor" val="tx"/>
                      </a:ext>
                    </a:extLst>
                  </a:hlinkClick>
                </a:rPr>
                <a:t>biogás</a:t>
              </a:r>
              <a:r>
                <a:rPr lang="en-US" sz="1784" u="sng" dirty="0">
                  <a:solidFill>
                    <a:srgbClr val="09465E"/>
                  </a:solidFill>
                  <a:ea typeface="Calibri (MS) Bold"/>
                  <a:cs typeface="Calibri (MS) Bold"/>
                  <a:sym typeface="Calibri (MS) Bold"/>
                  <a:hlinkClick r:id="rId4" tooltip="https://myllarin.fi/inspiraatio/kaura-kiertaa-lannoitteena-takaisin-pellolle/">
                    <a:extLst>
                      <a:ext uri="{A12FA001-AC4F-418D-AE19-62706E023703}">
                        <ahyp:hlinkClr xmlns:ahyp="http://schemas.microsoft.com/office/drawing/2018/hyperlinkcolor" val="tx"/>
                      </a:ext>
                    </a:extLst>
                  </a:hlinkClick>
                </a:rPr>
                <a:t>: a </a:t>
              </a:r>
              <a:r>
                <a:rPr lang="en-US" sz="1784" u="sng" dirty="0" err="1">
                  <a:solidFill>
                    <a:srgbClr val="09465E"/>
                  </a:solidFill>
                  <a:ea typeface="Calibri (MS) Bold"/>
                  <a:cs typeface="Calibri (MS) Bold"/>
                  <a:sym typeface="Calibri (MS) Bold"/>
                  <a:hlinkClick r:id="rId4" tooltip="https://myllarin.fi/inspiraatio/kaura-kiertaa-lannoitteena-takaisin-pellolle/">
                    <a:extLst>
                      <a:ext uri="{A12FA001-AC4F-418D-AE19-62706E023703}">
                        <ahyp:hlinkClr xmlns:ahyp="http://schemas.microsoft.com/office/drawing/2018/hyperlinkcolor" val="tx"/>
                      </a:ext>
                    </a:extLst>
                  </a:hlinkClick>
                </a:rPr>
                <a:t>través</a:t>
              </a:r>
              <a:r>
                <a:rPr lang="en-US" sz="1784" u="sng" dirty="0">
                  <a:solidFill>
                    <a:srgbClr val="09465E"/>
                  </a:solidFill>
                  <a:ea typeface="Calibri (MS) Bold"/>
                  <a:cs typeface="Calibri (MS) Bold"/>
                  <a:sym typeface="Calibri (MS) Bold"/>
                  <a:hlinkClick r:id="rId4" tooltip="https://myllarin.fi/inspiraatio/kaura-kiertaa-lannoitteena-takaisin-pellolle/">
                    <a:extLst>
                      <a:ext uri="{A12FA001-AC4F-418D-AE19-62706E023703}">
                        <ahyp:hlinkClr xmlns:ahyp="http://schemas.microsoft.com/office/drawing/2018/hyperlinkcolor" val="tx"/>
                      </a:ext>
                    </a:extLst>
                  </a:hlinkClick>
                </a:rPr>
                <a:t> de la </a:t>
              </a:r>
              <a:r>
                <a:rPr lang="en-US" sz="1784" u="sng" dirty="0" err="1">
                  <a:solidFill>
                    <a:srgbClr val="09465E"/>
                  </a:solidFill>
                  <a:ea typeface="Calibri (MS) Bold"/>
                  <a:cs typeface="Calibri (MS) Bold"/>
                  <a:sym typeface="Calibri (MS) Bold"/>
                  <a:hlinkClick r:id="rId4" tooltip="https://myllarin.fi/inspiraatio/kaura-kiertaa-lannoitteena-takaisin-pellolle/">
                    <a:extLst>
                      <a:ext uri="{A12FA001-AC4F-418D-AE19-62706E023703}">
                        <ahyp:hlinkClr xmlns:ahyp="http://schemas.microsoft.com/office/drawing/2018/hyperlinkcolor" val="tx"/>
                      </a:ext>
                    </a:extLst>
                  </a:hlinkClick>
                </a:rPr>
                <a:t>digestión</a:t>
              </a:r>
              <a:r>
                <a:rPr lang="en-US" sz="1784" u="sng" dirty="0">
                  <a:solidFill>
                    <a:srgbClr val="09465E"/>
                  </a:solidFill>
                  <a:ea typeface="Calibri (MS) Bold"/>
                  <a:cs typeface="Calibri (MS) Bold"/>
                  <a:sym typeface="Calibri (MS) Bold"/>
                  <a:hlinkClick r:id="rId4" tooltip="https://myllarin.fi/inspiraatio/kaura-kiertaa-lannoitteena-takaisin-pellolle/">
                    <a:extLst>
                      <a:ext uri="{A12FA001-AC4F-418D-AE19-62706E023703}">
                        <ahyp:hlinkClr xmlns:ahyp="http://schemas.microsoft.com/office/drawing/2018/hyperlinkcolor" val="tx"/>
                      </a:ext>
                    </a:extLst>
                  </a:hlinkClick>
                </a:rPr>
                <a:t> </a:t>
              </a:r>
              <a:r>
                <a:rPr lang="en-US" sz="1784" u="sng" dirty="0" err="1">
                  <a:solidFill>
                    <a:srgbClr val="09465E"/>
                  </a:solidFill>
                  <a:ea typeface="Calibri (MS) Bold"/>
                  <a:cs typeface="Calibri (MS) Bold"/>
                  <a:sym typeface="Calibri (MS) Bold"/>
                  <a:hlinkClick r:id="rId4" tooltip="https://myllarin.fi/inspiraatio/kaura-kiertaa-lannoitteena-takaisin-pellolle/">
                    <a:extLst>
                      <a:ext uri="{A12FA001-AC4F-418D-AE19-62706E023703}">
                        <ahyp:hlinkClr xmlns:ahyp="http://schemas.microsoft.com/office/drawing/2018/hyperlinkcolor" val="tx"/>
                      </a:ext>
                    </a:extLst>
                  </a:hlinkClick>
                </a:rPr>
                <a:t>anaeróbica</a:t>
              </a:r>
              <a:r>
                <a:rPr lang="en-US" sz="1784" u="sng" dirty="0">
                  <a:solidFill>
                    <a:srgbClr val="09465E"/>
                  </a:solidFill>
                  <a:ea typeface="Calibri (MS) Bold"/>
                  <a:cs typeface="Calibri (MS) Bold"/>
                  <a:sym typeface="Calibri (MS) Bold"/>
                  <a:hlinkClick r:id="rId4" tooltip="https://myllarin.fi/inspiraatio/kaura-kiertaa-lannoitteena-takaisin-pellolle/">
                    <a:extLst>
                      <a:ext uri="{A12FA001-AC4F-418D-AE19-62706E023703}">
                        <ahyp:hlinkClr xmlns:ahyp="http://schemas.microsoft.com/office/drawing/2018/hyperlinkcolor" val="tx"/>
                      </a:ext>
                    </a:extLst>
                  </a:hlinkClick>
                </a:rPr>
                <a:t>, </a:t>
              </a:r>
              <a:r>
                <a:rPr lang="en-US" sz="1784" u="sng" dirty="0" err="1">
                  <a:solidFill>
                    <a:srgbClr val="09465E"/>
                  </a:solidFill>
                  <a:ea typeface="Calibri (MS) Bold"/>
                  <a:cs typeface="Calibri (MS) Bold"/>
                  <a:sym typeface="Calibri (MS) Bold"/>
                  <a:hlinkClick r:id="rId4" tooltip="https://myllarin.fi/inspiraatio/kaura-kiertaa-lannoitteena-takaisin-pellolle/">
                    <a:extLst>
                      <a:ext uri="{A12FA001-AC4F-418D-AE19-62706E023703}">
                        <ahyp:hlinkClr xmlns:ahyp="http://schemas.microsoft.com/office/drawing/2018/hyperlinkcolor" val="tx"/>
                      </a:ext>
                    </a:extLst>
                  </a:hlinkClick>
                </a:rPr>
                <a:t>los</a:t>
              </a:r>
              <a:r>
                <a:rPr lang="en-US" sz="1784" u="sng" dirty="0">
                  <a:solidFill>
                    <a:srgbClr val="09465E"/>
                  </a:solidFill>
                  <a:ea typeface="Calibri (MS) Bold"/>
                  <a:cs typeface="Calibri (MS) Bold"/>
                  <a:sym typeface="Calibri (MS) Bold"/>
                  <a:hlinkClick r:id="rId4" tooltip="https://myllarin.fi/inspiraatio/kaura-kiertaa-lannoitteena-takaisin-pellolle/">
                    <a:extLst>
                      <a:ext uri="{A12FA001-AC4F-418D-AE19-62706E023703}">
                        <ahyp:hlinkClr xmlns:ahyp="http://schemas.microsoft.com/office/drawing/2018/hyperlinkcolor" val="tx"/>
                      </a:ext>
                    </a:extLst>
                  </a:hlinkClick>
                </a:rPr>
                <a:t> </a:t>
              </a:r>
              <a:r>
                <a:rPr lang="en-US" sz="1784" u="sng" dirty="0" err="1">
                  <a:solidFill>
                    <a:srgbClr val="09465E"/>
                  </a:solidFill>
                  <a:ea typeface="Calibri (MS) Bold"/>
                  <a:cs typeface="Calibri (MS) Bold"/>
                  <a:sym typeface="Calibri (MS) Bold"/>
                  <a:hlinkClick r:id="rId4" tooltip="https://myllarin.fi/inspiraatio/kaura-kiertaa-lannoitteena-takaisin-pellolle/">
                    <a:extLst>
                      <a:ext uri="{A12FA001-AC4F-418D-AE19-62706E023703}">
                        <ahyp:hlinkClr xmlns:ahyp="http://schemas.microsoft.com/office/drawing/2018/hyperlinkcolor" val="tx"/>
                      </a:ext>
                    </a:extLst>
                  </a:hlinkClick>
                </a:rPr>
                <a:t>residuos</a:t>
              </a:r>
              <a:r>
                <a:rPr lang="en-US" sz="1784" u="sng" dirty="0">
                  <a:solidFill>
                    <a:srgbClr val="09465E"/>
                  </a:solidFill>
                  <a:ea typeface="Calibri (MS) Bold"/>
                  <a:cs typeface="Calibri (MS) Bold"/>
                  <a:sym typeface="Calibri (MS) Bold"/>
                  <a:hlinkClick r:id="rId4" tooltip="https://myllarin.fi/inspiraatio/kaura-kiertaa-lannoitteena-takaisin-pellolle/">
                    <a:extLst>
                      <a:ext uri="{A12FA001-AC4F-418D-AE19-62706E023703}">
                        <ahyp:hlinkClr xmlns:ahyp="http://schemas.microsoft.com/office/drawing/2018/hyperlinkcolor" val="tx"/>
                      </a:ext>
                    </a:extLst>
                  </a:hlinkClick>
                </a:rPr>
                <a:t> de </a:t>
              </a:r>
              <a:r>
                <a:rPr lang="en-US" sz="1784" u="sng" dirty="0" err="1">
                  <a:solidFill>
                    <a:srgbClr val="09465E"/>
                  </a:solidFill>
                  <a:ea typeface="Calibri (MS) Bold"/>
                  <a:cs typeface="Calibri (MS) Bold"/>
                  <a:sym typeface="Calibri (MS) Bold"/>
                  <a:hlinkClick r:id="rId4" tooltip="https://myllarin.fi/inspiraatio/kaura-kiertaa-lannoitteena-takaisin-pellolle/">
                    <a:extLst>
                      <a:ext uri="{A12FA001-AC4F-418D-AE19-62706E023703}">
                        <ahyp:hlinkClr xmlns:ahyp="http://schemas.microsoft.com/office/drawing/2018/hyperlinkcolor" val="tx"/>
                      </a:ext>
                    </a:extLst>
                  </a:hlinkClick>
                </a:rPr>
                <a:t>avena</a:t>
              </a:r>
              <a:r>
                <a:rPr lang="en-US" sz="1784" u="sng" dirty="0">
                  <a:solidFill>
                    <a:srgbClr val="09465E"/>
                  </a:solidFill>
                  <a:ea typeface="Calibri (MS) Bold"/>
                  <a:cs typeface="Calibri (MS) Bold"/>
                  <a:sym typeface="Calibri (MS) Bold"/>
                  <a:hlinkClick r:id="rId4" tooltip="https://myllarin.fi/inspiraatio/kaura-kiertaa-lannoitteena-takaisin-pellolle/">
                    <a:extLst>
                      <a:ext uri="{A12FA001-AC4F-418D-AE19-62706E023703}">
                        <ahyp:hlinkClr xmlns:ahyp="http://schemas.microsoft.com/office/drawing/2018/hyperlinkcolor" val="tx"/>
                      </a:ext>
                    </a:extLst>
                  </a:hlinkClick>
                </a:rPr>
                <a:t> </a:t>
              </a:r>
              <a:r>
                <a:rPr lang="en-US" sz="1784" u="sng" dirty="0" err="1">
                  <a:solidFill>
                    <a:srgbClr val="09465E"/>
                  </a:solidFill>
                  <a:ea typeface="Calibri (MS) Bold"/>
                  <a:cs typeface="Calibri (MS) Bold"/>
                  <a:sym typeface="Calibri (MS) Bold"/>
                  <a:hlinkClick r:id="rId4" tooltip="https://myllarin.fi/inspiraatio/kaura-kiertaa-lannoitteena-takaisin-pellolle/">
                    <a:extLst>
                      <a:ext uri="{A12FA001-AC4F-418D-AE19-62706E023703}">
                        <ahyp:hlinkClr xmlns:ahyp="http://schemas.microsoft.com/office/drawing/2018/hyperlinkcolor" val="tx"/>
                      </a:ext>
                    </a:extLst>
                  </a:hlinkClick>
                </a:rPr>
                <a:t>pueden</a:t>
              </a:r>
              <a:r>
                <a:rPr lang="en-US" sz="1784" u="sng" dirty="0">
                  <a:solidFill>
                    <a:srgbClr val="09465E"/>
                  </a:solidFill>
                  <a:ea typeface="Calibri (MS) Bold"/>
                  <a:cs typeface="Calibri (MS) Bold"/>
                  <a:sym typeface="Calibri (MS) Bold"/>
                  <a:hlinkClick r:id="rId4" tooltip="https://myllarin.fi/inspiraatio/kaura-kiertaa-lannoitteena-takaisin-pellolle/">
                    <a:extLst>
                      <a:ext uri="{A12FA001-AC4F-418D-AE19-62706E023703}">
                        <ahyp:hlinkClr xmlns:ahyp="http://schemas.microsoft.com/office/drawing/2018/hyperlinkcolor" val="tx"/>
                      </a:ext>
                    </a:extLst>
                  </a:hlinkClick>
                </a:rPr>
                <a:t> </a:t>
              </a:r>
              <a:r>
                <a:rPr lang="en-US" sz="1784" u="sng" dirty="0" err="1">
                  <a:solidFill>
                    <a:srgbClr val="09465E"/>
                  </a:solidFill>
                  <a:ea typeface="Calibri (MS) Bold"/>
                  <a:cs typeface="Calibri (MS) Bold"/>
                  <a:sym typeface="Calibri (MS) Bold"/>
                  <a:hlinkClick r:id="rId4" tooltip="https://myllarin.fi/inspiraatio/kaura-kiertaa-lannoitteena-takaisin-pellolle/">
                    <a:extLst>
                      <a:ext uri="{A12FA001-AC4F-418D-AE19-62706E023703}">
                        <ahyp:hlinkClr xmlns:ahyp="http://schemas.microsoft.com/office/drawing/2018/hyperlinkcolor" val="tx"/>
                      </a:ext>
                    </a:extLst>
                  </a:hlinkClick>
                </a:rPr>
                <a:t>transformarse</a:t>
              </a:r>
              <a:r>
                <a:rPr lang="en-US" sz="1784" u="sng" dirty="0">
                  <a:solidFill>
                    <a:srgbClr val="09465E"/>
                  </a:solidFill>
                  <a:ea typeface="Calibri (MS) Bold"/>
                  <a:cs typeface="Calibri (MS) Bold"/>
                  <a:sym typeface="Calibri (MS) Bold"/>
                  <a:hlinkClick r:id="rId4" tooltip="https://myllarin.fi/inspiraatio/kaura-kiertaa-lannoitteena-takaisin-pellolle/">
                    <a:extLst>
                      <a:ext uri="{A12FA001-AC4F-418D-AE19-62706E023703}">
                        <ahyp:hlinkClr xmlns:ahyp="http://schemas.microsoft.com/office/drawing/2018/hyperlinkcolor" val="tx"/>
                      </a:ext>
                    </a:extLst>
                  </a:hlinkClick>
                </a:rPr>
                <a:t> </a:t>
              </a:r>
              <a:r>
                <a:rPr lang="en-US" sz="1784" u="sng" dirty="0" err="1">
                  <a:solidFill>
                    <a:srgbClr val="09465E"/>
                  </a:solidFill>
                  <a:ea typeface="Calibri (MS) Bold"/>
                  <a:cs typeface="Calibri (MS) Bold"/>
                  <a:sym typeface="Calibri (MS) Bold"/>
                  <a:hlinkClick r:id="rId4" tooltip="https://myllarin.fi/inspiraatio/kaura-kiertaa-lannoitteena-takaisin-pellolle/">
                    <a:extLst>
                      <a:ext uri="{A12FA001-AC4F-418D-AE19-62706E023703}">
                        <ahyp:hlinkClr xmlns:ahyp="http://schemas.microsoft.com/office/drawing/2018/hyperlinkcolor" val="tx"/>
                      </a:ext>
                    </a:extLst>
                  </a:hlinkClick>
                </a:rPr>
                <a:t>en</a:t>
              </a:r>
              <a:r>
                <a:rPr lang="en-US" sz="1784" u="sng" dirty="0">
                  <a:solidFill>
                    <a:srgbClr val="09465E"/>
                  </a:solidFill>
                  <a:ea typeface="Calibri (MS) Bold"/>
                  <a:cs typeface="Calibri (MS) Bold"/>
                  <a:sym typeface="Calibri (MS) Bold"/>
                  <a:hlinkClick r:id="rId4" tooltip="https://myllarin.fi/inspiraatio/kaura-kiertaa-lannoitteena-takaisin-pellolle/">
                    <a:extLst>
                      <a:ext uri="{A12FA001-AC4F-418D-AE19-62706E023703}">
                        <ahyp:hlinkClr xmlns:ahyp="http://schemas.microsoft.com/office/drawing/2018/hyperlinkcolor" val="tx"/>
                      </a:ext>
                    </a:extLst>
                  </a:hlinkClick>
                </a:rPr>
                <a:t> </a:t>
              </a:r>
              <a:r>
                <a:rPr lang="en-US" sz="1784" u="sng" dirty="0" err="1">
                  <a:solidFill>
                    <a:srgbClr val="09465E"/>
                  </a:solidFill>
                  <a:ea typeface="Calibri (MS) Bold"/>
                  <a:cs typeface="Calibri (MS) Bold"/>
                  <a:sym typeface="Calibri (MS) Bold"/>
                  <a:hlinkClick r:id="rId4" tooltip="https://myllarin.fi/inspiraatio/kaura-kiertaa-lannoitteena-takaisin-pellolle/">
                    <a:extLst>
                      <a:ext uri="{A12FA001-AC4F-418D-AE19-62706E023703}">
                        <ahyp:hlinkClr xmlns:ahyp="http://schemas.microsoft.com/office/drawing/2018/hyperlinkcolor" val="tx"/>
                      </a:ext>
                    </a:extLst>
                  </a:hlinkClick>
                </a:rPr>
                <a:t>biogás</a:t>
              </a:r>
              <a:r>
                <a:rPr lang="en-US" sz="1784" u="sng" dirty="0">
                  <a:solidFill>
                    <a:srgbClr val="09465E"/>
                  </a:solidFill>
                  <a:ea typeface="Calibri (MS) Bold"/>
                  <a:cs typeface="Calibri (MS) Bold"/>
                  <a:sym typeface="Calibri (MS) Bold"/>
                  <a:hlinkClick r:id="rId4" tooltip="https://myllarin.fi/inspiraatio/kaura-kiertaa-lannoitteena-takaisin-pellolle/">
                    <a:extLst>
                      <a:ext uri="{A12FA001-AC4F-418D-AE19-62706E023703}">
                        <ahyp:hlinkClr xmlns:ahyp="http://schemas.microsoft.com/office/drawing/2018/hyperlinkcolor" val="tx"/>
                      </a:ext>
                    </a:extLst>
                  </a:hlinkClick>
                </a:rPr>
                <a:t>, </a:t>
              </a:r>
              <a:r>
                <a:rPr lang="en-US" sz="1784" u="sng" dirty="0" err="1">
                  <a:solidFill>
                    <a:srgbClr val="09465E"/>
                  </a:solidFill>
                  <a:ea typeface="Calibri (MS) Bold"/>
                  <a:cs typeface="Calibri (MS) Bold"/>
                  <a:sym typeface="Calibri (MS) Bold"/>
                  <a:hlinkClick r:id="rId4" tooltip="https://myllarin.fi/inspiraatio/kaura-kiertaa-lannoitteena-takaisin-pellolle/">
                    <a:extLst>
                      <a:ext uri="{A12FA001-AC4F-418D-AE19-62706E023703}">
                        <ahyp:hlinkClr xmlns:ahyp="http://schemas.microsoft.com/office/drawing/2018/hyperlinkcolor" val="tx"/>
                      </a:ext>
                    </a:extLst>
                  </a:hlinkClick>
                </a:rPr>
                <a:t>el</a:t>
              </a:r>
              <a:r>
                <a:rPr lang="en-US" sz="1784" u="sng" dirty="0">
                  <a:solidFill>
                    <a:srgbClr val="09465E"/>
                  </a:solidFill>
                  <a:ea typeface="Calibri (MS) Bold"/>
                  <a:cs typeface="Calibri (MS) Bold"/>
                  <a:sym typeface="Calibri (MS) Bold"/>
                  <a:hlinkClick r:id="rId4" tooltip="https://myllarin.fi/inspiraatio/kaura-kiertaa-lannoitteena-takaisin-pellolle/">
                    <a:extLst>
                      <a:ext uri="{A12FA001-AC4F-418D-AE19-62706E023703}">
                        <ahyp:hlinkClr xmlns:ahyp="http://schemas.microsoft.com/office/drawing/2018/hyperlinkcolor" val="tx"/>
                      </a:ext>
                    </a:extLst>
                  </a:hlinkClick>
                </a:rPr>
                <a:t> </a:t>
              </a:r>
              <a:r>
                <a:rPr lang="en-US" sz="1784" u="sng" dirty="0" err="1">
                  <a:solidFill>
                    <a:srgbClr val="09465E"/>
                  </a:solidFill>
                  <a:ea typeface="Calibri (MS) Bold"/>
                  <a:cs typeface="Calibri (MS) Bold"/>
                  <a:sym typeface="Calibri (MS) Bold"/>
                  <a:hlinkClick r:id="rId4" tooltip="https://myllarin.fi/inspiraatio/kaura-kiertaa-lannoitteena-takaisin-pellolle/">
                    <a:extLst>
                      <a:ext uri="{A12FA001-AC4F-418D-AE19-62706E023703}">
                        <ahyp:hlinkClr xmlns:ahyp="http://schemas.microsoft.com/office/drawing/2018/hyperlinkcolor" val="tx"/>
                      </a:ext>
                    </a:extLst>
                  </a:hlinkClick>
                </a:rPr>
                <a:t>cual</a:t>
              </a:r>
              <a:r>
                <a:rPr lang="en-US" sz="1784" u="sng" dirty="0">
                  <a:solidFill>
                    <a:srgbClr val="09465E"/>
                  </a:solidFill>
                  <a:ea typeface="Calibri (MS) Bold"/>
                  <a:cs typeface="Calibri (MS) Bold"/>
                  <a:sym typeface="Calibri (MS) Bold"/>
                  <a:hlinkClick r:id="rId4" tooltip="https://myllarin.fi/inspiraatio/kaura-kiertaa-lannoitteena-takaisin-pellolle/">
                    <a:extLst>
                      <a:ext uri="{A12FA001-AC4F-418D-AE19-62706E023703}">
                        <ahyp:hlinkClr xmlns:ahyp="http://schemas.microsoft.com/office/drawing/2018/hyperlinkcolor" val="tx"/>
                      </a:ext>
                    </a:extLst>
                  </a:hlinkClick>
                </a:rPr>
                <a:t> </a:t>
              </a:r>
              <a:r>
                <a:rPr lang="en-US" sz="1784" u="sng" dirty="0" err="1">
                  <a:solidFill>
                    <a:srgbClr val="09465E"/>
                  </a:solidFill>
                  <a:ea typeface="Calibri (MS) Bold"/>
                  <a:cs typeface="Calibri (MS) Bold"/>
                  <a:sym typeface="Calibri (MS) Bold"/>
                  <a:hlinkClick r:id="rId4" tooltip="https://myllarin.fi/inspiraatio/kaura-kiertaa-lannoitteena-takaisin-pellolle/">
                    <a:extLst>
                      <a:ext uri="{A12FA001-AC4F-418D-AE19-62706E023703}">
                        <ahyp:hlinkClr xmlns:ahyp="http://schemas.microsoft.com/office/drawing/2018/hyperlinkcolor" val="tx"/>
                      </a:ext>
                    </a:extLst>
                  </a:hlinkClick>
                </a:rPr>
                <a:t>puede</a:t>
              </a:r>
              <a:r>
                <a:rPr lang="en-US" sz="1784" u="sng" dirty="0">
                  <a:solidFill>
                    <a:srgbClr val="09465E"/>
                  </a:solidFill>
                  <a:ea typeface="Calibri (MS) Bold"/>
                  <a:cs typeface="Calibri (MS) Bold"/>
                  <a:sym typeface="Calibri (MS) Bold"/>
                  <a:hlinkClick r:id="rId4" tooltip="https://myllarin.fi/inspiraatio/kaura-kiertaa-lannoitteena-takaisin-pellolle/">
                    <a:extLst>
                      <a:ext uri="{A12FA001-AC4F-418D-AE19-62706E023703}">
                        <ahyp:hlinkClr xmlns:ahyp="http://schemas.microsoft.com/office/drawing/2018/hyperlinkcolor" val="tx"/>
                      </a:ext>
                    </a:extLst>
                  </a:hlinkClick>
                </a:rPr>
                <a:t> </a:t>
              </a:r>
              <a:r>
                <a:rPr lang="en-US" sz="1784" u="sng" dirty="0" err="1">
                  <a:solidFill>
                    <a:srgbClr val="09465E"/>
                  </a:solidFill>
                  <a:ea typeface="Calibri (MS) Bold"/>
                  <a:cs typeface="Calibri (MS) Bold"/>
                  <a:sym typeface="Calibri (MS) Bold"/>
                  <a:hlinkClick r:id="rId4" tooltip="https://myllarin.fi/inspiraatio/kaura-kiertaa-lannoitteena-takaisin-pellolle/">
                    <a:extLst>
                      <a:ext uri="{A12FA001-AC4F-418D-AE19-62706E023703}">
                        <ahyp:hlinkClr xmlns:ahyp="http://schemas.microsoft.com/office/drawing/2018/hyperlinkcolor" val="tx"/>
                      </a:ext>
                    </a:extLst>
                  </a:hlinkClick>
                </a:rPr>
                <a:t>emplearse</a:t>
              </a:r>
              <a:r>
                <a:rPr lang="en-US" sz="1784" u="sng" dirty="0">
                  <a:solidFill>
                    <a:srgbClr val="09465E"/>
                  </a:solidFill>
                  <a:ea typeface="Calibri (MS) Bold"/>
                  <a:cs typeface="Calibri (MS) Bold"/>
                  <a:sym typeface="Calibri (MS) Bold"/>
                  <a:hlinkClick r:id="rId4" tooltip="https://myllarin.fi/inspiraatio/kaura-kiertaa-lannoitteena-takaisin-pellolle/">
                    <a:extLst>
                      <a:ext uri="{A12FA001-AC4F-418D-AE19-62706E023703}">
                        <ahyp:hlinkClr xmlns:ahyp="http://schemas.microsoft.com/office/drawing/2018/hyperlinkcolor" val="tx"/>
                      </a:ext>
                    </a:extLst>
                  </a:hlinkClick>
                </a:rPr>
                <a:t> </a:t>
              </a:r>
              <a:r>
                <a:rPr lang="en-US" sz="1784" u="sng" dirty="0" err="1">
                  <a:solidFill>
                    <a:srgbClr val="09465E"/>
                  </a:solidFill>
                  <a:ea typeface="Calibri (MS) Bold"/>
                  <a:cs typeface="Calibri (MS) Bold"/>
                  <a:sym typeface="Calibri (MS) Bold"/>
                  <a:hlinkClick r:id="rId4" tooltip="https://myllarin.fi/inspiraatio/kaura-kiertaa-lannoitteena-takaisin-pellolle/">
                    <a:extLst>
                      <a:ext uri="{A12FA001-AC4F-418D-AE19-62706E023703}">
                        <ahyp:hlinkClr xmlns:ahyp="http://schemas.microsoft.com/office/drawing/2018/hyperlinkcolor" val="tx"/>
                      </a:ext>
                    </a:extLst>
                  </a:hlinkClick>
                </a:rPr>
                <a:t>como</a:t>
              </a:r>
              <a:r>
                <a:rPr lang="en-US" sz="1784" u="sng" dirty="0">
                  <a:solidFill>
                    <a:srgbClr val="09465E"/>
                  </a:solidFill>
                  <a:ea typeface="Calibri (MS) Bold"/>
                  <a:cs typeface="Calibri (MS) Bold"/>
                  <a:sym typeface="Calibri (MS) Bold"/>
                  <a:hlinkClick r:id="rId4" tooltip="https://myllarin.fi/inspiraatio/kaura-kiertaa-lannoitteena-takaisin-pellolle/">
                    <a:extLst>
                      <a:ext uri="{A12FA001-AC4F-418D-AE19-62706E023703}">
                        <ahyp:hlinkClr xmlns:ahyp="http://schemas.microsoft.com/office/drawing/2018/hyperlinkcolor" val="tx"/>
                      </a:ext>
                    </a:extLst>
                  </a:hlinkClick>
                </a:rPr>
                <a:t> </a:t>
              </a:r>
              <a:r>
                <a:rPr lang="en-US" sz="1784" u="sng" dirty="0" err="1">
                  <a:solidFill>
                    <a:srgbClr val="09465E"/>
                  </a:solidFill>
                  <a:ea typeface="Calibri (MS) Bold"/>
                  <a:cs typeface="Calibri (MS) Bold"/>
                  <a:sym typeface="Calibri (MS) Bold"/>
                  <a:hlinkClick r:id="rId4" tooltip="https://myllarin.fi/inspiraatio/kaura-kiertaa-lannoitteena-takaisin-pellolle/">
                    <a:extLst>
                      <a:ext uri="{A12FA001-AC4F-418D-AE19-62706E023703}">
                        <ahyp:hlinkClr xmlns:ahyp="http://schemas.microsoft.com/office/drawing/2018/hyperlinkcolor" val="tx"/>
                      </a:ext>
                    </a:extLst>
                  </a:hlinkClick>
                </a:rPr>
                <a:t>fuente</a:t>
              </a:r>
              <a:r>
                <a:rPr lang="en-US" sz="1784" u="sng" dirty="0">
                  <a:solidFill>
                    <a:srgbClr val="09465E"/>
                  </a:solidFill>
                  <a:ea typeface="Calibri (MS) Bold"/>
                  <a:cs typeface="Calibri (MS) Bold"/>
                  <a:sym typeface="Calibri (MS) Bold"/>
                  <a:hlinkClick r:id="rId4" tooltip="https://myllarin.fi/inspiraatio/kaura-kiertaa-lannoitteena-takaisin-pellolle/">
                    <a:extLst>
                      <a:ext uri="{A12FA001-AC4F-418D-AE19-62706E023703}">
                        <ahyp:hlinkClr xmlns:ahyp="http://schemas.microsoft.com/office/drawing/2018/hyperlinkcolor" val="tx"/>
                      </a:ext>
                    </a:extLst>
                  </a:hlinkClick>
                </a:rPr>
                <a:t> de </a:t>
              </a:r>
              <a:r>
                <a:rPr lang="en-US" sz="1784" u="sng" dirty="0" err="1">
                  <a:solidFill>
                    <a:srgbClr val="09465E"/>
                  </a:solidFill>
                  <a:ea typeface="Calibri (MS) Bold"/>
                  <a:cs typeface="Calibri (MS) Bold"/>
                  <a:sym typeface="Calibri (MS) Bold"/>
                  <a:hlinkClick r:id="rId4" tooltip="https://myllarin.fi/inspiraatio/kaura-kiertaa-lannoitteena-takaisin-pellolle/">
                    <a:extLst>
                      <a:ext uri="{A12FA001-AC4F-418D-AE19-62706E023703}">
                        <ahyp:hlinkClr xmlns:ahyp="http://schemas.microsoft.com/office/drawing/2018/hyperlinkcolor" val="tx"/>
                      </a:ext>
                    </a:extLst>
                  </a:hlinkClick>
                </a:rPr>
                <a:t>energía</a:t>
              </a:r>
              <a:r>
                <a:rPr lang="en-US" sz="1784" u="sng" dirty="0">
                  <a:solidFill>
                    <a:srgbClr val="09465E"/>
                  </a:solidFill>
                  <a:ea typeface="Calibri (MS) Bold"/>
                  <a:cs typeface="Calibri (MS) Bold"/>
                  <a:sym typeface="Calibri (MS) Bold"/>
                  <a:hlinkClick r:id="rId4" tooltip="https://myllarin.fi/inspiraatio/kaura-kiertaa-lannoitteena-takaisin-pellolle/">
                    <a:extLst>
                      <a:ext uri="{A12FA001-AC4F-418D-AE19-62706E023703}">
                        <ahyp:hlinkClr xmlns:ahyp="http://schemas.microsoft.com/office/drawing/2018/hyperlinkcolor" val="tx"/>
                      </a:ext>
                    </a:extLst>
                  </a:hlinkClick>
                </a:rPr>
                <a:t> </a:t>
              </a:r>
              <a:r>
                <a:rPr lang="en-US" sz="1784" u="sng" dirty="0" err="1">
                  <a:solidFill>
                    <a:srgbClr val="09465E"/>
                  </a:solidFill>
                  <a:ea typeface="Calibri (MS) Bold"/>
                  <a:cs typeface="Calibri (MS) Bold"/>
                  <a:sym typeface="Calibri (MS) Bold"/>
                  <a:hlinkClick r:id="rId4" tooltip="https://myllarin.fi/inspiraatio/kaura-kiertaa-lannoitteena-takaisin-pellolle/">
                    <a:extLst>
                      <a:ext uri="{A12FA001-AC4F-418D-AE19-62706E023703}">
                        <ahyp:hlinkClr xmlns:ahyp="http://schemas.microsoft.com/office/drawing/2018/hyperlinkcolor" val="tx"/>
                      </a:ext>
                    </a:extLst>
                  </a:hlinkClick>
                </a:rPr>
                <a:t>renovable</a:t>
              </a:r>
              <a:r>
                <a:rPr lang="en-US" sz="1784" u="sng" dirty="0">
                  <a:solidFill>
                    <a:srgbClr val="09465E"/>
                  </a:solidFill>
                  <a:ea typeface="Calibri (MS) Bold"/>
                  <a:cs typeface="Calibri (MS) Bold"/>
                  <a:sym typeface="Calibri (MS) Bold"/>
                  <a:hlinkClick r:id="rId4" tooltip="https://myllarin.fi/inspiraatio/kaura-kiertaa-lannoitteena-takaisin-pellolle/">
                    <a:extLst>
                      <a:ext uri="{A12FA001-AC4F-418D-AE19-62706E023703}">
                        <ahyp:hlinkClr xmlns:ahyp="http://schemas.microsoft.com/office/drawing/2018/hyperlinkcolor" val="tx"/>
                      </a:ext>
                    </a:extLst>
                  </a:hlinkClick>
                </a:rPr>
                <a:t>.</a:t>
              </a:r>
            </a:p>
            <a:p>
              <a:pPr marL="0" lvl="0" indent="0" algn="l">
                <a:lnSpc>
                  <a:spcPts val="2462"/>
                </a:lnSpc>
              </a:pPr>
              <a:endParaRPr lang="en-US" sz="1784" u="sng" dirty="0">
                <a:solidFill>
                  <a:srgbClr val="09465E"/>
                </a:solidFill>
                <a:ea typeface="Calibri (MS) Bold"/>
                <a:cs typeface="Calibri (MS) Bold"/>
                <a:sym typeface="Calibri (MS) Bold"/>
                <a:hlinkClick r:id="rId4" tooltip="https://myllarin.fi/inspiraatio/kaura-kiertaa-lannoitteena-takaisin-pellolle/">
                  <a:extLst>
                    <a:ext uri="{A12FA001-AC4F-418D-AE19-62706E023703}">
                      <ahyp:hlinkClr xmlns:ahyp="http://schemas.microsoft.com/office/drawing/2018/hyperlinkcolor" val="tx"/>
                    </a:ext>
                  </a:extLst>
                </a:hlinkClick>
              </a:endParaRPr>
            </a:p>
            <a:p>
              <a:pPr marL="384788" lvl="1" indent="-192394" algn="l">
                <a:lnSpc>
                  <a:spcPts val="2462"/>
                </a:lnSpc>
                <a:buFont typeface="Arial"/>
                <a:buChar char="•"/>
              </a:pPr>
              <a:r>
                <a:rPr lang="en-US" sz="1784" b="1" u="sng" dirty="0" err="1">
                  <a:solidFill>
                    <a:srgbClr val="09465E"/>
                  </a:solidFill>
                  <a:ea typeface="Calibri (MS) Bold"/>
                  <a:cs typeface="Calibri (MS) Bold"/>
                  <a:sym typeface="Calibri (MS) Bold"/>
                  <a:hlinkClick r:id="rId4" tooltip="https://myllarin.fi/inspiraatio/kaura-kiertaa-lannoitteena-takaisin-pellolle/">
                    <a:extLst>
                      <a:ext uri="{A12FA001-AC4F-418D-AE19-62706E023703}">
                        <ahyp:hlinkClr xmlns:ahyp="http://schemas.microsoft.com/office/drawing/2018/hyperlinkcolor" val="tx"/>
                      </a:ext>
                    </a:extLst>
                  </a:hlinkClick>
                </a:rPr>
                <a:t>Cosméticos</a:t>
              </a:r>
              <a:r>
                <a:rPr lang="en-US" sz="1784" u="sng" dirty="0">
                  <a:solidFill>
                    <a:srgbClr val="09465E"/>
                  </a:solidFill>
                  <a:ea typeface="Calibri (MS) Bold"/>
                  <a:cs typeface="Calibri (MS) Bold"/>
                  <a:sym typeface="Calibri (MS) Bold"/>
                  <a:hlinkClick r:id="rId4" tooltip="https://myllarin.fi/inspiraatio/kaura-kiertaa-lannoitteena-takaisin-pellolle/">
                    <a:extLst>
                      <a:ext uri="{A12FA001-AC4F-418D-AE19-62706E023703}">
                        <ahyp:hlinkClr xmlns:ahyp="http://schemas.microsoft.com/office/drawing/2018/hyperlinkcolor" val="tx"/>
                      </a:ext>
                    </a:extLst>
                  </a:hlinkClick>
                </a:rPr>
                <a:t>: La </a:t>
              </a:r>
              <a:r>
                <a:rPr lang="en-US" sz="1784" u="sng" dirty="0" err="1">
                  <a:solidFill>
                    <a:srgbClr val="09465E"/>
                  </a:solidFill>
                  <a:ea typeface="Calibri (MS) Bold"/>
                  <a:cs typeface="Calibri (MS) Bold"/>
                  <a:sym typeface="Calibri (MS) Bold"/>
                  <a:hlinkClick r:id="rId4" tooltip="https://myllarin.fi/inspiraatio/kaura-kiertaa-lannoitteena-takaisin-pellolle/">
                    <a:extLst>
                      <a:ext uri="{A12FA001-AC4F-418D-AE19-62706E023703}">
                        <ahyp:hlinkClr xmlns:ahyp="http://schemas.microsoft.com/office/drawing/2018/hyperlinkcolor" val="tx"/>
                      </a:ext>
                    </a:extLst>
                  </a:hlinkClick>
                </a:rPr>
                <a:t>avena</a:t>
              </a:r>
              <a:r>
                <a:rPr lang="en-US" sz="1784" u="sng" dirty="0">
                  <a:solidFill>
                    <a:srgbClr val="09465E"/>
                  </a:solidFill>
                  <a:ea typeface="Calibri (MS) Bold"/>
                  <a:cs typeface="Calibri (MS) Bold"/>
                  <a:sym typeface="Calibri (MS) Bold"/>
                  <a:hlinkClick r:id="rId4" tooltip="https://myllarin.fi/inspiraatio/kaura-kiertaa-lannoitteena-takaisin-pellolle/">
                    <a:extLst>
                      <a:ext uri="{A12FA001-AC4F-418D-AE19-62706E023703}">
                        <ahyp:hlinkClr xmlns:ahyp="http://schemas.microsoft.com/office/drawing/2018/hyperlinkcolor" val="tx"/>
                      </a:ext>
                    </a:extLst>
                  </a:hlinkClick>
                </a:rPr>
                <a:t> </a:t>
              </a:r>
              <a:r>
                <a:rPr lang="en-US" sz="1784" u="sng" dirty="0" err="1">
                  <a:solidFill>
                    <a:srgbClr val="09465E"/>
                  </a:solidFill>
                  <a:ea typeface="Calibri (MS) Bold"/>
                  <a:cs typeface="Calibri (MS) Bold"/>
                  <a:sym typeface="Calibri (MS) Bold"/>
                  <a:hlinkClick r:id="rId4" tooltip="https://myllarin.fi/inspiraatio/kaura-kiertaa-lannoitteena-takaisin-pellolle/">
                    <a:extLst>
                      <a:ext uri="{A12FA001-AC4F-418D-AE19-62706E023703}">
                        <ahyp:hlinkClr xmlns:ahyp="http://schemas.microsoft.com/office/drawing/2018/hyperlinkcolor" val="tx"/>
                      </a:ext>
                    </a:extLst>
                  </a:hlinkClick>
                </a:rPr>
                <a:t>posee</a:t>
              </a:r>
              <a:r>
                <a:rPr lang="en-US" sz="1784" u="sng" dirty="0">
                  <a:solidFill>
                    <a:srgbClr val="09465E"/>
                  </a:solidFill>
                  <a:ea typeface="Calibri (MS) Bold"/>
                  <a:cs typeface="Calibri (MS) Bold"/>
                  <a:sym typeface="Calibri (MS) Bold"/>
                  <a:hlinkClick r:id="rId4" tooltip="https://myllarin.fi/inspiraatio/kaura-kiertaa-lannoitteena-takaisin-pellolle/">
                    <a:extLst>
                      <a:ext uri="{A12FA001-AC4F-418D-AE19-62706E023703}">
                        <ahyp:hlinkClr xmlns:ahyp="http://schemas.microsoft.com/office/drawing/2018/hyperlinkcolor" val="tx"/>
                      </a:ext>
                    </a:extLst>
                  </a:hlinkClick>
                </a:rPr>
                <a:t> </a:t>
              </a:r>
              <a:r>
                <a:rPr lang="en-US" sz="1784" u="sng" dirty="0" err="1">
                  <a:solidFill>
                    <a:srgbClr val="09465E"/>
                  </a:solidFill>
                  <a:ea typeface="Calibri (MS) Bold"/>
                  <a:cs typeface="Calibri (MS) Bold"/>
                  <a:sym typeface="Calibri (MS) Bold"/>
                  <a:hlinkClick r:id="rId4" tooltip="https://myllarin.fi/inspiraatio/kaura-kiertaa-lannoitteena-takaisin-pellolle/">
                    <a:extLst>
                      <a:ext uri="{A12FA001-AC4F-418D-AE19-62706E023703}">
                        <ahyp:hlinkClr xmlns:ahyp="http://schemas.microsoft.com/office/drawing/2018/hyperlinkcolor" val="tx"/>
                      </a:ext>
                    </a:extLst>
                  </a:hlinkClick>
                </a:rPr>
                <a:t>propiedades</a:t>
              </a:r>
              <a:r>
                <a:rPr lang="en-US" sz="1784" u="sng" dirty="0">
                  <a:solidFill>
                    <a:srgbClr val="09465E"/>
                  </a:solidFill>
                  <a:ea typeface="Calibri (MS) Bold"/>
                  <a:cs typeface="Calibri (MS) Bold"/>
                  <a:sym typeface="Calibri (MS) Bold"/>
                  <a:hlinkClick r:id="rId4" tooltip="https://myllarin.fi/inspiraatio/kaura-kiertaa-lannoitteena-takaisin-pellolle/">
                    <a:extLst>
                      <a:ext uri="{A12FA001-AC4F-418D-AE19-62706E023703}">
                        <ahyp:hlinkClr xmlns:ahyp="http://schemas.microsoft.com/office/drawing/2018/hyperlinkcolor" val="tx"/>
                      </a:ext>
                    </a:extLst>
                  </a:hlinkClick>
                </a:rPr>
                <a:t> </a:t>
              </a:r>
              <a:r>
                <a:rPr lang="en-US" sz="1784" u="sng" dirty="0" err="1">
                  <a:solidFill>
                    <a:srgbClr val="09465E"/>
                  </a:solidFill>
                  <a:ea typeface="Calibri (MS) Bold"/>
                  <a:cs typeface="Calibri (MS) Bold"/>
                  <a:sym typeface="Calibri (MS) Bold"/>
                  <a:hlinkClick r:id="rId4" tooltip="https://myllarin.fi/inspiraatio/kaura-kiertaa-lannoitteena-takaisin-pellolle/">
                    <a:extLst>
                      <a:ext uri="{A12FA001-AC4F-418D-AE19-62706E023703}">
                        <ahyp:hlinkClr xmlns:ahyp="http://schemas.microsoft.com/office/drawing/2018/hyperlinkcolor" val="tx"/>
                      </a:ext>
                    </a:extLst>
                  </a:hlinkClick>
                </a:rPr>
                <a:t>astringentes</a:t>
              </a:r>
              <a:r>
                <a:rPr lang="en-US" sz="1784" u="sng" dirty="0">
                  <a:solidFill>
                    <a:srgbClr val="09465E"/>
                  </a:solidFill>
                  <a:ea typeface="Calibri (MS) Bold"/>
                  <a:cs typeface="Calibri (MS) Bold"/>
                  <a:sym typeface="Calibri (MS) Bold"/>
                  <a:hlinkClick r:id="rId4" tooltip="https://myllarin.fi/inspiraatio/kaura-kiertaa-lannoitteena-takaisin-pellolle/">
                    <a:extLst>
                      <a:ext uri="{A12FA001-AC4F-418D-AE19-62706E023703}">
                        <ahyp:hlinkClr xmlns:ahyp="http://schemas.microsoft.com/office/drawing/2018/hyperlinkcolor" val="tx"/>
                      </a:ext>
                    </a:extLst>
                  </a:hlinkClick>
                </a:rPr>
                <a:t> y </a:t>
              </a:r>
              <a:r>
                <a:rPr lang="en-US" sz="1784" u="sng" dirty="0" err="1">
                  <a:solidFill>
                    <a:srgbClr val="09465E"/>
                  </a:solidFill>
                  <a:ea typeface="Calibri (MS) Bold"/>
                  <a:cs typeface="Calibri (MS) Bold"/>
                  <a:sym typeface="Calibri (MS) Bold"/>
                  <a:hlinkClick r:id="rId4" tooltip="https://myllarin.fi/inspiraatio/kaura-kiertaa-lannoitteena-takaisin-pellolle/">
                    <a:extLst>
                      <a:ext uri="{A12FA001-AC4F-418D-AE19-62706E023703}">
                        <ahyp:hlinkClr xmlns:ahyp="http://schemas.microsoft.com/office/drawing/2018/hyperlinkcolor" val="tx"/>
                      </a:ext>
                    </a:extLst>
                  </a:hlinkClick>
                </a:rPr>
                <a:t>probióticas</a:t>
              </a:r>
              <a:r>
                <a:rPr lang="en-US" sz="1784" u="sng" dirty="0">
                  <a:solidFill>
                    <a:srgbClr val="09465E"/>
                  </a:solidFill>
                  <a:ea typeface="Calibri (MS) Bold"/>
                  <a:cs typeface="Calibri (MS) Bold"/>
                  <a:sym typeface="Calibri (MS) Bold"/>
                  <a:hlinkClick r:id="rId4" tooltip="https://myllarin.fi/inspiraatio/kaura-kiertaa-lannoitteena-takaisin-pellolle/">
                    <a:extLst>
                      <a:ext uri="{A12FA001-AC4F-418D-AE19-62706E023703}">
                        <ahyp:hlinkClr xmlns:ahyp="http://schemas.microsoft.com/office/drawing/2018/hyperlinkcolor" val="tx"/>
                      </a:ext>
                    </a:extLst>
                  </a:hlinkClick>
                </a:rPr>
                <a:t>, y se </a:t>
              </a:r>
              <a:r>
                <a:rPr lang="en-US" sz="1784" u="sng" dirty="0" err="1">
                  <a:solidFill>
                    <a:srgbClr val="09465E"/>
                  </a:solidFill>
                  <a:ea typeface="Calibri (MS) Bold"/>
                  <a:cs typeface="Calibri (MS) Bold"/>
                  <a:sym typeface="Calibri (MS) Bold"/>
                  <a:hlinkClick r:id="rId4" tooltip="https://myllarin.fi/inspiraatio/kaura-kiertaa-lannoitteena-takaisin-pellolle/">
                    <a:extLst>
                      <a:ext uri="{A12FA001-AC4F-418D-AE19-62706E023703}">
                        <ahyp:hlinkClr xmlns:ahyp="http://schemas.microsoft.com/office/drawing/2018/hyperlinkcolor" val="tx"/>
                      </a:ext>
                    </a:extLst>
                  </a:hlinkClick>
                </a:rPr>
                <a:t>emplea</a:t>
              </a:r>
              <a:r>
                <a:rPr lang="en-US" sz="1784" u="sng" dirty="0">
                  <a:solidFill>
                    <a:srgbClr val="09465E"/>
                  </a:solidFill>
                  <a:ea typeface="Calibri (MS) Bold"/>
                  <a:cs typeface="Calibri (MS) Bold"/>
                  <a:sym typeface="Calibri (MS) Bold"/>
                  <a:hlinkClick r:id="rId4" tooltip="https://myllarin.fi/inspiraatio/kaura-kiertaa-lannoitteena-takaisin-pellolle/">
                    <a:extLst>
                      <a:ext uri="{A12FA001-AC4F-418D-AE19-62706E023703}">
                        <ahyp:hlinkClr xmlns:ahyp="http://schemas.microsoft.com/office/drawing/2018/hyperlinkcolor" val="tx"/>
                      </a:ext>
                    </a:extLst>
                  </a:hlinkClick>
                </a:rPr>
                <a:t> </a:t>
              </a:r>
              <a:r>
                <a:rPr lang="en-US" sz="1784" u="sng" dirty="0" err="1">
                  <a:solidFill>
                    <a:srgbClr val="09465E"/>
                  </a:solidFill>
                  <a:ea typeface="Calibri (MS) Bold"/>
                  <a:cs typeface="Calibri (MS) Bold"/>
                  <a:sym typeface="Calibri (MS) Bold"/>
                  <a:hlinkClick r:id="rId4" tooltip="https://myllarin.fi/inspiraatio/kaura-kiertaa-lannoitteena-takaisin-pellolle/">
                    <a:extLst>
                      <a:ext uri="{A12FA001-AC4F-418D-AE19-62706E023703}">
                        <ahyp:hlinkClr xmlns:ahyp="http://schemas.microsoft.com/office/drawing/2018/hyperlinkcolor" val="tx"/>
                      </a:ext>
                    </a:extLst>
                  </a:hlinkClick>
                </a:rPr>
                <a:t>en</a:t>
              </a:r>
              <a:r>
                <a:rPr lang="en-US" sz="1784" u="sng" dirty="0">
                  <a:solidFill>
                    <a:srgbClr val="09465E"/>
                  </a:solidFill>
                  <a:ea typeface="Calibri (MS) Bold"/>
                  <a:cs typeface="Calibri (MS) Bold"/>
                  <a:sym typeface="Calibri (MS) Bold"/>
                  <a:hlinkClick r:id="rId4" tooltip="https://myllarin.fi/inspiraatio/kaura-kiertaa-lannoitteena-takaisin-pellolle/">
                    <a:extLst>
                      <a:ext uri="{A12FA001-AC4F-418D-AE19-62706E023703}">
                        <ahyp:hlinkClr xmlns:ahyp="http://schemas.microsoft.com/office/drawing/2018/hyperlinkcolor" val="tx"/>
                      </a:ext>
                    </a:extLst>
                  </a:hlinkClick>
                </a:rPr>
                <a:t> </a:t>
              </a:r>
              <a:r>
                <a:rPr lang="en-US" sz="1784" u="sng" dirty="0" err="1">
                  <a:solidFill>
                    <a:srgbClr val="09465E"/>
                  </a:solidFill>
                  <a:ea typeface="Calibri (MS) Bold"/>
                  <a:cs typeface="Calibri (MS) Bold"/>
                  <a:sym typeface="Calibri (MS) Bold"/>
                  <a:hlinkClick r:id="rId4" tooltip="https://myllarin.fi/inspiraatio/kaura-kiertaa-lannoitteena-takaisin-pellolle/">
                    <a:extLst>
                      <a:ext uri="{A12FA001-AC4F-418D-AE19-62706E023703}">
                        <ahyp:hlinkClr xmlns:ahyp="http://schemas.microsoft.com/office/drawing/2018/hyperlinkcolor" val="tx"/>
                      </a:ext>
                    </a:extLst>
                  </a:hlinkClick>
                </a:rPr>
                <a:t>mascarillas</a:t>
              </a:r>
              <a:r>
                <a:rPr lang="en-US" sz="1784" u="sng" dirty="0">
                  <a:solidFill>
                    <a:srgbClr val="09465E"/>
                  </a:solidFill>
                  <a:ea typeface="Calibri (MS) Bold"/>
                  <a:cs typeface="Calibri (MS) Bold"/>
                  <a:sym typeface="Calibri (MS) Bold"/>
                  <a:hlinkClick r:id="rId4" tooltip="https://myllarin.fi/inspiraatio/kaura-kiertaa-lannoitteena-takaisin-pellolle/">
                    <a:extLst>
                      <a:ext uri="{A12FA001-AC4F-418D-AE19-62706E023703}">
                        <ahyp:hlinkClr xmlns:ahyp="http://schemas.microsoft.com/office/drawing/2018/hyperlinkcolor" val="tx"/>
                      </a:ext>
                    </a:extLst>
                  </a:hlinkClick>
                </a:rPr>
                <a:t> </a:t>
              </a:r>
              <a:r>
                <a:rPr lang="en-US" sz="1784" u="sng" dirty="0" err="1">
                  <a:solidFill>
                    <a:srgbClr val="09465E"/>
                  </a:solidFill>
                  <a:ea typeface="Calibri (MS) Bold"/>
                  <a:cs typeface="Calibri (MS) Bold"/>
                  <a:sym typeface="Calibri (MS) Bold"/>
                  <a:hlinkClick r:id="rId4" tooltip="https://myllarin.fi/inspiraatio/kaura-kiertaa-lannoitteena-takaisin-pellolle/">
                    <a:extLst>
                      <a:ext uri="{A12FA001-AC4F-418D-AE19-62706E023703}">
                        <ahyp:hlinkClr xmlns:ahyp="http://schemas.microsoft.com/office/drawing/2018/hyperlinkcolor" val="tx"/>
                      </a:ext>
                    </a:extLst>
                  </a:hlinkClick>
                </a:rPr>
                <a:t>faciales</a:t>
              </a:r>
              <a:r>
                <a:rPr lang="en-US" sz="1784" u="sng" dirty="0">
                  <a:solidFill>
                    <a:srgbClr val="09465E"/>
                  </a:solidFill>
                  <a:ea typeface="Calibri (MS) Bold"/>
                  <a:cs typeface="Calibri (MS) Bold"/>
                  <a:sym typeface="Calibri (MS) Bold"/>
                  <a:hlinkClick r:id="rId4" tooltip="https://myllarin.fi/inspiraatio/kaura-kiertaa-lannoitteena-takaisin-pellolle/">
                    <a:extLst>
                      <a:ext uri="{A12FA001-AC4F-418D-AE19-62706E023703}">
                        <ahyp:hlinkClr xmlns:ahyp="http://schemas.microsoft.com/office/drawing/2018/hyperlinkcolor" val="tx"/>
                      </a:ext>
                    </a:extLst>
                  </a:hlinkClick>
                </a:rPr>
                <a:t> naturales, </a:t>
              </a:r>
              <a:r>
                <a:rPr lang="en-US" sz="1784" u="sng" dirty="0" err="1">
                  <a:solidFill>
                    <a:srgbClr val="09465E"/>
                  </a:solidFill>
                  <a:ea typeface="Calibri (MS) Bold"/>
                  <a:cs typeface="Calibri (MS) Bold"/>
                  <a:sym typeface="Calibri (MS) Bold"/>
                  <a:hlinkClick r:id="rId4" tooltip="https://myllarin.fi/inspiraatio/kaura-kiertaa-lannoitteena-takaisin-pellolle/">
                    <a:extLst>
                      <a:ext uri="{A12FA001-AC4F-418D-AE19-62706E023703}">
                        <ahyp:hlinkClr xmlns:ahyp="http://schemas.microsoft.com/office/drawing/2018/hyperlinkcolor" val="tx"/>
                      </a:ext>
                    </a:extLst>
                  </a:hlinkClick>
                </a:rPr>
                <a:t>exfoliantes</a:t>
              </a:r>
              <a:r>
                <a:rPr lang="en-US" sz="1784" u="sng" dirty="0">
                  <a:solidFill>
                    <a:srgbClr val="09465E"/>
                  </a:solidFill>
                  <a:ea typeface="Calibri (MS) Bold"/>
                  <a:cs typeface="Calibri (MS) Bold"/>
                  <a:sym typeface="Calibri (MS) Bold"/>
                  <a:hlinkClick r:id="rId4" tooltip="https://myllarin.fi/inspiraatio/kaura-kiertaa-lannoitteena-takaisin-pellolle/">
                    <a:extLst>
                      <a:ext uri="{A12FA001-AC4F-418D-AE19-62706E023703}">
                        <ahyp:hlinkClr xmlns:ahyp="http://schemas.microsoft.com/office/drawing/2018/hyperlinkcolor" val="tx"/>
                      </a:ext>
                    </a:extLst>
                  </a:hlinkClick>
                </a:rPr>
                <a:t> y sprays para la barba y </a:t>
              </a:r>
              <a:r>
                <a:rPr lang="en-US" sz="1784" u="sng" dirty="0" err="1">
                  <a:solidFill>
                    <a:srgbClr val="09465E"/>
                  </a:solidFill>
                  <a:ea typeface="Calibri (MS) Bold"/>
                  <a:cs typeface="Calibri (MS) Bold"/>
                  <a:sym typeface="Calibri (MS) Bold"/>
                  <a:hlinkClick r:id="rId4" tooltip="https://myllarin.fi/inspiraatio/kaura-kiertaa-lannoitteena-takaisin-pellolle/">
                    <a:extLst>
                      <a:ext uri="{A12FA001-AC4F-418D-AE19-62706E023703}">
                        <ahyp:hlinkClr xmlns:ahyp="http://schemas.microsoft.com/office/drawing/2018/hyperlinkcolor" val="tx"/>
                      </a:ext>
                    </a:extLst>
                  </a:hlinkClick>
                </a:rPr>
                <a:t>el</a:t>
              </a:r>
              <a:r>
                <a:rPr lang="en-US" sz="1784" u="sng" dirty="0">
                  <a:solidFill>
                    <a:srgbClr val="09465E"/>
                  </a:solidFill>
                  <a:ea typeface="Calibri (MS) Bold"/>
                  <a:cs typeface="Calibri (MS) Bold"/>
                  <a:sym typeface="Calibri (MS) Bold"/>
                  <a:hlinkClick r:id="rId4" tooltip="https://myllarin.fi/inspiraatio/kaura-kiertaa-lannoitteena-takaisin-pellolle/">
                    <a:extLst>
                      <a:ext uri="{A12FA001-AC4F-418D-AE19-62706E023703}">
                        <ahyp:hlinkClr xmlns:ahyp="http://schemas.microsoft.com/office/drawing/2018/hyperlinkcolor" val="tx"/>
                      </a:ext>
                    </a:extLst>
                  </a:hlinkClick>
                </a:rPr>
                <a:t> rostro</a:t>
              </a:r>
              <a:r>
                <a:rPr lang="en-US" sz="1784" b="1" u="sng" dirty="0">
                  <a:solidFill>
                    <a:srgbClr val="09465E"/>
                  </a:solidFill>
                  <a:latin typeface="Calibri (MS) Bold"/>
                  <a:ea typeface="Calibri (MS) Bold"/>
                  <a:cs typeface="Calibri (MS) Bold"/>
                  <a:sym typeface="Calibri (MS) Bold"/>
                  <a:hlinkClick r:id="rId4" tooltip="https://myllarin.fi/inspiraatio/kaura-kiertaa-lannoitteena-takaisin-pellolle/">
                    <a:extLst>
                      <a:ext uri="{A12FA001-AC4F-418D-AE19-62706E023703}">
                        <ahyp:hlinkClr xmlns:ahyp="http://schemas.microsoft.com/office/drawing/2018/hyperlinkcolor" val="tx"/>
                      </a:ext>
                    </a:extLst>
                  </a:hlinkClick>
                </a:rPr>
                <a:t>.</a:t>
              </a:r>
            </a:p>
          </p:txBody>
        </p:sp>
      </p:grpSp>
      <p:grpSp>
        <p:nvGrpSpPr>
          <p:cNvPr id="14" name="Group 14"/>
          <p:cNvGrpSpPr/>
          <p:nvPr/>
        </p:nvGrpSpPr>
        <p:grpSpPr>
          <a:xfrm>
            <a:off x="-11862" y="1064604"/>
            <a:ext cx="3235488" cy="1461025"/>
            <a:chOff x="0" y="0"/>
            <a:chExt cx="7378800" cy="3331990"/>
          </a:xfrm>
        </p:grpSpPr>
        <p:sp>
          <p:nvSpPr>
            <p:cNvPr id="15" name="Freeform 15"/>
            <p:cNvSpPr/>
            <p:nvPr/>
          </p:nvSpPr>
          <p:spPr>
            <a:xfrm>
              <a:off x="0" y="0"/>
              <a:ext cx="7378827" cy="3331972"/>
            </a:xfrm>
            <a:custGeom>
              <a:avLst/>
              <a:gdLst/>
              <a:ahLst/>
              <a:cxnLst/>
              <a:rect l="l" t="t" r="r" b="b"/>
              <a:pathLst>
                <a:path w="7378827" h="3331972">
                  <a:moveTo>
                    <a:pt x="0" y="0"/>
                  </a:moveTo>
                  <a:lnTo>
                    <a:pt x="7378827" y="0"/>
                  </a:lnTo>
                  <a:lnTo>
                    <a:pt x="7378827" y="3331972"/>
                  </a:lnTo>
                  <a:lnTo>
                    <a:pt x="0" y="3331972"/>
                  </a:lnTo>
                  <a:close/>
                </a:path>
              </a:pathLst>
            </a:custGeom>
            <a:solidFill>
              <a:srgbClr val="60BA47"/>
            </a:solidFill>
          </p:spPr>
          <p:txBody>
            <a:bodyPr/>
            <a:lstStyle/>
            <a:p>
              <a:endParaRPr lang="en-GB"/>
            </a:p>
          </p:txBody>
        </p:sp>
        <p:sp>
          <p:nvSpPr>
            <p:cNvPr id="16" name="TextBox 16"/>
            <p:cNvSpPr txBox="1"/>
            <p:nvPr/>
          </p:nvSpPr>
          <p:spPr>
            <a:xfrm>
              <a:off x="0" y="-19050"/>
              <a:ext cx="7378800" cy="3351040"/>
            </a:xfrm>
            <a:prstGeom prst="rect">
              <a:avLst/>
            </a:prstGeom>
          </p:spPr>
          <p:txBody>
            <a:bodyPr lIns="29700" tIns="29700" rIns="29700" bIns="29700" rtlCol="0" anchor="ctr"/>
            <a:lstStyle/>
            <a:p>
              <a:pPr marL="0" lvl="0" indent="0" algn="ctr">
                <a:lnSpc>
                  <a:spcPts val="3030"/>
                </a:lnSpc>
              </a:pPr>
              <a:r>
                <a:rPr lang="en-US" sz="2806" b="1" dirty="0" err="1">
                  <a:solidFill>
                    <a:srgbClr val="FFFFFF"/>
                  </a:solidFill>
                  <a:latin typeface="Calibri (MS) Bold"/>
                  <a:ea typeface="Calibri (MS) Bold"/>
                  <a:cs typeface="Calibri (MS) Bold"/>
                  <a:sym typeface="Calibri (MS) Bold"/>
                </a:rPr>
                <a:t>Residuos</a:t>
              </a:r>
              <a:r>
                <a:rPr lang="en-US" sz="2806" b="1" dirty="0">
                  <a:solidFill>
                    <a:srgbClr val="FFFFFF"/>
                  </a:solidFill>
                  <a:latin typeface="Calibri (MS) Bold"/>
                  <a:ea typeface="Calibri (MS) Bold"/>
                  <a:cs typeface="Calibri (MS) Bold"/>
                  <a:sym typeface="Calibri (MS) Bold"/>
                </a:rPr>
                <a:t> de </a:t>
              </a:r>
              <a:r>
                <a:rPr lang="en-US" sz="2806" b="1" dirty="0" err="1">
                  <a:solidFill>
                    <a:srgbClr val="FFFFFF"/>
                  </a:solidFill>
                  <a:latin typeface="Calibri (MS) Bold"/>
                  <a:ea typeface="Calibri (MS) Bold"/>
                  <a:cs typeface="Calibri (MS) Bold"/>
                  <a:sym typeface="Calibri (MS) Bold"/>
                </a:rPr>
                <a:t>avena</a:t>
              </a:r>
              <a:r>
                <a:rPr lang="en-US" sz="2806" b="1" dirty="0">
                  <a:solidFill>
                    <a:srgbClr val="FFFFFF"/>
                  </a:solidFill>
                  <a:latin typeface="Calibri (MS) Bold"/>
                  <a:ea typeface="Calibri (MS) Bold"/>
                  <a:cs typeface="Calibri (MS) Bold"/>
                  <a:sym typeface="Calibri (MS) Bold"/>
                </a:rPr>
                <a:t> </a:t>
              </a:r>
              <a:r>
                <a:rPr lang="en-US" sz="2806" b="1" dirty="0" err="1">
                  <a:solidFill>
                    <a:srgbClr val="FFFFFF"/>
                  </a:solidFill>
                  <a:latin typeface="Calibri (MS) Bold"/>
                  <a:ea typeface="Calibri (MS) Bold"/>
                  <a:cs typeface="Calibri (MS) Bold"/>
                  <a:sym typeface="Calibri (MS) Bold"/>
                </a:rPr>
                <a:t>como</a:t>
              </a:r>
              <a:r>
                <a:rPr lang="en-US" sz="2806" b="1" dirty="0">
                  <a:solidFill>
                    <a:srgbClr val="FFFFFF"/>
                  </a:solidFill>
                  <a:latin typeface="Calibri (MS) Bold"/>
                  <a:ea typeface="Calibri (MS) Bold"/>
                  <a:cs typeface="Calibri (MS) Bold"/>
                  <a:sym typeface="Calibri (MS) Bold"/>
                </a:rPr>
                <a:t> </a:t>
              </a:r>
              <a:r>
                <a:rPr lang="en-US" sz="2806" b="1" dirty="0" err="1">
                  <a:solidFill>
                    <a:srgbClr val="FFFFFF"/>
                  </a:solidFill>
                  <a:latin typeface="Calibri (MS) Bold"/>
                  <a:ea typeface="Calibri (MS) Bold"/>
                  <a:cs typeface="Calibri (MS) Bold"/>
                  <a:sym typeface="Calibri (MS) Bold"/>
                </a:rPr>
                <a:t>producto</a:t>
              </a:r>
              <a:r>
                <a:rPr lang="en-US" sz="2806" b="1" dirty="0">
                  <a:solidFill>
                    <a:srgbClr val="FFFFFF"/>
                  </a:solidFill>
                  <a:latin typeface="Calibri (MS) Bold"/>
                  <a:ea typeface="Calibri (MS) Bold"/>
                  <a:cs typeface="Calibri (MS) Bold"/>
                  <a:sym typeface="Calibri (MS) Bold"/>
                </a:rPr>
                <a:t> para </a:t>
              </a:r>
              <a:r>
                <a:rPr lang="en-US" sz="2806" b="1" dirty="0" err="1">
                  <a:solidFill>
                    <a:srgbClr val="FFFFFF"/>
                  </a:solidFill>
                  <a:latin typeface="Calibri (MS) Bold"/>
                  <a:ea typeface="Calibri (MS) Bold"/>
                  <a:cs typeface="Calibri (MS) Bold"/>
                  <a:sym typeface="Calibri (MS) Bold"/>
                </a:rPr>
                <a:t>otras</a:t>
              </a:r>
              <a:r>
                <a:rPr lang="en-US" sz="2806" b="1" dirty="0">
                  <a:solidFill>
                    <a:srgbClr val="FFFFFF"/>
                  </a:solidFill>
                  <a:latin typeface="Calibri (MS) Bold"/>
                  <a:ea typeface="Calibri (MS) Bold"/>
                  <a:cs typeface="Calibri (MS) Bold"/>
                  <a:sym typeface="Calibri (MS) Bold"/>
                </a:rPr>
                <a:t> </a:t>
              </a:r>
              <a:r>
                <a:rPr lang="en-US" sz="2806" b="1" dirty="0" err="1">
                  <a:solidFill>
                    <a:srgbClr val="FFFFFF"/>
                  </a:solidFill>
                  <a:latin typeface="Calibri (MS) Bold"/>
                  <a:ea typeface="Calibri (MS) Bold"/>
                  <a:cs typeface="Calibri (MS) Bold"/>
                  <a:sym typeface="Calibri (MS) Bold"/>
                </a:rPr>
                <a:t>industrias</a:t>
              </a:r>
              <a:r>
                <a:rPr lang="en-US" sz="2806" b="1" dirty="0">
                  <a:solidFill>
                    <a:srgbClr val="FFFFFF"/>
                  </a:solidFill>
                  <a:latin typeface="Calibri (MS) Bold"/>
                  <a:ea typeface="Calibri (MS) Bold"/>
                  <a:cs typeface="Calibri (MS) Bold"/>
                  <a:sym typeface="Calibri (MS) Bold"/>
                </a:rPr>
                <a:t>.</a:t>
              </a:r>
            </a:p>
          </p:txBody>
        </p:sp>
      </p:grpSp>
      <p:sp>
        <p:nvSpPr>
          <p:cNvPr id="17" name="Freeform 17"/>
          <p:cNvSpPr/>
          <p:nvPr/>
        </p:nvSpPr>
        <p:spPr>
          <a:xfrm>
            <a:off x="-3305378" y="3309155"/>
            <a:ext cx="6125429" cy="3186241"/>
          </a:xfrm>
          <a:custGeom>
            <a:avLst/>
            <a:gdLst/>
            <a:ahLst/>
            <a:cxnLst/>
            <a:rect l="l" t="t" r="r" b="b"/>
            <a:pathLst>
              <a:path w="6125429" h="3186241">
                <a:moveTo>
                  <a:pt x="0" y="0"/>
                </a:moveTo>
                <a:lnTo>
                  <a:pt x="6125428" y="0"/>
                </a:lnTo>
                <a:lnTo>
                  <a:pt x="6125428" y="3186241"/>
                </a:lnTo>
                <a:lnTo>
                  <a:pt x="0" y="318624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214365">
            <a:off x="10213501" y="6586329"/>
            <a:ext cx="264240" cy="0"/>
          </a:xfrm>
          <a:prstGeom prst="line">
            <a:avLst/>
          </a:prstGeom>
          <a:ln w="9525" cap="rnd">
            <a:solidFill>
              <a:srgbClr val="60BA47"/>
            </a:solidFill>
            <a:prstDash val="solid"/>
            <a:headEnd type="none" w="sm" len="sm"/>
            <a:tailEnd type="none" w="sm" len="sm"/>
          </a:ln>
        </p:spPr>
        <p:txBody>
          <a:bodyPr/>
          <a:lstStyle/>
          <a:p>
            <a:endParaRPr lang="en-GB"/>
          </a:p>
        </p:txBody>
      </p:sp>
      <p:sp>
        <p:nvSpPr>
          <p:cNvPr id="3" name="Freeform 3"/>
          <p:cNvSpPr/>
          <p:nvPr/>
        </p:nvSpPr>
        <p:spPr>
          <a:xfrm rot="-5400000">
            <a:off x="9185609" y="5249336"/>
            <a:ext cx="2341886" cy="195158"/>
          </a:xfrm>
          <a:custGeom>
            <a:avLst/>
            <a:gdLst/>
            <a:ahLst/>
            <a:cxnLst/>
            <a:rect l="l" t="t" r="r" b="b"/>
            <a:pathLst>
              <a:path w="2341886" h="195158">
                <a:moveTo>
                  <a:pt x="0" y="0"/>
                </a:moveTo>
                <a:lnTo>
                  <a:pt x="2341886" y="0"/>
                </a:lnTo>
                <a:lnTo>
                  <a:pt x="2341886" y="195158"/>
                </a:lnTo>
                <a:lnTo>
                  <a:pt x="0" y="195158"/>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endParaRPr lang="en-GB"/>
          </a:p>
        </p:txBody>
      </p:sp>
      <p:grpSp>
        <p:nvGrpSpPr>
          <p:cNvPr id="4" name="Group 4"/>
          <p:cNvGrpSpPr/>
          <p:nvPr/>
        </p:nvGrpSpPr>
        <p:grpSpPr>
          <a:xfrm rot="-5400000">
            <a:off x="2338875" y="-1566000"/>
            <a:ext cx="6014251" cy="10691999"/>
            <a:chOff x="0" y="0"/>
            <a:chExt cx="13716002" cy="24383998"/>
          </a:xfrm>
        </p:grpSpPr>
        <p:sp>
          <p:nvSpPr>
            <p:cNvPr id="5" name="Freeform 5"/>
            <p:cNvSpPr/>
            <p:nvPr/>
          </p:nvSpPr>
          <p:spPr>
            <a:xfrm>
              <a:off x="0" y="0"/>
              <a:ext cx="13716000" cy="24384000"/>
            </a:xfrm>
            <a:custGeom>
              <a:avLst/>
              <a:gdLst/>
              <a:ahLst/>
              <a:cxnLst/>
              <a:rect l="l" t="t" r="r" b="b"/>
              <a:pathLst>
                <a:path w="13716000" h="24384000">
                  <a:moveTo>
                    <a:pt x="0" y="0"/>
                  </a:moveTo>
                  <a:lnTo>
                    <a:pt x="13716000" y="0"/>
                  </a:lnTo>
                  <a:lnTo>
                    <a:pt x="13716000" y="24384000"/>
                  </a:lnTo>
                  <a:lnTo>
                    <a:pt x="0" y="24384000"/>
                  </a:lnTo>
                  <a:close/>
                </a:path>
              </a:pathLst>
            </a:custGeom>
            <a:solidFill>
              <a:srgbClr val="09465E"/>
            </a:solidFill>
          </p:spPr>
          <p:txBody>
            <a:bodyPr/>
            <a:lstStyle/>
            <a:p>
              <a:endParaRPr lang="en-GB"/>
            </a:p>
          </p:txBody>
        </p:sp>
      </p:grpSp>
      <p:grpSp>
        <p:nvGrpSpPr>
          <p:cNvPr id="6" name="Group 6"/>
          <p:cNvGrpSpPr/>
          <p:nvPr/>
        </p:nvGrpSpPr>
        <p:grpSpPr>
          <a:xfrm rot="-5400000">
            <a:off x="4266622" y="755888"/>
            <a:ext cx="5385481" cy="6048223"/>
            <a:chOff x="0" y="0"/>
            <a:chExt cx="12282040" cy="13793478"/>
          </a:xfrm>
        </p:grpSpPr>
        <p:sp>
          <p:nvSpPr>
            <p:cNvPr id="7" name="Freeform 7"/>
            <p:cNvSpPr/>
            <p:nvPr/>
          </p:nvSpPr>
          <p:spPr>
            <a:xfrm>
              <a:off x="0" y="0"/>
              <a:ext cx="12282043" cy="13793470"/>
            </a:xfrm>
            <a:custGeom>
              <a:avLst/>
              <a:gdLst/>
              <a:ahLst/>
              <a:cxnLst/>
              <a:rect l="l" t="t" r="r" b="b"/>
              <a:pathLst>
                <a:path w="12282043" h="13793470">
                  <a:moveTo>
                    <a:pt x="0" y="0"/>
                  </a:moveTo>
                  <a:lnTo>
                    <a:pt x="12282043" y="0"/>
                  </a:lnTo>
                  <a:lnTo>
                    <a:pt x="12282043" y="13793470"/>
                  </a:lnTo>
                  <a:lnTo>
                    <a:pt x="0" y="13793470"/>
                  </a:lnTo>
                  <a:close/>
                </a:path>
              </a:pathLst>
            </a:custGeom>
            <a:solidFill>
              <a:srgbClr val="FFFFFF"/>
            </a:solidFill>
          </p:spPr>
          <p:txBody>
            <a:bodyPr/>
            <a:lstStyle/>
            <a:p>
              <a:endParaRPr lang="en-GB"/>
            </a:p>
          </p:txBody>
        </p:sp>
        <p:sp>
          <p:nvSpPr>
            <p:cNvPr id="8" name="TextBox 8"/>
            <p:cNvSpPr txBox="1"/>
            <p:nvPr/>
          </p:nvSpPr>
          <p:spPr>
            <a:xfrm>
              <a:off x="0" y="-19050"/>
              <a:ext cx="12282040" cy="13812528"/>
            </a:xfrm>
            <a:prstGeom prst="rect">
              <a:avLst/>
            </a:prstGeom>
          </p:spPr>
          <p:txBody>
            <a:bodyPr lIns="29700" tIns="29700" rIns="29700" bIns="29700" rtlCol="0" anchor="ctr"/>
            <a:lstStyle/>
            <a:p>
              <a:pPr marL="0" lvl="0" indent="0" algn="ctr">
                <a:lnSpc>
                  <a:spcPts val="1894"/>
                </a:lnSpc>
              </a:pPr>
              <a:r>
                <a:rPr lang="en-US" sz="1578">
                  <a:solidFill>
                    <a:srgbClr val="FFFFFF"/>
                  </a:solidFill>
                  <a:latin typeface="Calibri (MS)"/>
                  <a:ea typeface="Calibri (MS)"/>
                  <a:cs typeface="Calibri (MS)"/>
                  <a:sym typeface="Calibri (MS)"/>
                </a:rPr>
                <a:t>a</a:t>
              </a:r>
            </a:p>
          </p:txBody>
        </p:sp>
      </p:grpSp>
      <p:sp>
        <p:nvSpPr>
          <p:cNvPr id="9" name="AutoShape 9"/>
          <p:cNvSpPr/>
          <p:nvPr/>
        </p:nvSpPr>
        <p:spPr>
          <a:xfrm rot="214365">
            <a:off x="10213501" y="6586329"/>
            <a:ext cx="264240" cy="0"/>
          </a:xfrm>
          <a:prstGeom prst="line">
            <a:avLst/>
          </a:prstGeom>
          <a:ln w="9525" cap="rnd">
            <a:solidFill>
              <a:srgbClr val="60BA47"/>
            </a:solidFill>
            <a:prstDash val="solid"/>
            <a:headEnd type="none" w="sm" len="sm"/>
            <a:tailEnd type="none" w="sm" len="sm"/>
          </a:ln>
        </p:spPr>
        <p:txBody>
          <a:bodyPr/>
          <a:lstStyle/>
          <a:p>
            <a:endParaRPr lang="en-GB"/>
          </a:p>
        </p:txBody>
      </p:sp>
      <p:sp>
        <p:nvSpPr>
          <p:cNvPr id="10" name="Freeform 10"/>
          <p:cNvSpPr/>
          <p:nvPr/>
        </p:nvSpPr>
        <p:spPr>
          <a:xfrm rot="-5400000">
            <a:off x="9185609" y="5249336"/>
            <a:ext cx="2341886" cy="195158"/>
          </a:xfrm>
          <a:custGeom>
            <a:avLst/>
            <a:gdLst/>
            <a:ahLst/>
            <a:cxnLst/>
            <a:rect l="l" t="t" r="r" b="b"/>
            <a:pathLst>
              <a:path w="2341886" h="195158">
                <a:moveTo>
                  <a:pt x="0" y="0"/>
                </a:moveTo>
                <a:lnTo>
                  <a:pt x="2341886" y="0"/>
                </a:lnTo>
                <a:lnTo>
                  <a:pt x="2341886" y="195158"/>
                </a:lnTo>
                <a:lnTo>
                  <a:pt x="0" y="195158"/>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n-GB"/>
          </a:p>
        </p:txBody>
      </p:sp>
      <p:grpSp>
        <p:nvGrpSpPr>
          <p:cNvPr id="11" name="Group 11"/>
          <p:cNvGrpSpPr/>
          <p:nvPr/>
        </p:nvGrpSpPr>
        <p:grpSpPr>
          <a:xfrm>
            <a:off x="4051300" y="1357786"/>
            <a:ext cx="5742339" cy="4651625"/>
            <a:chOff x="-412485" y="-76199"/>
            <a:chExt cx="13095885" cy="10608421"/>
          </a:xfrm>
        </p:grpSpPr>
        <p:sp>
          <p:nvSpPr>
            <p:cNvPr id="12" name="Freeform 12"/>
            <p:cNvSpPr/>
            <p:nvPr/>
          </p:nvSpPr>
          <p:spPr>
            <a:xfrm>
              <a:off x="0" y="0"/>
              <a:ext cx="12683400" cy="10532222"/>
            </a:xfrm>
            <a:custGeom>
              <a:avLst/>
              <a:gdLst/>
              <a:ahLst/>
              <a:cxnLst/>
              <a:rect l="l" t="t" r="r" b="b"/>
              <a:pathLst>
                <a:path w="12683400" h="10532222">
                  <a:moveTo>
                    <a:pt x="0" y="0"/>
                  </a:moveTo>
                  <a:lnTo>
                    <a:pt x="12683400" y="0"/>
                  </a:lnTo>
                  <a:lnTo>
                    <a:pt x="12683400" y="10532222"/>
                  </a:lnTo>
                  <a:lnTo>
                    <a:pt x="0" y="10532222"/>
                  </a:lnTo>
                  <a:close/>
                </a:path>
              </a:pathLst>
            </a:custGeom>
            <a:solidFill>
              <a:srgbClr val="000000">
                <a:alpha val="0"/>
              </a:srgbClr>
            </a:solidFill>
          </p:spPr>
          <p:txBody>
            <a:bodyPr/>
            <a:lstStyle/>
            <a:p>
              <a:endParaRPr lang="en-GB"/>
            </a:p>
          </p:txBody>
        </p:sp>
        <p:sp>
          <p:nvSpPr>
            <p:cNvPr id="13" name="TextBox 13"/>
            <p:cNvSpPr txBox="1"/>
            <p:nvPr/>
          </p:nvSpPr>
          <p:spPr>
            <a:xfrm>
              <a:off x="-412485" y="-76199"/>
              <a:ext cx="13095885" cy="10608421"/>
            </a:xfrm>
            <a:prstGeom prst="rect">
              <a:avLst/>
            </a:prstGeom>
          </p:spPr>
          <p:txBody>
            <a:bodyPr lIns="0" tIns="0" rIns="0" bIns="0" rtlCol="0" anchor="t"/>
            <a:lstStyle/>
            <a:p>
              <a:pPr marL="371823" lvl="1" indent="-185912" algn="l">
                <a:lnSpc>
                  <a:spcPts val="2412"/>
                </a:lnSpc>
                <a:buFont typeface="Arial"/>
                <a:buChar char="•"/>
              </a:pPr>
              <a:r>
                <a:rPr lang="en-US" sz="1747" b="1" dirty="0">
                  <a:solidFill>
                    <a:srgbClr val="09465E"/>
                  </a:solidFill>
                  <a:latin typeface="+mj-lt"/>
                  <a:ea typeface="Calibri (MS) Bold"/>
                  <a:cs typeface="Calibri (MS) Bold"/>
                  <a:sym typeface="Calibri (MS) Bold"/>
                </a:rPr>
                <a:t>Industria </a:t>
              </a:r>
              <a:r>
                <a:rPr lang="en-US" sz="1747" b="1" dirty="0" err="1">
                  <a:solidFill>
                    <a:srgbClr val="09465E"/>
                  </a:solidFill>
                  <a:latin typeface="+mj-lt"/>
                  <a:ea typeface="Calibri (MS) Bold"/>
                  <a:cs typeface="Calibri (MS) Bold"/>
                  <a:sym typeface="Calibri (MS) Bold"/>
                </a:rPr>
                <a:t>farmacéutica</a:t>
              </a:r>
              <a:r>
                <a:rPr lang="en-US" sz="1747" b="1" dirty="0">
                  <a:solidFill>
                    <a:srgbClr val="09465E"/>
                  </a:solidFill>
                  <a:latin typeface="+mj-lt"/>
                  <a:ea typeface="Calibri (MS) Bold"/>
                  <a:cs typeface="Calibri (MS) Bold"/>
                  <a:sym typeface="Calibri (MS) Bold"/>
                </a:rPr>
                <a:t>: </a:t>
              </a:r>
              <a:r>
                <a:rPr lang="en-US" sz="1747" dirty="0">
                  <a:solidFill>
                    <a:srgbClr val="09465E"/>
                  </a:solidFill>
                  <a:latin typeface="+mj-lt"/>
                  <a:ea typeface="Calibri (MS) Bold"/>
                  <a:cs typeface="Calibri (MS) Bold"/>
                  <a:sym typeface="Calibri (MS) Bold"/>
                </a:rPr>
                <a:t>Se </a:t>
              </a:r>
              <a:r>
                <a:rPr lang="en-US" sz="1747" dirty="0" err="1">
                  <a:solidFill>
                    <a:srgbClr val="09465E"/>
                  </a:solidFill>
                  <a:latin typeface="+mj-lt"/>
                  <a:ea typeface="Calibri (MS) Bold"/>
                  <a:cs typeface="Calibri (MS) Bold"/>
                  <a:sym typeface="Calibri (MS) Bold"/>
                </a:rPr>
                <a:t>emplea</a:t>
              </a:r>
              <a:r>
                <a:rPr lang="en-US" sz="1747" dirty="0">
                  <a:solidFill>
                    <a:srgbClr val="09465E"/>
                  </a:solidFill>
                  <a:latin typeface="+mj-lt"/>
                  <a:ea typeface="Calibri (MS) Bold"/>
                  <a:cs typeface="Calibri (MS) Bold"/>
                  <a:sym typeface="Calibri (MS) Bold"/>
                </a:rPr>
                <a:t> </a:t>
              </a:r>
              <a:r>
                <a:rPr lang="en-US" sz="1747" dirty="0" err="1">
                  <a:solidFill>
                    <a:srgbClr val="09465E"/>
                  </a:solidFill>
                  <a:latin typeface="+mj-lt"/>
                  <a:ea typeface="Calibri (MS) Bold"/>
                  <a:cs typeface="Calibri (MS) Bold"/>
                  <a:sym typeface="Calibri (MS) Bold"/>
                </a:rPr>
                <a:t>en</a:t>
              </a:r>
              <a:r>
                <a:rPr lang="en-US" sz="1747" dirty="0">
                  <a:solidFill>
                    <a:srgbClr val="09465E"/>
                  </a:solidFill>
                  <a:latin typeface="+mj-lt"/>
                  <a:ea typeface="Calibri (MS) Bold"/>
                  <a:cs typeface="Calibri (MS) Bold"/>
                  <a:sym typeface="Calibri (MS) Bold"/>
                </a:rPr>
                <a:t> la </a:t>
              </a:r>
              <a:r>
                <a:rPr lang="en-US" sz="1747" dirty="0" err="1">
                  <a:solidFill>
                    <a:srgbClr val="09465E"/>
                  </a:solidFill>
                  <a:latin typeface="+mj-lt"/>
                  <a:ea typeface="Calibri (MS) Bold"/>
                  <a:cs typeface="Calibri (MS) Bold"/>
                  <a:sym typeface="Calibri (MS) Bold"/>
                </a:rPr>
                <a:t>formulación</a:t>
              </a:r>
              <a:r>
                <a:rPr lang="en-US" sz="1747" dirty="0">
                  <a:solidFill>
                    <a:srgbClr val="09465E"/>
                  </a:solidFill>
                  <a:latin typeface="+mj-lt"/>
                  <a:ea typeface="Calibri (MS) Bold"/>
                  <a:cs typeface="Calibri (MS) Bold"/>
                  <a:sym typeface="Calibri (MS) Bold"/>
                </a:rPr>
                <a:t> de </a:t>
              </a:r>
              <a:r>
                <a:rPr lang="en-US" sz="1747" dirty="0" err="1">
                  <a:solidFill>
                    <a:srgbClr val="09465E"/>
                  </a:solidFill>
                  <a:latin typeface="+mj-lt"/>
                  <a:ea typeface="Calibri (MS) Bold"/>
                  <a:cs typeface="Calibri (MS) Bold"/>
                  <a:sym typeface="Calibri (MS) Bold"/>
                </a:rPr>
                <a:t>tabletas</a:t>
              </a:r>
              <a:r>
                <a:rPr lang="en-US" sz="1747" dirty="0">
                  <a:solidFill>
                    <a:srgbClr val="09465E"/>
                  </a:solidFill>
                  <a:latin typeface="+mj-lt"/>
                  <a:ea typeface="Calibri (MS) Bold"/>
                  <a:cs typeface="Calibri (MS) Bold"/>
                  <a:sym typeface="Calibri (MS) Bold"/>
                </a:rPr>
                <a:t> y </a:t>
              </a:r>
              <a:r>
                <a:rPr lang="en-US" sz="1747" dirty="0" err="1">
                  <a:solidFill>
                    <a:srgbClr val="09465E"/>
                  </a:solidFill>
                  <a:latin typeface="+mj-lt"/>
                  <a:ea typeface="Calibri (MS) Bold"/>
                  <a:cs typeface="Calibri (MS) Bold"/>
                  <a:sym typeface="Calibri (MS) Bold"/>
                </a:rPr>
                <a:t>cápsulas</a:t>
              </a:r>
              <a:r>
                <a:rPr lang="en-US" sz="1747" dirty="0">
                  <a:solidFill>
                    <a:srgbClr val="09465E"/>
                  </a:solidFill>
                  <a:latin typeface="+mj-lt"/>
                  <a:ea typeface="Calibri (MS) Bold"/>
                  <a:cs typeface="Calibri (MS) Bold"/>
                  <a:sym typeface="Calibri (MS) Bold"/>
                </a:rPr>
                <a:t> para </a:t>
              </a:r>
              <a:r>
                <a:rPr lang="en-US" sz="1747" dirty="0" err="1">
                  <a:solidFill>
                    <a:srgbClr val="09465E"/>
                  </a:solidFill>
                  <a:latin typeface="+mj-lt"/>
                  <a:ea typeface="Calibri (MS) Bold"/>
                  <a:cs typeface="Calibri (MS) Bold"/>
                  <a:sym typeface="Calibri (MS) Bold"/>
                </a:rPr>
                <a:t>optimizar</a:t>
              </a:r>
              <a:r>
                <a:rPr lang="en-US" sz="1747" dirty="0">
                  <a:solidFill>
                    <a:srgbClr val="09465E"/>
                  </a:solidFill>
                  <a:latin typeface="+mj-lt"/>
                  <a:ea typeface="Calibri (MS) Bold"/>
                  <a:cs typeface="Calibri (MS) Bold"/>
                  <a:sym typeface="Calibri (MS) Bold"/>
                </a:rPr>
                <a:t> la </a:t>
              </a:r>
              <a:r>
                <a:rPr lang="en-US" sz="1747" dirty="0" err="1">
                  <a:solidFill>
                    <a:srgbClr val="09465E"/>
                  </a:solidFill>
                  <a:latin typeface="+mj-lt"/>
                  <a:ea typeface="Calibri (MS) Bold"/>
                  <a:cs typeface="Calibri (MS) Bold"/>
                  <a:sym typeface="Calibri (MS) Bold"/>
                </a:rPr>
                <a:t>disolución</a:t>
              </a:r>
              <a:r>
                <a:rPr lang="en-US" sz="1747" dirty="0">
                  <a:solidFill>
                    <a:srgbClr val="09465E"/>
                  </a:solidFill>
                  <a:latin typeface="+mj-lt"/>
                  <a:ea typeface="Calibri (MS) Bold"/>
                  <a:cs typeface="Calibri (MS) Bold"/>
                  <a:sym typeface="Calibri (MS) Bold"/>
                </a:rPr>
                <a:t>.</a:t>
              </a:r>
            </a:p>
            <a:p>
              <a:pPr marL="371823" lvl="1" indent="-185912" algn="l">
                <a:lnSpc>
                  <a:spcPts val="2412"/>
                </a:lnSpc>
                <a:buFont typeface="Arial"/>
                <a:buChar char="•"/>
              </a:pPr>
              <a:r>
                <a:rPr lang="en-US" sz="1747" b="1" dirty="0" err="1">
                  <a:solidFill>
                    <a:srgbClr val="09465E"/>
                  </a:solidFill>
                  <a:latin typeface="+mj-lt"/>
                  <a:ea typeface="Calibri (MS) Bold"/>
                  <a:cs typeface="Calibri (MS) Bold"/>
                  <a:sym typeface="Calibri (MS) Bold"/>
                </a:rPr>
                <a:t>Colorantes</a:t>
              </a:r>
              <a:r>
                <a:rPr lang="en-US" sz="1747" b="1" dirty="0">
                  <a:solidFill>
                    <a:srgbClr val="09465E"/>
                  </a:solidFill>
                  <a:latin typeface="+mj-lt"/>
                  <a:ea typeface="Calibri (MS) Bold"/>
                  <a:cs typeface="Calibri (MS) Bold"/>
                  <a:sym typeface="Calibri (MS) Bold"/>
                </a:rPr>
                <a:t> naturales: </a:t>
              </a:r>
              <a:r>
                <a:rPr lang="en-US" sz="1747" dirty="0">
                  <a:solidFill>
                    <a:srgbClr val="09465E"/>
                  </a:solidFill>
                  <a:latin typeface="+mj-lt"/>
                  <a:ea typeface="Calibri (MS) Bold"/>
                  <a:cs typeface="Calibri (MS) Bold"/>
                  <a:sym typeface="Calibri (MS) Bold"/>
                </a:rPr>
                <a:t>Las partes de la </a:t>
              </a:r>
              <a:r>
                <a:rPr lang="en-US" sz="1747" dirty="0" err="1">
                  <a:solidFill>
                    <a:srgbClr val="09465E"/>
                  </a:solidFill>
                  <a:latin typeface="+mj-lt"/>
                  <a:ea typeface="Calibri (MS) Bold"/>
                  <a:cs typeface="Calibri (MS) Bold"/>
                  <a:sym typeface="Calibri (MS) Bold"/>
                </a:rPr>
                <a:t>avena</a:t>
              </a:r>
              <a:r>
                <a:rPr lang="en-US" sz="1747" dirty="0">
                  <a:solidFill>
                    <a:srgbClr val="09465E"/>
                  </a:solidFill>
                  <a:latin typeface="+mj-lt"/>
                  <a:ea typeface="Calibri (MS) Bold"/>
                  <a:cs typeface="Calibri (MS) Bold"/>
                  <a:sym typeface="Calibri (MS) Bold"/>
                </a:rPr>
                <a:t>, </a:t>
              </a:r>
              <a:r>
                <a:rPr lang="en-US" sz="1747" dirty="0" err="1">
                  <a:solidFill>
                    <a:srgbClr val="09465E"/>
                  </a:solidFill>
                  <a:latin typeface="+mj-lt"/>
                  <a:ea typeface="Calibri (MS) Bold"/>
                  <a:cs typeface="Calibri (MS) Bold"/>
                  <a:sym typeface="Calibri (MS) Bold"/>
                </a:rPr>
                <a:t>como</a:t>
              </a:r>
              <a:r>
                <a:rPr lang="en-US" sz="1747" dirty="0">
                  <a:solidFill>
                    <a:srgbClr val="09465E"/>
                  </a:solidFill>
                  <a:latin typeface="+mj-lt"/>
                  <a:ea typeface="Calibri (MS) Bold"/>
                  <a:cs typeface="Calibri (MS) Bold"/>
                  <a:sym typeface="Calibri (MS) Bold"/>
                </a:rPr>
                <a:t> la </a:t>
              </a:r>
              <a:r>
                <a:rPr lang="en-US" sz="1747" dirty="0" err="1">
                  <a:solidFill>
                    <a:srgbClr val="09465E"/>
                  </a:solidFill>
                  <a:latin typeface="+mj-lt"/>
                  <a:ea typeface="Calibri (MS) Bold"/>
                  <a:cs typeface="Calibri (MS) Bold"/>
                  <a:sym typeface="Calibri (MS) Bold"/>
                </a:rPr>
                <a:t>cáscara</a:t>
              </a:r>
              <a:r>
                <a:rPr lang="en-US" sz="1747" dirty="0">
                  <a:solidFill>
                    <a:srgbClr val="09465E"/>
                  </a:solidFill>
                  <a:latin typeface="+mj-lt"/>
                  <a:ea typeface="Calibri (MS) Bold"/>
                  <a:cs typeface="Calibri (MS) Bold"/>
                  <a:sym typeface="Calibri (MS) Bold"/>
                </a:rPr>
                <a:t> y la </a:t>
              </a:r>
              <a:r>
                <a:rPr lang="en-US" sz="1747" dirty="0" err="1">
                  <a:solidFill>
                    <a:srgbClr val="09465E"/>
                  </a:solidFill>
                  <a:latin typeface="+mj-lt"/>
                  <a:ea typeface="Calibri (MS) Bold"/>
                  <a:cs typeface="Calibri (MS) Bold"/>
                  <a:sym typeface="Calibri (MS) Bold"/>
                </a:rPr>
                <a:t>paja</a:t>
              </a:r>
              <a:r>
                <a:rPr lang="en-US" sz="1747" dirty="0">
                  <a:solidFill>
                    <a:srgbClr val="09465E"/>
                  </a:solidFill>
                  <a:latin typeface="+mj-lt"/>
                  <a:ea typeface="Calibri (MS) Bold"/>
                  <a:cs typeface="Calibri (MS) Bold"/>
                  <a:sym typeface="Calibri (MS) Bold"/>
                </a:rPr>
                <a:t>, </a:t>
              </a:r>
              <a:r>
                <a:rPr lang="en-US" sz="1747" dirty="0" err="1">
                  <a:solidFill>
                    <a:srgbClr val="09465E"/>
                  </a:solidFill>
                  <a:latin typeface="+mj-lt"/>
                  <a:ea typeface="Calibri (MS) Bold"/>
                  <a:cs typeface="Calibri (MS) Bold"/>
                  <a:sym typeface="Calibri (MS) Bold"/>
                </a:rPr>
                <a:t>pueden</a:t>
              </a:r>
              <a:r>
                <a:rPr lang="en-US" sz="1747" dirty="0">
                  <a:solidFill>
                    <a:srgbClr val="09465E"/>
                  </a:solidFill>
                  <a:latin typeface="+mj-lt"/>
                  <a:ea typeface="Calibri (MS) Bold"/>
                  <a:cs typeface="Calibri (MS) Bold"/>
                  <a:sym typeface="Calibri (MS) Bold"/>
                </a:rPr>
                <a:t> ser </a:t>
              </a:r>
              <a:r>
                <a:rPr lang="en-US" sz="1747" dirty="0" err="1">
                  <a:solidFill>
                    <a:srgbClr val="09465E"/>
                  </a:solidFill>
                  <a:latin typeface="+mj-lt"/>
                  <a:ea typeface="Calibri (MS) Bold"/>
                  <a:cs typeface="Calibri (MS) Bold"/>
                  <a:sym typeface="Calibri (MS) Bold"/>
                </a:rPr>
                <a:t>procesadas</a:t>
              </a:r>
              <a:r>
                <a:rPr lang="en-US" sz="1747" dirty="0">
                  <a:solidFill>
                    <a:srgbClr val="09465E"/>
                  </a:solidFill>
                  <a:latin typeface="+mj-lt"/>
                  <a:ea typeface="Calibri (MS) Bold"/>
                  <a:cs typeface="Calibri (MS) Bold"/>
                  <a:sym typeface="Calibri (MS) Bold"/>
                </a:rPr>
                <a:t> para </a:t>
              </a:r>
              <a:r>
                <a:rPr lang="en-US" sz="1747" dirty="0" err="1">
                  <a:solidFill>
                    <a:srgbClr val="09465E"/>
                  </a:solidFill>
                  <a:latin typeface="+mj-lt"/>
                  <a:ea typeface="Calibri (MS) Bold"/>
                  <a:cs typeface="Calibri (MS) Bold"/>
                  <a:sym typeface="Calibri (MS) Bold"/>
                </a:rPr>
                <a:t>extraer</a:t>
              </a:r>
              <a:r>
                <a:rPr lang="en-US" sz="1747" dirty="0">
                  <a:solidFill>
                    <a:srgbClr val="09465E"/>
                  </a:solidFill>
                  <a:latin typeface="+mj-lt"/>
                  <a:ea typeface="Calibri (MS) Bold"/>
                  <a:cs typeface="Calibri (MS) Bold"/>
                  <a:sym typeface="Calibri (MS) Bold"/>
                </a:rPr>
                <a:t> </a:t>
              </a:r>
              <a:r>
                <a:rPr lang="en-US" sz="1747" dirty="0" err="1">
                  <a:solidFill>
                    <a:srgbClr val="09465E"/>
                  </a:solidFill>
                  <a:latin typeface="+mj-lt"/>
                  <a:ea typeface="Calibri (MS) Bold"/>
                  <a:cs typeface="Calibri (MS) Bold"/>
                  <a:sym typeface="Calibri (MS) Bold"/>
                </a:rPr>
                <a:t>colorantes</a:t>
              </a:r>
              <a:r>
                <a:rPr lang="en-US" sz="1747" dirty="0">
                  <a:solidFill>
                    <a:srgbClr val="09465E"/>
                  </a:solidFill>
                  <a:latin typeface="+mj-lt"/>
                  <a:ea typeface="Calibri (MS) Bold"/>
                  <a:cs typeface="Calibri (MS) Bold"/>
                  <a:sym typeface="Calibri (MS) Bold"/>
                </a:rPr>
                <a:t> naturales que se </a:t>
              </a:r>
              <a:r>
                <a:rPr lang="en-US" sz="1747" dirty="0" err="1">
                  <a:solidFill>
                    <a:srgbClr val="09465E"/>
                  </a:solidFill>
                  <a:latin typeface="+mj-lt"/>
                  <a:ea typeface="Calibri (MS) Bold"/>
                  <a:cs typeface="Calibri (MS) Bold"/>
                  <a:sym typeface="Calibri (MS) Bold"/>
                </a:rPr>
                <a:t>utilizan</a:t>
              </a:r>
              <a:r>
                <a:rPr lang="en-US" sz="1747" dirty="0">
                  <a:solidFill>
                    <a:srgbClr val="09465E"/>
                  </a:solidFill>
                  <a:latin typeface="+mj-lt"/>
                  <a:ea typeface="Calibri (MS) Bold"/>
                  <a:cs typeface="Calibri (MS) Bold"/>
                  <a:sym typeface="Calibri (MS) Bold"/>
                </a:rPr>
                <a:t> </a:t>
              </a:r>
              <a:r>
                <a:rPr lang="en-US" sz="1747" dirty="0" err="1">
                  <a:solidFill>
                    <a:srgbClr val="09465E"/>
                  </a:solidFill>
                  <a:latin typeface="+mj-lt"/>
                  <a:ea typeface="Calibri (MS) Bold"/>
                  <a:cs typeface="Calibri (MS) Bold"/>
                  <a:sym typeface="Calibri (MS) Bold"/>
                </a:rPr>
                <a:t>en</a:t>
              </a:r>
              <a:r>
                <a:rPr lang="en-US" sz="1747" dirty="0">
                  <a:solidFill>
                    <a:srgbClr val="09465E"/>
                  </a:solidFill>
                  <a:latin typeface="+mj-lt"/>
                  <a:ea typeface="Calibri (MS) Bold"/>
                  <a:cs typeface="Calibri (MS) Bold"/>
                  <a:sym typeface="Calibri (MS) Bold"/>
                </a:rPr>
                <a:t> la </a:t>
              </a:r>
              <a:r>
                <a:rPr lang="en-US" sz="1747" dirty="0" err="1">
                  <a:solidFill>
                    <a:srgbClr val="09465E"/>
                  </a:solidFill>
                  <a:latin typeface="+mj-lt"/>
                  <a:ea typeface="Calibri (MS) Bold"/>
                  <a:cs typeface="Calibri (MS) Bold"/>
                  <a:sym typeface="Calibri (MS) Bold"/>
                </a:rPr>
                <a:t>industria</a:t>
              </a:r>
              <a:r>
                <a:rPr lang="en-US" sz="1747" dirty="0">
                  <a:solidFill>
                    <a:srgbClr val="09465E"/>
                  </a:solidFill>
                  <a:latin typeface="+mj-lt"/>
                  <a:ea typeface="Calibri (MS) Bold"/>
                  <a:cs typeface="Calibri (MS) Bold"/>
                  <a:sym typeface="Calibri (MS) Bold"/>
                </a:rPr>
                <a:t> alimentaria o </a:t>
              </a:r>
              <a:r>
                <a:rPr lang="en-US" sz="1747" dirty="0" err="1">
                  <a:solidFill>
                    <a:srgbClr val="09465E"/>
                  </a:solidFill>
                  <a:latin typeface="+mj-lt"/>
                  <a:ea typeface="Calibri (MS) Bold"/>
                  <a:cs typeface="Calibri (MS) Bold"/>
                  <a:sym typeface="Calibri (MS) Bold"/>
                </a:rPr>
                <a:t>en</a:t>
              </a:r>
              <a:r>
                <a:rPr lang="en-US" sz="1747" dirty="0">
                  <a:solidFill>
                    <a:srgbClr val="09465E"/>
                  </a:solidFill>
                  <a:latin typeface="+mj-lt"/>
                  <a:ea typeface="Calibri (MS) Bold"/>
                  <a:cs typeface="Calibri (MS) Bold"/>
                  <a:sym typeface="Calibri (MS) Bold"/>
                </a:rPr>
                <a:t> la </a:t>
              </a:r>
              <a:r>
                <a:rPr lang="en-US" sz="1747" dirty="0" err="1">
                  <a:solidFill>
                    <a:srgbClr val="09465E"/>
                  </a:solidFill>
                  <a:latin typeface="+mj-lt"/>
                  <a:ea typeface="Calibri (MS) Bold"/>
                  <a:cs typeface="Calibri (MS) Bold"/>
                  <a:sym typeface="Calibri (MS) Bold"/>
                </a:rPr>
                <a:t>cosmética</a:t>
              </a:r>
              <a:r>
                <a:rPr lang="en-US" sz="1747" dirty="0">
                  <a:solidFill>
                    <a:srgbClr val="09465E"/>
                  </a:solidFill>
                  <a:latin typeface="+mj-lt"/>
                  <a:ea typeface="Calibri (MS) Bold"/>
                  <a:cs typeface="Calibri (MS) Bold"/>
                  <a:sym typeface="Calibri (MS) Bold"/>
                </a:rPr>
                <a:t>.</a:t>
              </a:r>
            </a:p>
            <a:p>
              <a:pPr marL="371823" lvl="1" indent="-185912" algn="l">
                <a:lnSpc>
                  <a:spcPts val="2412"/>
                </a:lnSpc>
                <a:buFont typeface="Arial"/>
                <a:buChar char="•"/>
              </a:pPr>
              <a:r>
                <a:rPr lang="en-US" sz="1747" b="1" dirty="0" err="1">
                  <a:solidFill>
                    <a:srgbClr val="09465E"/>
                  </a:solidFill>
                  <a:latin typeface="+mj-lt"/>
                  <a:ea typeface="Calibri (MS) Bold"/>
                  <a:cs typeface="Calibri (MS) Bold"/>
                  <a:sym typeface="Calibri (MS) Bold"/>
                </a:rPr>
                <a:t>Producción</a:t>
              </a:r>
              <a:r>
                <a:rPr lang="en-US" sz="1747" b="1" dirty="0">
                  <a:solidFill>
                    <a:srgbClr val="09465E"/>
                  </a:solidFill>
                  <a:latin typeface="+mj-lt"/>
                  <a:ea typeface="Calibri (MS) Bold"/>
                  <a:cs typeface="Calibri (MS) Bold"/>
                  <a:sym typeface="Calibri (MS) Bold"/>
                </a:rPr>
                <a:t> de </a:t>
              </a:r>
              <a:r>
                <a:rPr lang="en-US" sz="1747" b="1" dirty="0" err="1">
                  <a:solidFill>
                    <a:srgbClr val="09465E"/>
                  </a:solidFill>
                  <a:latin typeface="+mj-lt"/>
                  <a:ea typeface="Calibri (MS) Bold"/>
                  <a:cs typeface="Calibri (MS) Bold"/>
                  <a:sym typeface="Calibri (MS) Bold"/>
                </a:rPr>
                <a:t>papel</a:t>
              </a:r>
              <a:r>
                <a:rPr lang="en-US" sz="1747" dirty="0">
                  <a:solidFill>
                    <a:srgbClr val="09465E"/>
                  </a:solidFill>
                  <a:latin typeface="+mj-lt"/>
                  <a:ea typeface="Calibri (MS) Bold"/>
                  <a:cs typeface="Calibri (MS) Bold"/>
                  <a:sym typeface="Calibri (MS) Bold"/>
                </a:rPr>
                <a:t>: material de </a:t>
              </a:r>
              <a:r>
                <a:rPr lang="en-US" sz="1747" dirty="0" err="1">
                  <a:solidFill>
                    <a:srgbClr val="09465E"/>
                  </a:solidFill>
                  <a:latin typeface="+mj-lt"/>
                  <a:ea typeface="Calibri (MS) Bold"/>
                  <a:cs typeface="Calibri (MS) Bold"/>
                  <a:sym typeface="Calibri (MS) Bold"/>
                </a:rPr>
                <a:t>embalaje</a:t>
              </a:r>
              <a:r>
                <a:rPr lang="en-US" sz="1747" dirty="0">
                  <a:solidFill>
                    <a:srgbClr val="09465E"/>
                  </a:solidFill>
                  <a:latin typeface="+mj-lt"/>
                  <a:ea typeface="Calibri (MS) Bold"/>
                  <a:cs typeface="Calibri (MS) Bold"/>
                  <a:sym typeface="Calibri (MS) Bold"/>
                </a:rPr>
                <a:t> </a:t>
              </a:r>
              <a:r>
                <a:rPr lang="en-US" sz="1747" dirty="0" err="1">
                  <a:solidFill>
                    <a:srgbClr val="09465E"/>
                  </a:solidFill>
                  <a:latin typeface="+mj-lt"/>
                  <a:ea typeface="Calibri (MS) Bold"/>
                  <a:cs typeface="Calibri (MS) Bold"/>
                  <a:sym typeface="Calibri (MS) Bold"/>
                </a:rPr>
                <a:t>biológico</a:t>
              </a:r>
              <a:r>
                <a:rPr lang="en-US" sz="1747" dirty="0">
                  <a:solidFill>
                    <a:srgbClr val="09465E"/>
                  </a:solidFill>
                  <a:latin typeface="+mj-lt"/>
                  <a:ea typeface="Calibri (MS) Bold"/>
                  <a:cs typeface="Calibri (MS) Bold"/>
                  <a:sym typeface="Calibri (MS) Bold"/>
                </a:rPr>
                <a:t>, </a:t>
              </a:r>
              <a:r>
                <a:rPr lang="en-US" sz="1747" dirty="0" err="1">
                  <a:solidFill>
                    <a:srgbClr val="09465E"/>
                  </a:solidFill>
                  <a:latin typeface="+mj-lt"/>
                  <a:ea typeface="Calibri (MS) Bold"/>
                  <a:cs typeface="Calibri (MS) Bold"/>
                  <a:sym typeface="Calibri (MS) Bold"/>
                </a:rPr>
                <a:t>como</a:t>
              </a:r>
              <a:r>
                <a:rPr lang="en-US" sz="1747" dirty="0">
                  <a:solidFill>
                    <a:srgbClr val="09465E"/>
                  </a:solidFill>
                  <a:latin typeface="+mj-lt"/>
                  <a:ea typeface="Calibri (MS) Bold"/>
                  <a:cs typeface="Calibri (MS) Bold"/>
                  <a:sym typeface="Calibri (MS) Bold"/>
                </a:rPr>
                <a:t> </a:t>
              </a:r>
              <a:r>
                <a:rPr lang="en-US" sz="1747" dirty="0" err="1">
                  <a:solidFill>
                    <a:srgbClr val="09465E"/>
                  </a:solidFill>
                  <a:latin typeface="+mj-lt"/>
                  <a:ea typeface="Calibri (MS) Bold"/>
                  <a:cs typeface="Calibri (MS) Bold"/>
                  <a:sym typeface="Calibri (MS) Bold"/>
                </a:rPr>
                <a:t>por</a:t>
              </a:r>
              <a:r>
                <a:rPr lang="en-US" sz="1747" dirty="0">
                  <a:solidFill>
                    <a:srgbClr val="09465E"/>
                  </a:solidFill>
                  <a:latin typeface="+mj-lt"/>
                  <a:ea typeface="Calibri (MS) Bold"/>
                  <a:cs typeface="Calibri (MS) Bold"/>
                  <a:sym typeface="Calibri (MS) Bold"/>
                </a:rPr>
                <a:t> </a:t>
              </a:r>
              <a:r>
                <a:rPr lang="en-US" sz="1747" dirty="0" err="1">
                  <a:solidFill>
                    <a:srgbClr val="09465E"/>
                  </a:solidFill>
                  <a:latin typeface="+mj-lt"/>
                  <a:ea typeface="Calibri (MS) Bold"/>
                  <a:cs typeface="Calibri (MS) Bold"/>
                  <a:sym typeface="Calibri (MS) Bold"/>
                </a:rPr>
                <a:t>ejemplo</a:t>
              </a:r>
              <a:r>
                <a:rPr lang="en-US" sz="1747" dirty="0">
                  <a:solidFill>
                    <a:srgbClr val="09465E"/>
                  </a:solidFill>
                  <a:latin typeface="+mj-lt"/>
                  <a:ea typeface="Calibri (MS) Bold"/>
                  <a:cs typeface="Calibri (MS) Bold"/>
                  <a:sym typeface="Calibri (MS) Bold"/>
                </a:rPr>
                <a:t>, a </a:t>
              </a:r>
              <a:r>
                <a:rPr lang="en-US" sz="1747" dirty="0" err="1">
                  <a:solidFill>
                    <a:srgbClr val="09465E"/>
                  </a:solidFill>
                  <a:latin typeface="+mj-lt"/>
                  <a:ea typeface="Calibri (MS) Bold"/>
                  <a:cs typeface="Calibri (MS) Bold"/>
                  <a:sym typeface="Calibri (MS) Bold"/>
                </a:rPr>
                <a:t>partir</a:t>
              </a:r>
              <a:r>
                <a:rPr lang="en-US" sz="1747" dirty="0">
                  <a:solidFill>
                    <a:srgbClr val="09465E"/>
                  </a:solidFill>
                  <a:latin typeface="+mj-lt"/>
                  <a:ea typeface="Calibri (MS) Bold"/>
                  <a:cs typeface="Calibri (MS) Bold"/>
                  <a:sym typeface="Calibri (MS) Bold"/>
                </a:rPr>
                <a:t> de </a:t>
              </a:r>
              <a:r>
                <a:rPr lang="en-US" sz="1747" dirty="0" err="1">
                  <a:solidFill>
                    <a:srgbClr val="09465E"/>
                  </a:solidFill>
                  <a:latin typeface="+mj-lt"/>
                  <a:ea typeface="Calibri (MS) Bold"/>
                  <a:cs typeface="Calibri (MS) Bold"/>
                  <a:sym typeface="Calibri (MS) Bold"/>
                </a:rPr>
                <a:t>cáscaras</a:t>
              </a:r>
              <a:r>
                <a:rPr lang="en-US" sz="1747" dirty="0">
                  <a:solidFill>
                    <a:srgbClr val="09465E"/>
                  </a:solidFill>
                  <a:latin typeface="+mj-lt"/>
                  <a:ea typeface="Calibri (MS) Bold"/>
                  <a:cs typeface="Calibri (MS) Bold"/>
                  <a:sym typeface="Calibri (MS) Bold"/>
                </a:rPr>
                <a:t> para la </a:t>
              </a:r>
              <a:r>
                <a:rPr lang="en-US" sz="1747" dirty="0" err="1">
                  <a:solidFill>
                    <a:srgbClr val="09465E"/>
                  </a:solidFill>
                  <a:latin typeface="+mj-lt"/>
                  <a:ea typeface="Calibri (MS) Bold"/>
                  <a:cs typeface="Calibri (MS) Bold"/>
                  <a:sym typeface="Calibri (MS) Bold"/>
                </a:rPr>
                <a:t>fabricación</a:t>
              </a:r>
              <a:r>
                <a:rPr lang="en-US" sz="1747" dirty="0">
                  <a:solidFill>
                    <a:srgbClr val="09465E"/>
                  </a:solidFill>
                  <a:latin typeface="+mj-lt"/>
                  <a:ea typeface="Calibri (MS) Bold"/>
                  <a:cs typeface="Calibri (MS) Bold"/>
                  <a:sym typeface="Calibri (MS) Bold"/>
                </a:rPr>
                <a:t> de material de </a:t>
              </a:r>
              <a:r>
                <a:rPr lang="en-US" sz="1747" dirty="0" err="1">
                  <a:solidFill>
                    <a:srgbClr val="09465E"/>
                  </a:solidFill>
                  <a:latin typeface="+mj-lt"/>
                  <a:ea typeface="Calibri (MS) Bold"/>
                  <a:cs typeface="Calibri (MS) Bold"/>
                  <a:sym typeface="Calibri (MS) Bold"/>
                </a:rPr>
                <a:t>embalaje</a:t>
              </a:r>
              <a:r>
                <a:rPr lang="en-US" sz="1747" dirty="0">
                  <a:solidFill>
                    <a:srgbClr val="09465E"/>
                  </a:solidFill>
                  <a:latin typeface="+mj-lt"/>
                  <a:ea typeface="Calibri (MS) Bold"/>
                  <a:cs typeface="Calibri (MS) Bold"/>
                  <a:sym typeface="Calibri (MS) Bold"/>
                </a:rPr>
                <a:t>.</a:t>
              </a:r>
            </a:p>
            <a:p>
              <a:pPr marL="371823" lvl="1" indent="-185912" algn="l">
                <a:lnSpc>
                  <a:spcPts val="2412"/>
                </a:lnSpc>
                <a:buFont typeface="Arial"/>
                <a:buChar char="•"/>
              </a:pPr>
              <a:r>
                <a:rPr lang="en-US" sz="1747" b="1" dirty="0">
                  <a:solidFill>
                    <a:srgbClr val="09465E"/>
                  </a:solidFill>
                  <a:latin typeface="+mj-lt"/>
                  <a:ea typeface="Calibri (MS) Bold"/>
                  <a:cs typeface="Calibri (MS) Bold"/>
                  <a:sym typeface="Calibri (MS) Bold"/>
                </a:rPr>
                <a:t>Industria </a:t>
              </a:r>
              <a:r>
                <a:rPr lang="en-US" sz="1747" b="1" dirty="0" err="1">
                  <a:solidFill>
                    <a:srgbClr val="09465E"/>
                  </a:solidFill>
                  <a:latin typeface="+mj-lt"/>
                  <a:ea typeface="Calibri (MS) Bold"/>
                  <a:cs typeface="Calibri (MS) Bold"/>
                  <a:sym typeface="Calibri (MS) Bold"/>
                </a:rPr>
                <a:t>textil</a:t>
              </a:r>
              <a:r>
                <a:rPr lang="en-US" sz="1747" b="1" dirty="0">
                  <a:solidFill>
                    <a:srgbClr val="09465E"/>
                  </a:solidFill>
                  <a:latin typeface="+mj-lt"/>
                  <a:ea typeface="Calibri (MS) Bold"/>
                  <a:cs typeface="Calibri (MS) Bold"/>
                  <a:sym typeface="Calibri (MS) Bold"/>
                </a:rPr>
                <a:t>: </a:t>
              </a:r>
              <a:r>
                <a:rPr lang="en-US" sz="1747" dirty="0" err="1">
                  <a:solidFill>
                    <a:srgbClr val="09465E"/>
                  </a:solidFill>
                  <a:latin typeface="+mj-lt"/>
                  <a:ea typeface="Calibri (MS) Bold"/>
                  <a:cs typeface="Calibri (MS) Bold"/>
                  <a:sym typeface="Calibri (MS) Bold"/>
                </a:rPr>
                <a:t>por</a:t>
              </a:r>
              <a:r>
                <a:rPr lang="en-US" sz="1747" dirty="0">
                  <a:solidFill>
                    <a:srgbClr val="09465E"/>
                  </a:solidFill>
                  <a:latin typeface="+mj-lt"/>
                  <a:ea typeface="Calibri (MS) Bold"/>
                  <a:cs typeface="Calibri (MS) Bold"/>
                  <a:sym typeface="Calibri (MS) Bold"/>
                </a:rPr>
                <a:t> </a:t>
              </a:r>
              <a:r>
                <a:rPr lang="en-US" sz="1747" dirty="0" err="1">
                  <a:solidFill>
                    <a:srgbClr val="09465E"/>
                  </a:solidFill>
                  <a:latin typeface="+mj-lt"/>
                  <a:ea typeface="Calibri (MS) Bold"/>
                  <a:cs typeface="Calibri (MS) Bold"/>
                  <a:sym typeface="Calibri (MS) Bold"/>
                </a:rPr>
                <a:t>ejemplo</a:t>
              </a:r>
              <a:r>
                <a:rPr lang="en-US" sz="1747" dirty="0">
                  <a:solidFill>
                    <a:srgbClr val="09465E"/>
                  </a:solidFill>
                  <a:latin typeface="Calibri (MS) Bold"/>
                  <a:ea typeface="Calibri (MS) Bold"/>
                  <a:cs typeface="Calibri (MS) Bold"/>
                  <a:sym typeface="Calibri (MS) Bold"/>
                </a:rPr>
                <a:t>. </a:t>
              </a:r>
            </a:p>
            <a:p>
              <a:pPr marL="371823" lvl="1" indent="-185912" algn="l">
                <a:lnSpc>
                  <a:spcPts val="2412"/>
                </a:lnSpc>
                <a:buFont typeface="Arial"/>
                <a:buChar char="•"/>
              </a:pPr>
              <a:r>
                <a:rPr lang="en-US" sz="1747" b="1" u="sng" dirty="0" err="1">
                  <a:solidFill>
                    <a:srgbClr val="09465E"/>
                  </a:solidFill>
                  <a:latin typeface="Calibri (MS) Bold"/>
                  <a:ea typeface="Calibri (MS) Bold"/>
                  <a:cs typeface="Calibri (MS) Bold"/>
                  <a:sym typeface="Calibri (MS) Bold"/>
                  <a:hlinkClick r:id="rId4" tooltip="https://jokipiinpellava.fi/tuote/kauratyyny/"/>
                </a:rPr>
                <a:t>Almohada</a:t>
              </a:r>
              <a:r>
                <a:rPr lang="en-US" sz="1747" b="1" u="sng" dirty="0">
                  <a:solidFill>
                    <a:srgbClr val="09465E"/>
                  </a:solidFill>
                  <a:latin typeface="Calibri (MS) Bold"/>
                  <a:ea typeface="Calibri (MS) Bold"/>
                  <a:cs typeface="Calibri (MS) Bold"/>
                  <a:sym typeface="Calibri (MS) Bold"/>
                  <a:hlinkClick r:id="rId4" tooltip="https://jokipiinpellava.fi/tuote/kauratyyny/"/>
                </a:rPr>
                <a:t> de </a:t>
              </a:r>
              <a:r>
                <a:rPr lang="en-US" sz="1747" b="1" u="sng" dirty="0" err="1">
                  <a:solidFill>
                    <a:srgbClr val="09465E"/>
                  </a:solidFill>
                  <a:latin typeface="Calibri (MS) Bold"/>
                  <a:ea typeface="Calibri (MS) Bold"/>
                  <a:cs typeface="Calibri (MS) Bold"/>
                  <a:sym typeface="Calibri (MS) Bold"/>
                  <a:hlinkClick r:id="rId4" tooltip="https://jokipiinpellava.fi/tuote/kauratyyny/"/>
                </a:rPr>
                <a:t>avena</a:t>
              </a:r>
              <a:r>
                <a:rPr lang="en-US" sz="1747" b="1" u="sng" dirty="0">
                  <a:solidFill>
                    <a:srgbClr val="09465E"/>
                  </a:solidFill>
                  <a:latin typeface="Calibri (MS) Bold"/>
                  <a:ea typeface="Calibri (MS) Bold"/>
                  <a:cs typeface="Calibri (MS) Bold"/>
                  <a:sym typeface="Calibri (MS) Bold"/>
                  <a:hlinkClick r:id="rId4" tooltip="https://jokipiinpellava.fi/tuote/kauratyyny/"/>
                </a:rPr>
                <a:t>: Cuando se </a:t>
              </a:r>
              <a:r>
                <a:rPr lang="en-US" sz="1747" b="1" u="sng" dirty="0" err="1">
                  <a:solidFill>
                    <a:srgbClr val="09465E"/>
                  </a:solidFill>
                  <a:latin typeface="Calibri (MS) Bold"/>
                  <a:ea typeface="Calibri (MS) Bold"/>
                  <a:cs typeface="Calibri (MS) Bold"/>
                  <a:sym typeface="Calibri (MS) Bold"/>
                  <a:hlinkClick r:id="rId4" tooltip="https://jokipiinpellava.fi/tuote/kauratyyny/"/>
                </a:rPr>
                <a:t>calienta</a:t>
              </a:r>
              <a:r>
                <a:rPr lang="en-US" sz="1747" b="1" u="sng" dirty="0">
                  <a:solidFill>
                    <a:srgbClr val="09465E"/>
                  </a:solidFill>
                  <a:latin typeface="Calibri (MS) Bold"/>
                  <a:ea typeface="Calibri (MS) Bold"/>
                  <a:cs typeface="Calibri (MS) Bold"/>
                  <a:sym typeface="Calibri (MS) Bold"/>
                  <a:hlinkClick r:id="rId4" tooltip="https://jokipiinpellava.fi/tuote/kauratyyny/"/>
                </a:rPr>
                <a:t>, </a:t>
              </a:r>
              <a:r>
                <a:rPr lang="en-US" sz="1747" b="1" u="sng" dirty="0" err="1">
                  <a:solidFill>
                    <a:srgbClr val="09465E"/>
                  </a:solidFill>
                  <a:latin typeface="Calibri (MS) Bold"/>
                  <a:ea typeface="Calibri (MS) Bold"/>
                  <a:cs typeface="Calibri (MS) Bold"/>
                  <a:sym typeface="Calibri (MS) Bold"/>
                  <a:hlinkClick r:id="rId4" tooltip="https://jokipiinpellava.fi/tuote/kauratyyny/"/>
                </a:rPr>
                <a:t>resulta</a:t>
              </a:r>
              <a:r>
                <a:rPr lang="en-US" sz="1747" b="1" u="sng" dirty="0">
                  <a:solidFill>
                    <a:srgbClr val="09465E"/>
                  </a:solidFill>
                  <a:latin typeface="Calibri (MS) Bold"/>
                  <a:ea typeface="Calibri (MS) Bold"/>
                  <a:cs typeface="Calibri (MS) Bold"/>
                  <a:sym typeface="Calibri (MS) Bold"/>
                  <a:hlinkClick r:id="rId4" tooltip="https://jokipiinpellava.fi/tuote/kauratyyny/"/>
                </a:rPr>
                <a:t> ideal para la </a:t>
              </a:r>
              <a:r>
                <a:rPr lang="en-US" sz="1747" b="1" u="sng" dirty="0" err="1">
                  <a:solidFill>
                    <a:srgbClr val="09465E"/>
                  </a:solidFill>
                  <a:latin typeface="Calibri (MS) Bold"/>
                  <a:ea typeface="Calibri (MS) Bold"/>
                  <a:cs typeface="Calibri (MS) Bold"/>
                  <a:sym typeface="Calibri (MS) Bold"/>
                  <a:hlinkClick r:id="rId4" tooltip="https://jokipiinpellava.fi/tuote/kauratyyny/"/>
                </a:rPr>
                <a:t>relajación</a:t>
              </a:r>
              <a:r>
                <a:rPr lang="en-US" sz="1747" b="1" u="sng" dirty="0">
                  <a:solidFill>
                    <a:srgbClr val="09465E"/>
                  </a:solidFill>
                  <a:latin typeface="Calibri (MS) Bold"/>
                  <a:ea typeface="Calibri (MS) Bold"/>
                  <a:cs typeface="Calibri (MS) Bold"/>
                  <a:sym typeface="Calibri (MS) Bold"/>
                  <a:hlinkClick r:id="rId4" tooltip="https://jokipiinpellava.fi/tuote/kauratyyny/"/>
                </a:rPr>
                <a:t>, </a:t>
              </a:r>
              <a:r>
                <a:rPr lang="en-US" sz="1747" b="1" u="sng" dirty="0" err="1">
                  <a:solidFill>
                    <a:srgbClr val="09465E"/>
                  </a:solidFill>
                  <a:latin typeface="Calibri (MS) Bold"/>
                  <a:ea typeface="Calibri (MS) Bold"/>
                  <a:cs typeface="Calibri (MS) Bold"/>
                  <a:sym typeface="Calibri (MS) Bold"/>
                  <a:hlinkClick r:id="rId4" tooltip="https://jokipiinpellava.fi/tuote/kauratyyny/"/>
                </a:rPr>
                <a:t>el</a:t>
              </a:r>
              <a:r>
                <a:rPr lang="en-US" sz="1747" b="1" u="sng" dirty="0">
                  <a:solidFill>
                    <a:srgbClr val="09465E"/>
                  </a:solidFill>
                  <a:latin typeface="Calibri (MS) Bold"/>
                  <a:ea typeface="Calibri (MS) Bold"/>
                  <a:cs typeface="Calibri (MS) Bold"/>
                  <a:sym typeface="Calibri (MS) Bold"/>
                  <a:hlinkClick r:id="rId4" tooltip="https://jokipiinpellava.fi/tuote/kauratyyny/"/>
                </a:rPr>
                <a:t> </a:t>
              </a:r>
              <a:r>
                <a:rPr lang="en-US" sz="1747" b="1" u="sng" dirty="0" err="1">
                  <a:solidFill>
                    <a:srgbClr val="09465E"/>
                  </a:solidFill>
                  <a:latin typeface="Calibri (MS) Bold"/>
                  <a:ea typeface="Calibri (MS) Bold"/>
                  <a:cs typeface="Calibri (MS) Bold"/>
                  <a:sym typeface="Calibri (MS) Bold"/>
                  <a:hlinkClick r:id="rId4" tooltip="https://jokipiinpellava.fi/tuote/kauratyyny/"/>
                </a:rPr>
                <a:t>alivio</a:t>
              </a:r>
              <a:r>
                <a:rPr lang="en-US" sz="1747" b="1" u="sng" dirty="0">
                  <a:solidFill>
                    <a:srgbClr val="09465E"/>
                  </a:solidFill>
                  <a:latin typeface="Calibri (MS) Bold"/>
                  <a:ea typeface="Calibri (MS) Bold"/>
                  <a:cs typeface="Calibri (MS) Bold"/>
                  <a:sym typeface="Calibri (MS) Bold"/>
                  <a:hlinkClick r:id="rId4" tooltip="https://jokipiinpellava.fi/tuote/kauratyyny/"/>
                </a:rPr>
                <a:t> del dolor e </a:t>
              </a:r>
              <a:r>
                <a:rPr lang="en-US" sz="1747" b="1" u="sng" dirty="0" err="1">
                  <a:solidFill>
                    <a:srgbClr val="09465E"/>
                  </a:solidFill>
                  <a:latin typeface="Calibri (MS) Bold"/>
                  <a:ea typeface="Calibri (MS) Bold"/>
                  <a:cs typeface="Calibri (MS) Bold"/>
                  <a:sym typeface="Calibri (MS) Bold"/>
                  <a:hlinkClick r:id="rId4" tooltip="https://jokipiinpellava.fi/tuote/kauratyyny/"/>
                </a:rPr>
                <a:t>incluso</a:t>
              </a:r>
              <a:r>
                <a:rPr lang="en-US" sz="1747" b="1" u="sng" dirty="0">
                  <a:solidFill>
                    <a:srgbClr val="09465E"/>
                  </a:solidFill>
                  <a:latin typeface="Calibri (MS) Bold"/>
                  <a:ea typeface="Calibri (MS) Bold"/>
                  <a:cs typeface="Calibri (MS) Bold"/>
                  <a:sym typeface="Calibri (MS) Bold"/>
                  <a:hlinkClick r:id="rId4" tooltip="https://jokipiinpellava.fi/tuote/kauratyyny/"/>
                </a:rPr>
                <a:t> para </a:t>
              </a:r>
              <a:r>
                <a:rPr lang="en-US" sz="1747" b="1" u="sng" dirty="0" err="1">
                  <a:solidFill>
                    <a:srgbClr val="09465E"/>
                  </a:solidFill>
                  <a:latin typeface="Calibri (MS) Bold"/>
                  <a:ea typeface="Calibri (MS) Bold"/>
                  <a:cs typeface="Calibri (MS) Bold"/>
                  <a:sym typeface="Calibri (MS) Bold"/>
                  <a:hlinkClick r:id="rId4" tooltip="https://jokipiinpellava.fi/tuote/kauratyyny/"/>
                </a:rPr>
                <a:t>calentar</a:t>
              </a:r>
              <a:r>
                <a:rPr lang="en-US" sz="1747" b="1" u="sng" dirty="0">
                  <a:solidFill>
                    <a:srgbClr val="09465E"/>
                  </a:solidFill>
                  <a:latin typeface="Calibri (MS) Bold"/>
                  <a:ea typeface="Calibri (MS) Bold"/>
                  <a:cs typeface="Calibri (MS) Bold"/>
                  <a:sym typeface="Calibri (MS) Bold"/>
                  <a:hlinkClick r:id="rId4" tooltip="https://jokipiinpellava.fi/tuote/kauratyyny/"/>
                </a:rPr>
                <a:t> </a:t>
              </a:r>
              <a:r>
                <a:rPr lang="en-US" sz="1747" b="1" u="sng" dirty="0" err="1">
                  <a:solidFill>
                    <a:srgbClr val="09465E"/>
                  </a:solidFill>
                  <a:latin typeface="Calibri (MS) Bold"/>
                  <a:ea typeface="Calibri (MS) Bold"/>
                  <a:cs typeface="Calibri (MS) Bold"/>
                  <a:sym typeface="Calibri (MS) Bold"/>
                  <a:hlinkClick r:id="rId4" tooltip="https://jokipiinpellava.fi/tuote/kauratyyny/"/>
                </a:rPr>
                <a:t>los</a:t>
              </a:r>
              <a:r>
                <a:rPr lang="en-US" sz="1747" b="1" u="sng" dirty="0">
                  <a:solidFill>
                    <a:srgbClr val="09465E"/>
                  </a:solidFill>
                  <a:latin typeface="Calibri (MS) Bold"/>
                  <a:ea typeface="Calibri (MS) Bold"/>
                  <a:cs typeface="Calibri (MS) Bold"/>
                  <a:sym typeface="Calibri (MS) Bold"/>
                  <a:hlinkClick r:id="rId4" tooltip="https://jokipiinpellava.fi/tuote/kauratyyny/"/>
                </a:rPr>
                <a:t> pies </a:t>
              </a:r>
              <a:r>
                <a:rPr lang="en-US" sz="1747" b="1" u="sng" dirty="0" err="1">
                  <a:solidFill>
                    <a:srgbClr val="09465E"/>
                  </a:solidFill>
                  <a:latin typeface="Calibri (MS) Bold"/>
                  <a:ea typeface="Calibri (MS) Bold"/>
                  <a:cs typeface="Calibri (MS) Bold"/>
                  <a:sym typeface="Calibri (MS) Bold"/>
                  <a:hlinkClick r:id="rId4" tooltip="https://jokipiinpellava.fi/tuote/kauratyyny/"/>
                </a:rPr>
                <a:t>fríos</a:t>
              </a:r>
              <a:r>
                <a:rPr lang="en-US" sz="1747" b="1" u="sng" dirty="0">
                  <a:solidFill>
                    <a:srgbClr val="09465E"/>
                  </a:solidFill>
                  <a:latin typeface="Calibri (MS) Bold"/>
                  <a:ea typeface="Calibri (MS) Bold"/>
                  <a:cs typeface="Calibri (MS) Bold"/>
                  <a:sym typeface="Calibri (MS) Bold"/>
                  <a:hlinkClick r:id="rId4" tooltip="https://jokipiinpellava.fi/tuote/kauratyyny/"/>
                </a:rPr>
                <a:t>. Al </a:t>
              </a:r>
              <a:r>
                <a:rPr lang="en-US" sz="1747" b="1" u="sng" dirty="0" err="1">
                  <a:solidFill>
                    <a:srgbClr val="09465E"/>
                  </a:solidFill>
                  <a:latin typeface="Calibri (MS) Bold"/>
                  <a:ea typeface="Calibri (MS) Bold"/>
                  <a:cs typeface="Calibri (MS) Bold"/>
                  <a:sym typeface="Calibri (MS) Bold"/>
                  <a:hlinkClick r:id="rId4" tooltip="https://jokipiinpellava.fi/tuote/kauratyyny/"/>
                </a:rPr>
                <a:t>estar</a:t>
              </a:r>
              <a:r>
                <a:rPr lang="en-US" sz="1747" b="1" u="sng" dirty="0">
                  <a:solidFill>
                    <a:srgbClr val="09465E"/>
                  </a:solidFill>
                  <a:latin typeface="Calibri (MS) Bold"/>
                  <a:ea typeface="Calibri (MS) Bold"/>
                  <a:cs typeface="Calibri (MS) Bold"/>
                  <a:sym typeface="Calibri (MS) Bold"/>
                  <a:hlinkClick r:id="rId4" tooltip="https://jokipiinpellava.fi/tuote/kauratyyny/"/>
                </a:rPr>
                <a:t> </a:t>
              </a:r>
              <a:r>
                <a:rPr lang="en-US" sz="1747" b="1" u="sng" dirty="0" err="1">
                  <a:solidFill>
                    <a:srgbClr val="09465E"/>
                  </a:solidFill>
                  <a:latin typeface="Calibri (MS) Bold"/>
                  <a:ea typeface="Calibri (MS) Bold"/>
                  <a:cs typeface="Calibri (MS) Bold"/>
                  <a:sym typeface="Calibri (MS) Bold"/>
                  <a:hlinkClick r:id="rId4" tooltip="https://jokipiinpellava.fi/tuote/kauratyyny/"/>
                </a:rPr>
                <a:t>congelada</a:t>
              </a:r>
              <a:r>
                <a:rPr lang="en-US" sz="1747" b="1" u="sng" dirty="0">
                  <a:solidFill>
                    <a:srgbClr val="09465E"/>
                  </a:solidFill>
                  <a:latin typeface="Calibri (MS) Bold"/>
                  <a:ea typeface="Calibri (MS) Bold"/>
                  <a:cs typeface="Calibri (MS) Bold"/>
                  <a:sym typeface="Calibri (MS) Bold"/>
                  <a:hlinkClick r:id="rId4" tooltip="https://jokipiinpellava.fi/tuote/kauratyyny/"/>
                </a:rPr>
                <a:t>, </a:t>
              </a:r>
              <a:r>
                <a:rPr lang="en-US" sz="1747" b="1" u="sng" dirty="0" err="1">
                  <a:solidFill>
                    <a:srgbClr val="09465E"/>
                  </a:solidFill>
                  <a:latin typeface="Calibri (MS) Bold"/>
                  <a:ea typeface="Calibri (MS) Bold"/>
                  <a:cs typeface="Calibri (MS) Bold"/>
                  <a:sym typeface="Calibri (MS) Bold"/>
                  <a:hlinkClick r:id="rId4" tooltip="https://jokipiinpellava.fi/tuote/kauratyyny/"/>
                </a:rPr>
                <a:t>puede</a:t>
              </a:r>
              <a:r>
                <a:rPr lang="en-US" sz="1747" b="1" u="sng" dirty="0">
                  <a:solidFill>
                    <a:srgbClr val="09465E"/>
                  </a:solidFill>
                  <a:latin typeface="Calibri (MS) Bold"/>
                  <a:ea typeface="Calibri (MS) Bold"/>
                  <a:cs typeface="Calibri (MS) Bold"/>
                  <a:sym typeface="Calibri (MS) Bold"/>
                  <a:hlinkClick r:id="rId4" tooltip="https://jokipiinpellava.fi/tuote/kauratyyny/"/>
                </a:rPr>
                <a:t> </a:t>
              </a:r>
              <a:r>
                <a:rPr lang="en-US" sz="1747" b="1" u="sng" dirty="0" err="1">
                  <a:solidFill>
                    <a:srgbClr val="09465E"/>
                  </a:solidFill>
                  <a:latin typeface="Calibri (MS) Bold"/>
                  <a:ea typeface="Calibri (MS) Bold"/>
                  <a:cs typeface="Calibri (MS) Bold"/>
                  <a:sym typeface="Calibri (MS) Bold"/>
                  <a:hlinkClick r:id="rId4" tooltip="https://jokipiinpellava.fi/tuote/kauratyyny/"/>
                </a:rPr>
                <a:t>utilizarse</a:t>
              </a:r>
              <a:r>
                <a:rPr lang="en-US" sz="1747" b="1" u="sng" dirty="0">
                  <a:solidFill>
                    <a:srgbClr val="09465E"/>
                  </a:solidFill>
                  <a:latin typeface="Calibri (MS) Bold"/>
                  <a:ea typeface="Calibri (MS) Bold"/>
                  <a:cs typeface="Calibri (MS) Bold"/>
                  <a:sym typeface="Calibri (MS) Bold"/>
                  <a:hlinkClick r:id="rId4" tooltip="https://jokipiinpellava.fi/tuote/kauratyyny/"/>
                </a:rPr>
                <a:t>, </a:t>
              </a:r>
              <a:r>
                <a:rPr lang="en-US" sz="1747" b="1" u="sng" dirty="0" err="1">
                  <a:solidFill>
                    <a:srgbClr val="09465E"/>
                  </a:solidFill>
                  <a:latin typeface="Calibri (MS) Bold"/>
                  <a:ea typeface="Calibri (MS) Bold"/>
                  <a:cs typeface="Calibri (MS) Bold"/>
                  <a:sym typeface="Calibri (MS) Bold"/>
                  <a:hlinkClick r:id="rId4" tooltip="https://jokipiinpellava.fi/tuote/kauratyyny/"/>
                </a:rPr>
                <a:t>por</a:t>
              </a:r>
              <a:r>
                <a:rPr lang="en-US" sz="1747" b="1" u="sng" dirty="0">
                  <a:solidFill>
                    <a:srgbClr val="09465E"/>
                  </a:solidFill>
                  <a:latin typeface="Calibri (MS) Bold"/>
                  <a:ea typeface="Calibri (MS) Bold"/>
                  <a:cs typeface="Calibri (MS) Bold"/>
                  <a:sym typeface="Calibri (MS) Bold"/>
                  <a:hlinkClick r:id="rId4" tooltip="https://jokipiinpellava.fi/tuote/kauratyyny/"/>
                </a:rPr>
                <a:t> </a:t>
              </a:r>
              <a:r>
                <a:rPr lang="en-US" sz="1747" b="1" u="sng" dirty="0" err="1">
                  <a:solidFill>
                    <a:srgbClr val="09465E"/>
                  </a:solidFill>
                  <a:latin typeface="Calibri (MS) Bold"/>
                  <a:ea typeface="Calibri (MS) Bold"/>
                  <a:cs typeface="Calibri (MS) Bold"/>
                  <a:sym typeface="Calibri (MS) Bold"/>
                  <a:hlinkClick r:id="rId4" tooltip="https://jokipiinpellava.fi/tuote/kauratyyny/"/>
                </a:rPr>
                <a:t>ejemplo</a:t>
              </a:r>
              <a:r>
                <a:rPr lang="en-US" sz="1747" b="1" u="sng" dirty="0">
                  <a:solidFill>
                    <a:srgbClr val="09465E"/>
                  </a:solidFill>
                  <a:latin typeface="Calibri (MS) Bold"/>
                  <a:ea typeface="Calibri (MS) Bold"/>
                  <a:cs typeface="Calibri (MS) Bold"/>
                  <a:sym typeface="Calibri (MS) Bold"/>
                  <a:hlinkClick r:id="rId4" tooltip="https://jokipiinpellava.fi/tuote/kauratyyny/"/>
                </a:rPr>
                <a:t>, para </a:t>
              </a:r>
              <a:r>
                <a:rPr lang="en-US" sz="1747" b="1" u="sng" dirty="0" err="1">
                  <a:solidFill>
                    <a:srgbClr val="09465E"/>
                  </a:solidFill>
                  <a:latin typeface="Calibri (MS) Bold"/>
                  <a:ea typeface="Calibri (MS) Bold"/>
                  <a:cs typeface="Calibri (MS) Bold"/>
                  <a:sym typeface="Calibri (MS) Bold"/>
                  <a:hlinkClick r:id="rId4" tooltip="https://jokipiinpellava.fi/tuote/kauratyyny/"/>
                </a:rPr>
                <a:t>mitigar</a:t>
              </a:r>
              <a:r>
                <a:rPr lang="en-US" sz="1747" b="1" u="sng" dirty="0">
                  <a:solidFill>
                    <a:srgbClr val="09465E"/>
                  </a:solidFill>
                  <a:latin typeface="Calibri (MS) Bold"/>
                  <a:ea typeface="Calibri (MS) Bold"/>
                  <a:cs typeface="Calibri (MS) Bold"/>
                  <a:sym typeface="Calibri (MS) Bold"/>
                  <a:hlinkClick r:id="rId4" tooltip="https://jokipiinpellava.fi/tuote/kauratyyny/"/>
                </a:rPr>
                <a:t> </a:t>
              </a:r>
              <a:r>
                <a:rPr lang="en-US" sz="1747" b="1" u="sng" dirty="0" err="1">
                  <a:solidFill>
                    <a:srgbClr val="09465E"/>
                  </a:solidFill>
                  <a:latin typeface="Calibri (MS) Bold"/>
                  <a:ea typeface="Calibri (MS) Bold"/>
                  <a:cs typeface="Calibri (MS) Bold"/>
                  <a:sym typeface="Calibri (MS) Bold"/>
                  <a:hlinkClick r:id="rId4" tooltip="https://jokipiinpellava.fi/tuote/kauratyyny/"/>
                </a:rPr>
                <a:t>el</a:t>
              </a:r>
              <a:r>
                <a:rPr lang="en-US" sz="1747" b="1" u="sng" dirty="0">
                  <a:solidFill>
                    <a:srgbClr val="09465E"/>
                  </a:solidFill>
                  <a:latin typeface="Calibri (MS) Bold"/>
                  <a:ea typeface="Calibri (MS) Bold"/>
                  <a:cs typeface="Calibri (MS) Bold"/>
                  <a:sym typeface="Calibri (MS) Bold"/>
                  <a:hlinkClick r:id="rId4" tooltip="https://jokipiinpellava.fi/tuote/kauratyyny/"/>
                </a:rPr>
                <a:t> dolor de cabeza o </a:t>
              </a:r>
              <a:r>
                <a:rPr lang="en-US" sz="1747" b="1" u="sng" dirty="0" err="1">
                  <a:solidFill>
                    <a:srgbClr val="09465E"/>
                  </a:solidFill>
                  <a:latin typeface="Calibri (MS) Bold"/>
                  <a:ea typeface="Calibri (MS) Bold"/>
                  <a:cs typeface="Calibri (MS) Bold"/>
                  <a:sym typeface="Calibri (MS) Bold"/>
                  <a:hlinkClick r:id="rId4" tooltip="https://jokipiinpellava.fi/tuote/kauratyyny/"/>
                </a:rPr>
                <a:t>como</a:t>
              </a:r>
              <a:r>
                <a:rPr lang="en-US" sz="1747" b="1" u="sng" dirty="0">
                  <a:solidFill>
                    <a:srgbClr val="09465E"/>
                  </a:solidFill>
                  <a:latin typeface="Calibri (MS) Bold"/>
                  <a:ea typeface="Calibri (MS) Bold"/>
                  <a:cs typeface="Calibri (MS) Bold"/>
                  <a:sym typeface="Calibri (MS) Bold"/>
                  <a:hlinkClick r:id="rId4" tooltip="https://jokipiinpellava.fi/tuote/kauratyyny/"/>
                </a:rPr>
                <a:t> </a:t>
              </a:r>
              <a:r>
                <a:rPr lang="en-US" sz="1747" b="1" u="sng" dirty="0" err="1">
                  <a:solidFill>
                    <a:srgbClr val="09465E"/>
                  </a:solidFill>
                  <a:latin typeface="Calibri (MS) Bold"/>
                  <a:ea typeface="Calibri (MS) Bold"/>
                  <a:cs typeface="Calibri (MS) Bold"/>
                  <a:sym typeface="Calibri (MS) Bold"/>
                  <a:hlinkClick r:id="rId4" tooltip="https://jokipiinpellava.fi/tuote/kauratyyny/"/>
                </a:rPr>
                <a:t>primeros</a:t>
              </a:r>
              <a:r>
                <a:rPr lang="en-US" sz="1747" b="1" u="sng" dirty="0">
                  <a:solidFill>
                    <a:srgbClr val="09465E"/>
                  </a:solidFill>
                  <a:latin typeface="Calibri (MS) Bold"/>
                  <a:ea typeface="Calibri (MS) Bold"/>
                  <a:cs typeface="Calibri (MS) Bold"/>
                  <a:sym typeface="Calibri (MS) Bold"/>
                  <a:hlinkClick r:id="rId4" tooltip="https://jokipiinpellava.fi/tuote/kauratyyny/"/>
                </a:rPr>
                <a:t> </a:t>
              </a:r>
              <a:r>
                <a:rPr lang="en-US" sz="1747" b="1" u="sng" dirty="0" err="1">
                  <a:solidFill>
                    <a:srgbClr val="09465E"/>
                  </a:solidFill>
                  <a:latin typeface="Calibri (MS) Bold"/>
                  <a:ea typeface="Calibri (MS) Bold"/>
                  <a:cs typeface="Calibri (MS) Bold"/>
                  <a:sym typeface="Calibri (MS) Bold"/>
                  <a:hlinkClick r:id="rId4" tooltip="https://jokipiinpellava.fi/tuote/kauratyyny/"/>
                </a:rPr>
                <a:t>auxilios</a:t>
              </a:r>
              <a:r>
                <a:rPr lang="en-US" sz="1747" b="1" u="sng" dirty="0">
                  <a:solidFill>
                    <a:srgbClr val="09465E"/>
                  </a:solidFill>
                  <a:latin typeface="Calibri (MS) Bold"/>
                  <a:ea typeface="Calibri (MS) Bold"/>
                  <a:cs typeface="Calibri (MS) Bold"/>
                  <a:sym typeface="Calibri (MS) Bold"/>
                  <a:hlinkClick r:id="rId4" tooltip="https://jokipiinpellava.fi/tuote/kauratyyny/"/>
                </a:rPr>
                <a:t> para </a:t>
              </a:r>
              <a:r>
                <a:rPr lang="en-US" sz="1747" b="1" u="sng" dirty="0" err="1">
                  <a:solidFill>
                    <a:srgbClr val="09465E"/>
                  </a:solidFill>
                  <a:latin typeface="Calibri (MS) Bold"/>
                  <a:ea typeface="Calibri (MS) Bold"/>
                  <a:cs typeface="Calibri (MS) Bold"/>
                  <a:sym typeface="Calibri (MS) Bold"/>
                  <a:hlinkClick r:id="rId4" tooltip="https://jokipiinpellava.fi/tuote/kauratyyny/"/>
                </a:rPr>
                <a:t>distensiones</a:t>
              </a:r>
              <a:r>
                <a:rPr lang="en-US" sz="1747" b="1" u="sng" dirty="0">
                  <a:solidFill>
                    <a:srgbClr val="09465E"/>
                  </a:solidFill>
                  <a:latin typeface="Calibri (MS) Bold"/>
                  <a:ea typeface="Calibri (MS) Bold"/>
                  <a:cs typeface="Calibri (MS) Bold"/>
                  <a:sym typeface="Calibri (MS) Bold"/>
                  <a:hlinkClick r:id="rId4" tooltip="https://jokipiinpellava.fi/tuote/kauratyyny/"/>
                </a:rPr>
                <a:t> </a:t>
              </a:r>
              <a:r>
                <a:rPr lang="en-US" sz="1747" b="1" u="sng" dirty="0" err="1">
                  <a:solidFill>
                    <a:srgbClr val="09465E"/>
                  </a:solidFill>
                  <a:latin typeface="Calibri (MS) Bold"/>
                  <a:ea typeface="Calibri (MS) Bold"/>
                  <a:cs typeface="Calibri (MS) Bold"/>
                  <a:sym typeface="Calibri (MS) Bold"/>
                  <a:hlinkClick r:id="rId4" tooltip="https://jokipiinpellava.fi/tuote/kauratyyny/"/>
                </a:rPr>
                <a:t>musculares</a:t>
              </a:r>
              <a:r>
                <a:rPr lang="en-US" sz="1747" b="1" u="sng" dirty="0">
                  <a:solidFill>
                    <a:srgbClr val="09465E"/>
                  </a:solidFill>
                  <a:latin typeface="Calibri (MS) Bold"/>
                  <a:ea typeface="Calibri (MS) Bold"/>
                  <a:cs typeface="Calibri (MS) Bold"/>
                  <a:sym typeface="Calibri (MS) Bold"/>
                  <a:hlinkClick r:id="rId4" tooltip="https://jokipiinpellava.fi/tuote/kauratyyny/"/>
                </a:rPr>
                <a:t>.</a:t>
              </a:r>
            </a:p>
          </p:txBody>
        </p:sp>
      </p:grpSp>
      <p:sp>
        <p:nvSpPr>
          <p:cNvPr id="14" name="Freeform 14"/>
          <p:cNvSpPr/>
          <p:nvPr/>
        </p:nvSpPr>
        <p:spPr>
          <a:xfrm>
            <a:off x="-5819623" y="3461619"/>
            <a:ext cx="8145326" cy="4196380"/>
          </a:xfrm>
          <a:custGeom>
            <a:avLst/>
            <a:gdLst/>
            <a:ahLst/>
            <a:cxnLst/>
            <a:rect l="l" t="t" r="r" b="b"/>
            <a:pathLst>
              <a:path w="8145326" h="4196380">
                <a:moveTo>
                  <a:pt x="0" y="0"/>
                </a:moveTo>
                <a:lnTo>
                  <a:pt x="8145326" y="0"/>
                </a:lnTo>
                <a:lnTo>
                  <a:pt x="8145326" y="4196380"/>
                </a:lnTo>
                <a:lnTo>
                  <a:pt x="0" y="419638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grpSp>
        <p:nvGrpSpPr>
          <p:cNvPr id="15" name="Group 15"/>
          <p:cNvGrpSpPr/>
          <p:nvPr/>
        </p:nvGrpSpPr>
        <p:grpSpPr>
          <a:xfrm>
            <a:off x="14039" y="1064604"/>
            <a:ext cx="3235488" cy="1461025"/>
            <a:chOff x="0" y="0"/>
            <a:chExt cx="7378800" cy="3331990"/>
          </a:xfrm>
        </p:grpSpPr>
        <p:sp>
          <p:nvSpPr>
            <p:cNvPr id="16" name="Freeform 16"/>
            <p:cNvSpPr/>
            <p:nvPr/>
          </p:nvSpPr>
          <p:spPr>
            <a:xfrm>
              <a:off x="0" y="0"/>
              <a:ext cx="7378827" cy="3331972"/>
            </a:xfrm>
            <a:custGeom>
              <a:avLst/>
              <a:gdLst/>
              <a:ahLst/>
              <a:cxnLst/>
              <a:rect l="l" t="t" r="r" b="b"/>
              <a:pathLst>
                <a:path w="7378827" h="3331972">
                  <a:moveTo>
                    <a:pt x="0" y="0"/>
                  </a:moveTo>
                  <a:lnTo>
                    <a:pt x="7378827" y="0"/>
                  </a:lnTo>
                  <a:lnTo>
                    <a:pt x="7378827" y="3331972"/>
                  </a:lnTo>
                  <a:lnTo>
                    <a:pt x="0" y="3331972"/>
                  </a:lnTo>
                  <a:close/>
                </a:path>
              </a:pathLst>
            </a:custGeom>
            <a:solidFill>
              <a:srgbClr val="60BA47"/>
            </a:solidFill>
          </p:spPr>
          <p:txBody>
            <a:bodyPr/>
            <a:lstStyle/>
            <a:p>
              <a:endParaRPr lang="en-GB"/>
            </a:p>
          </p:txBody>
        </p:sp>
        <p:sp>
          <p:nvSpPr>
            <p:cNvPr id="17" name="TextBox 17"/>
            <p:cNvSpPr txBox="1"/>
            <p:nvPr/>
          </p:nvSpPr>
          <p:spPr>
            <a:xfrm>
              <a:off x="0" y="-19050"/>
              <a:ext cx="7378800" cy="3351040"/>
            </a:xfrm>
            <a:prstGeom prst="rect">
              <a:avLst/>
            </a:prstGeom>
          </p:spPr>
          <p:txBody>
            <a:bodyPr lIns="29700" tIns="29700" rIns="29700" bIns="29700" rtlCol="0" anchor="ctr"/>
            <a:lstStyle/>
            <a:p>
              <a:pPr marL="0" lvl="0" indent="0" algn="ctr">
                <a:lnSpc>
                  <a:spcPts val="3030"/>
                </a:lnSpc>
              </a:pPr>
              <a:r>
                <a:rPr lang="en-US" sz="2806" b="1">
                  <a:solidFill>
                    <a:srgbClr val="FFFFFF"/>
                  </a:solidFill>
                  <a:latin typeface="Calibri (MS) Bold"/>
                  <a:ea typeface="Calibri (MS) Bold"/>
                  <a:cs typeface="Calibri (MS) Bold"/>
                  <a:sym typeface="Calibri (MS) Bold"/>
                </a:rPr>
                <a:t>Residuos de avena como insumo para otras industrias.</a:t>
              </a: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214365">
            <a:off x="10213501" y="6586329"/>
            <a:ext cx="264240" cy="0"/>
          </a:xfrm>
          <a:prstGeom prst="line">
            <a:avLst/>
          </a:prstGeom>
          <a:ln w="9525" cap="rnd">
            <a:solidFill>
              <a:srgbClr val="60BA47"/>
            </a:solidFill>
            <a:prstDash val="solid"/>
            <a:headEnd type="none" w="sm" len="sm"/>
            <a:tailEnd type="none" w="sm" len="sm"/>
          </a:ln>
        </p:spPr>
        <p:txBody>
          <a:bodyPr/>
          <a:lstStyle/>
          <a:p>
            <a:endParaRPr lang="en-GB"/>
          </a:p>
        </p:txBody>
      </p:sp>
      <p:sp>
        <p:nvSpPr>
          <p:cNvPr id="3" name="Freeform 3"/>
          <p:cNvSpPr/>
          <p:nvPr/>
        </p:nvSpPr>
        <p:spPr>
          <a:xfrm rot="-5400000">
            <a:off x="9185609" y="5249336"/>
            <a:ext cx="2341886" cy="195158"/>
          </a:xfrm>
          <a:custGeom>
            <a:avLst/>
            <a:gdLst/>
            <a:ahLst/>
            <a:cxnLst/>
            <a:rect l="l" t="t" r="r" b="b"/>
            <a:pathLst>
              <a:path w="2341886" h="195158">
                <a:moveTo>
                  <a:pt x="0" y="0"/>
                </a:moveTo>
                <a:lnTo>
                  <a:pt x="2341886" y="0"/>
                </a:lnTo>
                <a:lnTo>
                  <a:pt x="2341886" y="195158"/>
                </a:lnTo>
                <a:lnTo>
                  <a:pt x="0" y="195158"/>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endParaRPr lang="en-GB"/>
          </a:p>
        </p:txBody>
      </p:sp>
      <p:grpSp>
        <p:nvGrpSpPr>
          <p:cNvPr id="4" name="Group 4"/>
          <p:cNvGrpSpPr/>
          <p:nvPr/>
        </p:nvGrpSpPr>
        <p:grpSpPr>
          <a:xfrm rot="-5400000">
            <a:off x="2338875" y="-1566000"/>
            <a:ext cx="6014251" cy="10691999"/>
            <a:chOff x="0" y="0"/>
            <a:chExt cx="13716002" cy="24383998"/>
          </a:xfrm>
        </p:grpSpPr>
        <p:sp>
          <p:nvSpPr>
            <p:cNvPr id="5" name="Freeform 5"/>
            <p:cNvSpPr/>
            <p:nvPr/>
          </p:nvSpPr>
          <p:spPr>
            <a:xfrm>
              <a:off x="0" y="0"/>
              <a:ext cx="13716000" cy="24384000"/>
            </a:xfrm>
            <a:custGeom>
              <a:avLst/>
              <a:gdLst/>
              <a:ahLst/>
              <a:cxnLst/>
              <a:rect l="l" t="t" r="r" b="b"/>
              <a:pathLst>
                <a:path w="13716000" h="24384000">
                  <a:moveTo>
                    <a:pt x="0" y="0"/>
                  </a:moveTo>
                  <a:lnTo>
                    <a:pt x="13716000" y="0"/>
                  </a:lnTo>
                  <a:lnTo>
                    <a:pt x="13716000" y="24384000"/>
                  </a:lnTo>
                  <a:lnTo>
                    <a:pt x="0" y="24384000"/>
                  </a:lnTo>
                  <a:close/>
                </a:path>
              </a:pathLst>
            </a:custGeom>
            <a:solidFill>
              <a:srgbClr val="09465E"/>
            </a:solidFill>
          </p:spPr>
          <p:txBody>
            <a:bodyPr/>
            <a:lstStyle/>
            <a:p>
              <a:endParaRPr lang="en-GB"/>
            </a:p>
          </p:txBody>
        </p:sp>
      </p:grpSp>
      <p:grpSp>
        <p:nvGrpSpPr>
          <p:cNvPr id="6" name="Group 6"/>
          <p:cNvGrpSpPr/>
          <p:nvPr/>
        </p:nvGrpSpPr>
        <p:grpSpPr>
          <a:xfrm rot="-5400000">
            <a:off x="4266622" y="755888"/>
            <a:ext cx="5385481" cy="6048223"/>
            <a:chOff x="0" y="0"/>
            <a:chExt cx="12282040" cy="13793478"/>
          </a:xfrm>
        </p:grpSpPr>
        <p:sp>
          <p:nvSpPr>
            <p:cNvPr id="7" name="Freeform 7"/>
            <p:cNvSpPr/>
            <p:nvPr/>
          </p:nvSpPr>
          <p:spPr>
            <a:xfrm>
              <a:off x="0" y="0"/>
              <a:ext cx="12282043" cy="13793470"/>
            </a:xfrm>
            <a:custGeom>
              <a:avLst/>
              <a:gdLst/>
              <a:ahLst/>
              <a:cxnLst/>
              <a:rect l="l" t="t" r="r" b="b"/>
              <a:pathLst>
                <a:path w="12282043" h="13793470">
                  <a:moveTo>
                    <a:pt x="0" y="0"/>
                  </a:moveTo>
                  <a:lnTo>
                    <a:pt x="12282043" y="0"/>
                  </a:lnTo>
                  <a:lnTo>
                    <a:pt x="12282043" y="13793470"/>
                  </a:lnTo>
                  <a:lnTo>
                    <a:pt x="0" y="13793470"/>
                  </a:lnTo>
                  <a:close/>
                </a:path>
              </a:pathLst>
            </a:custGeom>
            <a:solidFill>
              <a:srgbClr val="FFFFFF"/>
            </a:solidFill>
          </p:spPr>
          <p:txBody>
            <a:bodyPr/>
            <a:lstStyle/>
            <a:p>
              <a:endParaRPr lang="en-GB"/>
            </a:p>
          </p:txBody>
        </p:sp>
        <p:sp>
          <p:nvSpPr>
            <p:cNvPr id="8" name="TextBox 8"/>
            <p:cNvSpPr txBox="1"/>
            <p:nvPr/>
          </p:nvSpPr>
          <p:spPr>
            <a:xfrm>
              <a:off x="0" y="-19050"/>
              <a:ext cx="12282040" cy="13812528"/>
            </a:xfrm>
            <a:prstGeom prst="rect">
              <a:avLst/>
            </a:prstGeom>
          </p:spPr>
          <p:txBody>
            <a:bodyPr lIns="29700" tIns="29700" rIns="29700" bIns="29700" rtlCol="0" anchor="ctr"/>
            <a:lstStyle/>
            <a:p>
              <a:pPr marL="0" lvl="0" indent="0" algn="ctr">
                <a:lnSpc>
                  <a:spcPts val="1894"/>
                </a:lnSpc>
              </a:pPr>
              <a:r>
                <a:rPr lang="en-US" sz="1578">
                  <a:solidFill>
                    <a:srgbClr val="FFFFFF"/>
                  </a:solidFill>
                  <a:latin typeface="Calibri (MS)"/>
                  <a:ea typeface="Calibri (MS)"/>
                  <a:cs typeface="Calibri (MS)"/>
                  <a:sym typeface="Calibri (MS)"/>
                </a:rPr>
                <a:t>a</a:t>
              </a:r>
            </a:p>
          </p:txBody>
        </p:sp>
      </p:grpSp>
      <p:sp>
        <p:nvSpPr>
          <p:cNvPr id="9" name="AutoShape 9"/>
          <p:cNvSpPr/>
          <p:nvPr/>
        </p:nvSpPr>
        <p:spPr>
          <a:xfrm rot="214365">
            <a:off x="10213501" y="6586329"/>
            <a:ext cx="264240" cy="0"/>
          </a:xfrm>
          <a:prstGeom prst="line">
            <a:avLst/>
          </a:prstGeom>
          <a:ln w="9525" cap="rnd">
            <a:solidFill>
              <a:srgbClr val="60BA47"/>
            </a:solidFill>
            <a:prstDash val="solid"/>
            <a:headEnd type="none" w="sm" len="sm"/>
            <a:tailEnd type="none" w="sm" len="sm"/>
          </a:ln>
        </p:spPr>
        <p:txBody>
          <a:bodyPr/>
          <a:lstStyle/>
          <a:p>
            <a:endParaRPr lang="en-GB"/>
          </a:p>
        </p:txBody>
      </p:sp>
      <p:sp>
        <p:nvSpPr>
          <p:cNvPr id="10" name="Freeform 10"/>
          <p:cNvSpPr/>
          <p:nvPr/>
        </p:nvSpPr>
        <p:spPr>
          <a:xfrm rot="-5400000">
            <a:off x="9185609" y="5249336"/>
            <a:ext cx="2341886" cy="195158"/>
          </a:xfrm>
          <a:custGeom>
            <a:avLst/>
            <a:gdLst/>
            <a:ahLst/>
            <a:cxnLst/>
            <a:rect l="l" t="t" r="r" b="b"/>
            <a:pathLst>
              <a:path w="2341886" h="195158">
                <a:moveTo>
                  <a:pt x="0" y="0"/>
                </a:moveTo>
                <a:lnTo>
                  <a:pt x="2341886" y="0"/>
                </a:lnTo>
                <a:lnTo>
                  <a:pt x="2341886" y="195158"/>
                </a:lnTo>
                <a:lnTo>
                  <a:pt x="0" y="195158"/>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n-GB"/>
          </a:p>
        </p:txBody>
      </p:sp>
      <p:grpSp>
        <p:nvGrpSpPr>
          <p:cNvPr id="11" name="Group 11"/>
          <p:cNvGrpSpPr/>
          <p:nvPr/>
        </p:nvGrpSpPr>
        <p:grpSpPr>
          <a:xfrm>
            <a:off x="4209323" y="1506645"/>
            <a:ext cx="5561471" cy="4808114"/>
            <a:chOff x="0" y="0"/>
            <a:chExt cx="12683400" cy="10965306"/>
          </a:xfrm>
        </p:grpSpPr>
        <p:sp>
          <p:nvSpPr>
            <p:cNvPr id="12" name="Freeform 12"/>
            <p:cNvSpPr/>
            <p:nvPr/>
          </p:nvSpPr>
          <p:spPr>
            <a:xfrm>
              <a:off x="0" y="0"/>
              <a:ext cx="12683400" cy="10965307"/>
            </a:xfrm>
            <a:custGeom>
              <a:avLst/>
              <a:gdLst/>
              <a:ahLst/>
              <a:cxnLst/>
              <a:rect l="l" t="t" r="r" b="b"/>
              <a:pathLst>
                <a:path w="12683400" h="10965307">
                  <a:moveTo>
                    <a:pt x="0" y="0"/>
                  </a:moveTo>
                  <a:lnTo>
                    <a:pt x="12683400" y="0"/>
                  </a:lnTo>
                  <a:lnTo>
                    <a:pt x="12683400" y="10965307"/>
                  </a:lnTo>
                  <a:lnTo>
                    <a:pt x="0" y="10965307"/>
                  </a:lnTo>
                  <a:close/>
                </a:path>
              </a:pathLst>
            </a:custGeom>
            <a:solidFill>
              <a:srgbClr val="000000">
                <a:alpha val="0"/>
              </a:srgbClr>
            </a:solidFill>
          </p:spPr>
          <p:txBody>
            <a:bodyPr/>
            <a:lstStyle/>
            <a:p>
              <a:endParaRPr lang="en-GB"/>
            </a:p>
          </p:txBody>
        </p:sp>
        <p:sp>
          <p:nvSpPr>
            <p:cNvPr id="13" name="TextBox 13"/>
            <p:cNvSpPr txBox="1"/>
            <p:nvPr/>
          </p:nvSpPr>
          <p:spPr>
            <a:xfrm>
              <a:off x="0" y="-47625"/>
              <a:ext cx="12683400" cy="11012931"/>
            </a:xfrm>
            <a:prstGeom prst="rect">
              <a:avLst/>
            </a:prstGeom>
          </p:spPr>
          <p:txBody>
            <a:bodyPr lIns="0" tIns="0" rIns="0" bIns="0" rtlCol="0" anchor="t"/>
            <a:lstStyle/>
            <a:p>
              <a:pPr marL="0" lvl="0" indent="0" algn="l">
                <a:lnSpc>
                  <a:spcPts val="2347"/>
                </a:lnSpc>
              </a:pPr>
              <a:r>
                <a:rPr lang="en-US" sz="1893" u="sng" dirty="0">
                  <a:solidFill>
                    <a:srgbClr val="0000FF"/>
                  </a:solidFill>
                  <a:latin typeface="Calibri (MS)"/>
                  <a:ea typeface="Calibri (MS)"/>
                  <a:cs typeface="Calibri (MS)"/>
                  <a:sym typeface="Calibri (MS)"/>
                  <a:hlinkClick r:id="rId4" tooltip="https://www.fazergroup.com/sv/nyheter-och-media/nyheter/?id=4691780">
                    <a:extLst>
                      <a:ext uri="{A12FA001-AC4F-418D-AE19-62706E023703}">
                        <ahyp:hlinkClr xmlns:ahyp="http://schemas.microsoft.com/office/drawing/2018/hyperlinkcolor" val="tx"/>
                      </a:ext>
                    </a:extLst>
                  </a:hlinkClick>
                </a:rPr>
                <a:t>La okara de </a:t>
              </a:r>
              <a:r>
                <a:rPr lang="en-US" sz="1893" u="sng" dirty="0" err="1">
                  <a:solidFill>
                    <a:srgbClr val="0000FF"/>
                  </a:solidFill>
                  <a:latin typeface="Calibri (MS)"/>
                  <a:ea typeface="Calibri (MS)"/>
                  <a:cs typeface="Calibri (MS)"/>
                  <a:sym typeface="Calibri (MS)"/>
                  <a:hlinkClick r:id="rId4" tooltip="https://www.fazergroup.com/sv/nyheter-och-media/nyheter/?id=4691780">
                    <a:extLst>
                      <a:ext uri="{A12FA001-AC4F-418D-AE19-62706E023703}">
                        <ahyp:hlinkClr xmlns:ahyp="http://schemas.microsoft.com/office/drawing/2018/hyperlinkcolor" val="tx"/>
                      </a:ext>
                    </a:extLst>
                  </a:hlinkClick>
                </a:rPr>
                <a:t>avena</a:t>
              </a:r>
              <a:r>
                <a:rPr lang="en-US" sz="1893" u="sng" dirty="0">
                  <a:solidFill>
                    <a:srgbClr val="0000FF"/>
                  </a:solidFill>
                  <a:latin typeface="Calibri (MS)"/>
                  <a:ea typeface="Calibri (MS)"/>
                  <a:cs typeface="Calibri (MS)"/>
                  <a:sym typeface="Calibri (MS)"/>
                  <a:hlinkClick r:id="rId4" tooltip="https://www.fazergroup.com/sv/nyheter-och-media/nyheter/?id=4691780">
                    <a:extLst>
                      <a:ext uri="{A12FA001-AC4F-418D-AE19-62706E023703}">
                        <ahyp:hlinkClr xmlns:ahyp="http://schemas.microsoft.com/office/drawing/2018/hyperlinkcolor" val="tx"/>
                      </a:ext>
                    </a:extLst>
                  </a:hlinkClick>
                </a:rPr>
                <a:t> se genera </a:t>
              </a:r>
              <a:r>
                <a:rPr lang="en-US" sz="1893" u="sng" dirty="0" err="1">
                  <a:solidFill>
                    <a:srgbClr val="0000FF"/>
                  </a:solidFill>
                  <a:latin typeface="Calibri (MS)"/>
                  <a:ea typeface="Calibri (MS)"/>
                  <a:cs typeface="Calibri (MS)"/>
                  <a:sym typeface="Calibri (MS)"/>
                  <a:hlinkClick r:id="rId4" tooltip="https://www.fazergroup.com/sv/nyheter-och-media/nyheter/?id=4691780">
                    <a:extLst>
                      <a:ext uri="{A12FA001-AC4F-418D-AE19-62706E023703}">
                        <ahyp:hlinkClr xmlns:ahyp="http://schemas.microsoft.com/office/drawing/2018/hyperlinkcolor" val="tx"/>
                      </a:ext>
                    </a:extLst>
                  </a:hlinkClick>
                </a:rPr>
                <a:t>como</a:t>
              </a:r>
              <a:r>
                <a:rPr lang="en-US" sz="1893" u="sng" dirty="0">
                  <a:solidFill>
                    <a:srgbClr val="0000FF"/>
                  </a:solidFill>
                  <a:latin typeface="Calibri (MS)"/>
                  <a:ea typeface="Calibri (MS)"/>
                  <a:cs typeface="Calibri (MS)"/>
                  <a:sym typeface="Calibri (MS)"/>
                  <a:hlinkClick r:id="rId4" tooltip="https://www.fazergroup.com/sv/nyheter-och-media/nyheter/?id=4691780">
                    <a:extLst>
                      <a:ext uri="{A12FA001-AC4F-418D-AE19-62706E023703}">
                        <ahyp:hlinkClr xmlns:ahyp="http://schemas.microsoft.com/office/drawing/2018/hyperlinkcolor" val="tx"/>
                      </a:ext>
                    </a:extLst>
                  </a:hlinkClick>
                </a:rPr>
                <a:t> un </a:t>
              </a:r>
              <a:r>
                <a:rPr lang="en-US" sz="1893" u="sng" dirty="0" err="1">
                  <a:solidFill>
                    <a:srgbClr val="0000FF"/>
                  </a:solidFill>
                  <a:latin typeface="Calibri (MS)"/>
                  <a:ea typeface="Calibri (MS)"/>
                  <a:cs typeface="Calibri (MS)"/>
                  <a:sym typeface="Calibri (MS)"/>
                  <a:hlinkClick r:id="rId4" tooltip="https://www.fazergroup.com/sv/nyheter-och-media/nyheter/?id=4691780">
                    <a:extLst>
                      <a:ext uri="{A12FA001-AC4F-418D-AE19-62706E023703}">
                        <ahyp:hlinkClr xmlns:ahyp="http://schemas.microsoft.com/office/drawing/2018/hyperlinkcolor" val="tx"/>
                      </a:ext>
                    </a:extLst>
                  </a:hlinkClick>
                </a:rPr>
                <a:t>subproducto</a:t>
              </a:r>
              <a:r>
                <a:rPr lang="en-US" sz="1893" u="sng" dirty="0">
                  <a:solidFill>
                    <a:srgbClr val="0000FF"/>
                  </a:solidFill>
                  <a:latin typeface="Calibri (MS)"/>
                  <a:ea typeface="Calibri (MS)"/>
                  <a:cs typeface="Calibri (MS)"/>
                  <a:sym typeface="Calibri (MS)"/>
                  <a:hlinkClick r:id="rId4" tooltip="https://www.fazergroup.com/sv/nyheter-och-media/nyheter/?id=4691780">
                    <a:extLst>
                      <a:ext uri="{A12FA001-AC4F-418D-AE19-62706E023703}">
                        <ahyp:hlinkClr xmlns:ahyp="http://schemas.microsoft.com/office/drawing/2018/hyperlinkcolor" val="tx"/>
                      </a:ext>
                    </a:extLst>
                  </a:hlinkClick>
                </a:rPr>
                <a:t> de la </a:t>
              </a:r>
              <a:r>
                <a:rPr lang="en-US" sz="1893" u="sng" dirty="0" err="1">
                  <a:solidFill>
                    <a:srgbClr val="0000FF"/>
                  </a:solidFill>
                  <a:latin typeface="Calibri (MS)"/>
                  <a:ea typeface="Calibri (MS)"/>
                  <a:cs typeface="Calibri (MS)"/>
                  <a:sym typeface="Calibri (MS)"/>
                  <a:hlinkClick r:id="rId4" tooltip="https://www.fazergroup.com/sv/nyheter-och-media/nyheter/?id=4691780">
                    <a:extLst>
                      <a:ext uri="{A12FA001-AC4F-418D-AE19-62706E023703}">
                        <ahyp:hlinkClr xmlns:ahyp="http://schemas.microsoft.com/office/drawing/2018/hyperlinkcolor" val="tx"/>
                      </a:ext>
                    </a:extLst>
                  </a:hlinkClick>
                </a:rPr>
                <a:t>elaboración</a:t>
              </a:r>
              <a:r>
                <a:rPr lang="en-US" sz="1893" u="sng" dirty="0">
                  <a:solidFill>
                    <a:srgbClr val="0000FF"/>
                  </a:solidFill>
                  <a:latin typeface="Calibri (MS)"/>
                  <a:ea typeface="Calibri (MS)"/>
                  <a:cs typeface="Calibri (MS)"/>
                  <a:sym typeface="Calibri (MS)"/>
                  <a:hlinkClick r:id="rId4" tooltip="https://www.fazergroup.com/sv/nyheter-och-media/nyheter/?id=4691780">
                    <a:extLst>
                      <a:ext uri="{A12FA001-AC4F-418D-AE19-62706E023703}">
                        <ahyp:hlinkClr xmlns:ahyp="http://schemas.microsoft.com/office/drawing/2018/hyperlinkcolor" val="tx"/>
                      </a:ext>
                    </a:extLst>
                  </a:hlinkClick>
                </a:rPr>
                <a:t> de </a:t>
              </a:r>
              <a:r>
                <a:rPr lang="en-US" sz="1893" u="sng" dirty="0" err="1">
                  <a:solidFill>
                    <a:srgbClr val="0000FF"/>
                  </a:solidFill>
                  <a:latin typeface="Calibri (MS)"/>
                  <a:ea typeface="Calibri (MS)"/>
                  <a:cs typeface="Calibri (MS)"/>
                  <a:sym typeface="Calibri (MS)"/>
                  <a:hlinkClick r:id="rId4" tooltip="https://www.fazergroup.com/sv/nyheter-och-media/nyheter/?id=4691780">
                    <a:extLst>
                      <a:ext uri="{A12FA001-AC4F-418D-AE19-62706E023703}">
                        <ahyp:hlinkClr xmlns:ahyp="http://schemas.microsoft.com/office/drawing/2018/hyperlinkcolor" val="tx"/>
                      </a:ext>
                    </a:extLst>
                  </a:hlinkClick>
                </a:rPr>
                <a:t>bebida</a:t>
              </a:r>
              <a:r>
                <a:rPr lang="en-US" sz="1893" u="sng" dirty="0">
                  <a:solidFill>
                    <a:srgbClr val="0000FF"/>
                  </a:solidFill>
                  <a:latin typeface="Calibri (MS)"/>
                  <a:ea typeface="Calibri (MS)"/>
                  <a:cs typeface="Calibri (MS)"/>
                  <a:sym typeface="Calibri (MS)"/>
                  <a:hlinkClick r:id="rId4" tooltip="https://www.fazergroup.com/sv/nyheter-och-media/nyheter/?id=4691780">
                    <a:extLst>
                      <a:ext uri="{A12FA001-AC4F-418D-AE19-62706E023703}">
                        <ahyp:hlinkClr xmlns:ahyp="http://schemas.microsoft.com/office/drawing/2018/hyperlinkcolor" val="tx"/>
                      </a:ext>
                    </a:extLst>
                  </a:hlinkClick>
                </a:rPr>
                <a:t> de </a:t>
              </a:r>
              <a:r>
                <a:rPr lang="en-US" sz="1893" u="sng" dirty="0" err="1">
                  <a:solidFill>
                    <a:srgbClr val="0000FF"/>
                  </a:solidFill>
                  <a:latin typeface="Calibri (MS)"/>
                  <a:ea typeface="Calibri (MS)"/>
                  <a:cs typeface="Calibri (MS)"/>
                  <a:sym typeface="Calibri (MS)"/>
                  <a:hlinkClick r:id="rId4" tooltip="https://www.fazergroup.com/sv/nyheter-och-media/nyheter/?id=4691780">
                    <a:extLst>
                      <a:ext uri="{A12FA001-AC4F-418D-AE19-62706E023703}">
                        <ahyp:hlinkClr xmlns:ahyp="http://schemas.microsoft.com/office/drawing/2018/hyperlinkcolor" val="tx"/>
                      </a:ext>
                    </a:extLst>
                  </a:hlinkClick>
                </a:rPr>
                <a:t>avena</a:t>
              </a:r>
              <a:r>
                <a:rPr lang="en-US" sz="1893" u="sng" dirty="0">
                  <a:solidFill>
                    <a:srgbClr val="0000FF"/>
                  </a:solidFill>
                  <a:latin typeface="Calibri (MS)"/>
                  <a:ea typeface="Calibri (MS)"/>
                  <a:cs typeface="Calibri (MS)"/>
                  <a:sym typeface="Calibri (MS)"/>
                  <a:hlinkClick r:id="rId4" tooltip="https://www.fazergroup.com/sv/nyheter-och-media/nyheter/?id=4691780">
                    <a:extLst>
                      <a:ext uri="{A12FA001-AC4F-418D-AE19-62706E023703}">
                        <ahyp:hlinkClr xmlns:ahyp="http://schemas.microsoft.com/office/drawing/2018/hyperlinkcolor" val="tx"/>
                      </a:ext>
                    </a:extLst>
                  </a:hlinkClick>
                </a:rPr>
                <a:t>.</a:t>
              </a:r>
            </a:p>
            <a:p>
              <a:pPr marL="0" lvl="0" indent="0" algn="l">
                <a:lnSpc>
                  <a:spcPts val="2347"/>
                </a:lnSpc>
              </a:pPr>
              <a:endParaRPr lang="en-US" sz="1893" u="sng" dirty="0">
                <a:solidFill>
                  <a:srgbClr val="0000FF"/>
                </a:solidFill>
                <a:latin typeface="Calibri (MS)"/>
                <a:ea typeface="Calibri (MS)"/>
                <a:cs typeface="Calibri (MS)"/>
                <a:sym typeface="Calibri (MS)"/>
                <a:hlinkClick r:id="rId4" tooltip="https://www.fazergroup.com/sv/nyheter-och-media/nyheter/?id=4691780">
                  <a:extLst>
                    <a:ext uri="{A12FA001-AC4F-418D-AE19-62706E023703}">
                      <ahyp:hlinkClr xmlns:ahyp="http://schemas.microsoft.com/office/drawing/2018/hyperlinkcolor" val="tx"/>
                    </a:ext>
                  </a:extLst>
                </a:hlinkClick>
              </a:endParaRPr>
            </a:p>
            <a:p>
              <a:pPr marL="0" lvl="0" indent="0" algn="l">
                <a:lnSpc>
                  <a:spcPts val="2347"/>
                </a:lnSpc>
              </a:pPr>
              <a:r>
                <a:rPr lang="en-US" sz="1893" u="sng" dirty="0" err="1">
                  <a:solidFill>
                    <a:srgbClr val="0000FF"/>
                  </a:solidFill>
                  <a:latin typeface="Calibri (MS)"/>
                  <a:ea typeface="Calibri (MS)"/>
                  <a:cs typeface="Calibri (MS)"/>
                  <a:sym typeface="Calibri (MS)"/>
                  <a:hlinkClick r:id="rId4" tooltip="https://www.fazergroup.com/sv/nyheter-och-media/nyheter/?id=4691780">
                    <a:extLst>
                      <a:ext uri="{A12FA001-AC4F-418D-AE19-62706E023703}">
                        <ahyp:hlinkClr xmlns:ahyp="http://schemas.microsoft.com/office/drawing/2018/hyperlinkcolor" val="tx"/>
                      </a:ext>
                    </a:extLst>
                  </a:hlinkClick>
                </a:rPr>
                <a:t>Contiene</a:t>
              </a:r>
              <a:r>
                <a:rPr lang="en-US" sz="1893" u="sng" dirty="0">
                  <a:solidFill>
                    <a:srgbClr val="0000FF"/>
                  </a:solidFill>
                  <a:latin typeface="Calibri (MS)"/>
                  <a:ea typeface="Calibri (MS)"/>
                  <a:cs typeface="Calibri (MS)"/>
                  <a:sym typeface="Calibri (MS)"/>
                  <a:hlinkClick r:id="rId4" tooltip="https://www.fazergroup.com/sv/nyheter-och-media/nyheter/?id=4691780">
                    <a:extLst>
                      <a:ext uri="{A12FA001-AC4F-418D-AE19-62706E023703}">
                        <ahyp:hlinkClr xmlns:ahyp="http://schemas.microsoft.com/office/drawing/2018/hyperlinkcolor" val="tx"/>
                      </a:ext>
                    </a:extLst>
                  </a:hlinkClick>
                </a:rPr>
                <a:t> </a:t>
              </a:r>
              <a:r>
                <a:rPr lang="en-US" sz="1893" u="sng" dirty="0" err="1">
                  <a:solidFill>
                    <a:srgbClr val="0000FF"/>
                  </a:solidFill>
                  <a:latin typeface="Calibri (MS)"/>
                  <a:ea typeface="Calibri (MS)"/>
                  <a:cs typeface="Calibri (MS)"/>
                  <a:sym typeface="Calibri (MS)"/>
                  <a:hlinkClick r:id="rId4" tooltip="https://www.fazergroup.com/sv/nyheter-och-media/nyheter/?id=4691780">
                    <a:extLst>
                      <a:ext uri="{A12FA001-AC4F-418D-AE19-62706E023703}">
                        <ahyp:hlinkClr xmlns:ahyp="http://schemas.microsoft.com/office/drawing/2018/hyperlinkcolor" val="tx"/>
                      </a:ext>
                    </a:extLst>
                  </a:hlinkClick>
                </a:rPr>
                <a:t>una</a:t>
              </a:r>
              <a:r>
                <a:rPr lang="en-US" sz="1893" u="sng" dirty="0">
                  <a:solidFill>
                    <a:srgbClr val="0000FF"/>
                  </a:solidFill>
                  <a:latin typeface="Calibri (MS)"/>
                  <a:ea typeface="Calibri (MS)"/>
                  <a:cs typeface="Calibri (MS)"/>
                  <a:sym typeface="Calibri (MS)"/>
                  <a:hlinkClick r:id="rId4" tooltip="https://www.fazergroup.com/sv/nyheter-och-media/nyheter/?id=4691780">
                    <a:extLst>
                      <a:ext uri="{A12FA001-AC4F-418D-AE19-62706E023703}">
                        <ahyp:hlinkClr xmlns:ahyp="http://schemas.microsoft.com/office/drawing/2018/hyperlinkcolor" val="tx"/>
                      </a:ext>
                    </a:extLst>
                  </a:hlinkClick>
                </a:rPr>
                <a:t> gran </a:t>
              </a:r>
              <a:r>
                <a:rPr lang="en-US" sz="1893" u="sng" dirty="0" err="1">
                  <a:solidFill>
                    <a:srgbClr val="0000FF"/>
                  </a:solidFill>
                  <a:latin typeface="Calibri (MS)"/>
                  <a:ea typeface="Calibri (MS)"/>
                  <a:cs typeface="Calibri (MS)"/>
                  <a:sym typeface="Calibri (MS)"/>
                  <a:hlinkClick r:id="rId4" tooltip="https://www.fazergroup.com/sv/nyheter-och-media/nyheter/?id=4691780">
                    <a:extLst>
                      <a:ext uri="{A12FA001-AC4F-418D-AE19-62706E023703}">
                        <ahyp:hlinkClr xmlns:ahyp="http://schemas.microsoft.com/office/drawing/2018/hyperlinkcolor" val="tx"/>
                      </a:ext>
                    </a:extLst>
                  </a:hlinkClick>
                </a:rPr>
                <a:t>cantidad</a:t>
              </a:r>
              <a:r>
                <a:rPr lang="en-US" sz="1893" u="sng" dirty="0">
                  <a:solidFill>
                    <a:srgbClr val="0000FF"/>
                  </a:solidFill>
                  <a:latin typeface="Calibri (MS)"/>
                  <a:ea typeface="Calibri (MS)"/>
                  <a:cs typeface="Calibri (MS)"/>
                  <a:sym typeface="Calibri (MS)"/>
                  <a:hlinkClick r:id="rId4" tooltip="https://www.fazergroup.com/sv/nyheter-och-media/nyheter/?id=4691780">
                    <a:extLst>
                      <a:ext uri="{A12FA001-AC4F-418D-AE19-62706E023703}">
                        <ahyp:hlinkClr xmlns:ahyp="http://schemas.microsoft.com/office/drawing/2018/hyperlinkcolor" val="tx"/>
                      </a:ext>
                    </a:extLst>
                  </a:hlinkClick>
                </a:rPr>
                <a:t> de </a:t>
              </a:r>
              <a:r>
                <a:rPr lang="en-US" sz="1893" u="sng" dirty="0" err="1">
                  <a:solidFill>
                    <a:srgbClr val="0000FF"/>
                  </a:solidFill>
                  <a:latin typeface="Calibri (MS)"/>
                  <a:ea typeface="Calibri (MS)"/>
                  <a:cs typeface="Calibri (MS)"/>
                  <a:sym typeface="Calibri (MS)"/>
                  <a:hlinkClick r:id="rId4" tooltip="https://www.fazergroup.com/sv/nyheter-och-media/nyheter/?id=4691780">
                    <a:extLst>
                      <a:ext uri="{A12FA001-AC4F-418D-AE19-62706E023703}">
                        <ahyp:hlinkClr xmlns:ahyp="http://schemas.microsoft.com/office/drawing/2018/hyperlinkcolor" val="tx"/>
                      </a:ext>
                    </a:extLst>
                  </a:hlinkClick>
                </a:rPr>
                <a:t>fibra</a:t>
              </a:r>
              <a:r>
                <a:rPr lang="en-US" sz="1893" u="sng" dirty="0">
                  <a:solidFill>
                    <a:srgbClr val="0000FF"/>
                  </a:solidFill>
                  <a:latin typeface="Calibri (MS)"/>
                  <a:ea typeface="Calibri (MS)"/>
                  <a:cs typeface="Calibri (MS)"/>
                  <a:sym typeface="Calibri (MS)"/>
                  <a:hlinkClick r:id="rId4" tooltip="https://www.fazergroup.com/sv/nyheter-och-media/nyheter/?id=4691780">
                    <a:extLst>
                      <a:ext uri="{A12FA001-AC4F-418D-AE19-62706E023703}">
                        <ahyp:hlinkClr xmlns:ahyp="http://schemas.microsoft.com/office/drawing/2018/hyperlinkcolor" val="tx"/>
                      </a:ext>
                    </a:extLst>
                  </a:hlinkClick>
                </a:rPr>
                <a:t>, </a:t>
              </a:r>
              <a:r>
                <a:rPr lang="en-US" sz="1893" u="sng" dirty="0" err="1">
                  <a:solidFill>
                    <a:srgbClr val="0000FF"/>
                  </a:solidFill>
                  <a:latin typeface="Calibri (MS)"/>
                  <a:ea typeface="Calibri (MS)"/>
                  <a:cs typeface="Calibri (MS)"/>
                  <a:sym typeface="Calibri (MS)"/>
                  <a:hlinkClick r:id="rId4" tooltip="https://www.fazergroup.com/sv/nyheter-och-media/nyheter/?id=4691780">
                    <a:extLst>
                      <a:ext uri="{A12FA001-AC4F-418D-AE19-62706E023703}">
                        <ahyp:hlinkClr xmlns:ahyp="http://schemas.microsoft.com/office/drawing/2018/hyperlinkcolor" val="tx"/>
                      </a:ext>
                    </a:extLst>
                  </a:hlinkClick>
                </a:rPr>
                <a:t>grasas</a:t>
              </a:r>
              <a:r>
                <a:rPr lang="en-US" sz="1893" u="sng" dirty="0">
                  <a:solidFill>
                    <a:srgbClr val="0000FF"/>
                  </a:solidFill>
                  <a:latin typeface="Calibri (MS)"/>
                  <a:ea typeface="Calibri (MS)"/>
                  <a:cs typeface="Calibri (MS)"/>
                  <a:sym typeface="Calibri (MS)"/>
                  <a:hlinkClick r:id="rId4" tooltip="https://www.fazergroup.com/sv/nyheter-och-media/nyheter/?id=4691780">
                    <a:extLst>
                      <a:ext uri="{A12FA001-AC4F-418D-AE19-62706E023703}">
                        <ahyp:hlinkClr xmlns:ahyp="http://schemas.microsoft.com/office/drawing/2018/hyperlinkcolor" val="tx"/>
                      </a:ext>
                    </a:extLst>
                  </a:hlinkClick>
                </a:rPr>
                <a:t> </a:t>
              </a:r>
              <a:r>
                <a:rPr lang="en-US" sz="1893" u="sng" dirty="0" err="1">
                  <a:solidFill>
                    <a:srgbClr val="0000FF"/>
                  </a:solidFill>
                  <a:latin typeface="Calibri (MS)"/>
                  <a:ea typeface="Calibri (MS)"/>
                  <a:cs typeface="Calibri (MS)"/>
                  <a:sym typeface="Calibri (MS)"/>
                  <a:hlinkClick r:id="rId4" tooltip="https://www.fazergroup.com/sv/nyheter-och-media/nyheter/?id=4691780">
                    <a:extLst>
                      <a:ext uri="{A12FA001-AC4F-418D-AE19-62706E023703}">
                        <ahyp:hlinkClr xmlns:ahyp="http://schemas.microsoft.com/office/drawing/2018/hyperlinkcolor" val="tx"/>
                      </a:ext>
                    </a:extLst>
                  </a:hlinkClick>
                </a:rPr>
                <a:t>saludables</a:t>
              </a:r>
              <a:r>
                <a:rPr lang="en-US" sz="1893" u="sng" dirty="0">
                  <a:solidFill>
                    <a:srgbClr val="0000FF"/>
                  </a:solidFill>
                  <a:latin typeface="Calibri (MS)"/>
                  <a:ea typeface="Calibri (MS)"/>
                  <a:cs typeface="Calibri (MS)"/>
                  <a:sym typeface="Calibri (MS)"/>
                  <a:hlinkClick r:id="rId4" tooltip="https://www.fazergroup.com/sv/nyheter-och-media/nyheter/?id=4691780">
                    <a:extLst>
                      <a:ext uri="{A12FA001-AC4F-418D-AE19-62706E023703}">
                        <ahyp:hlinkClr xmlns:ahyp="http://schemas.microsoft.com/office/drawing/2018/hyperlinkcolor" val="tx"/>
                      </a:ext>
                    </a:extLst>
                  </a:hlinkClick>
                </a:rPr>
                <a:t>, </a:t>
              </a:r>
              <a:r>
                <a:rPr lang="en-US" sz="1893" u="sng" dirty="0" err="1">
                  <a:solidFill>
                    <a:srgbClr val="0000FF"/>
                  </a:solidFill>
                  <a:latin typeface="Calibri (MS)"/>
                  <a:ea typeface="Calibri (MS)"/>
                  <a:cs typeface="Calibri (MS)"/>
                  <a:sym typeface="Calibri (MS)"/>
                  <a:hlinkClick r:id="rId4" tooltip="https://www.fazergroup.com/sv/nyheter-och-media/nyheter/?id=4691780">
                    <a:extLst>
                      <a:ext uri="{A12FA001-AC4F-418D-AE19-62706E023703}">
                        <ahyp:hlinkClr xmlns:ahyp="http://schemas.microsoft.com/office/drawing/2018/hyperlinkcolor" val="tx"/>
                      </a:ext>
                    </a:extLst>
                  </a:hlinkClick>
                </a:rPr>
                <a:t>vitaminas</a:t>
              </a:r>
              <a:r>
                <a:rPr lang="en-US" sz="1893" u="sng" dirty="0">
                  <a:solidFill>
                    <a:srgbClr val="0000FF"/>
                  </a:solidFill>
                  <a:latin typeface="Calibri (MS)"/>
                  <a:ea typeface="Calibri (MS)"/>
                  <a:cs typeface="Calibri (MS)"/>
                  <a:sym typeface="Calibri (MS)"/>
                  <a:hlinkClick r:id="rId4" tooltip="https://www.fazergroup.com/sv/nyheter-och-media/nyheter/?id=4691780">
                    <a:extLst>
                      <a:ext uri="{A12FA001-AC4F-418D-AE19-62706E023703}">
                        <ahyp:hlinkClr xmlns:ahyp="http://schemas.microsoft.com/office/drawing/2018/hyperlinkcolor" val="tx"/>
                      </a:ext>
                    </a:extLst>
                  </a:hlinkClick>
                </a:rPr>
                <a:t>, </a:t>
              </a:r>
              <a:r>
                <a:rPr lang="en-US" sz="1893" u="sng" dirty="0" err="1">
                  <a:solidFill>
                    <a:srgbClr val="0000FF"/>
                  </a:solidFill>
                  <a:latin typeface="Calibri (MS)"/>
                  <a:ea typeface="Calibri (MS)"/>
                  <a:cs typeface="Calibri (MS)"/>
                  <a:sym typeface="Calibri (MS)"/>
                  <a:hlinkClick r:id="rId4" tooltip="https://www.fazergroup.com/sv/nyheter-och-media/nyheter/?id=4691780">
                    <a:extLst>
                      <a:ext uri="{A12FA001-AC4F-418D-AE19-62706E023703}">
                        <ahyp:hlinkClr xmlns:ahyp="http://schemas.microsoft.com/office/drawing/2018/hyperlinkcolor" val="tx"/>
                      </a:ext>
                    </a:extLst>
                  </a:hlinkClick>
                </a:rPr>
                <a:t>minerales</a:t>
              </a:r>
              <a:r>
                <a:rPr lang="en-US" sz="1893" u="sng" dirty="0">
                  <a:solidFill>
                    <a:srgbClr val="0000FF"/>
                  </a:solidFill>
                  <a:latin typeface="Calibri (MS)"/>
                  <a:ea typeface="Calibri (MS)"/>
                  <a:cs typeface="Calibri (MS)"/>
                  <a:sym typeface="Calibri (MS)"/>
                  <a:hlinkClick r:id="rId4" tooltip="https://www.fazergroup.com/sv/nyheter-och-media/nyheter/?id=4691780">
                    <a:extLst>
                      <a:ext uri="{A12FA001-AC4F-418D-AE19-62706E023703}">
                        <ahyp:hlinkClr xmlns:ahyp="http://schemas.microsoft.com/office/drawing/2018/hyperlinkcolor" val="tx"/>
                      </a:ext>
                    </a:extLst>
                  </a:hlinkClick>
                </a:rPr>
                <a:t> y </a:t>
              </a:r>
              <a:r>
                <a:rPr lang="en-US" sz="1893" u="sng" dirty="0" err="1">
                  <a:solidFill>
                    <a:srgbClr val="0000FF"/>
                  </a:solidFill>
                  <a:latin typeface="Calibri (MS)"/>
                  <a:ea typeface="Calibri (MS)"/>
                  <a:cs typeface="Calibri (MS)"/>
                  <a:sym typeface="Calibri (MS)"/>
                  <a:hlinkClick r:id="rId4" tooltip="https://www.fazergroup.com/sv/nyheter-och-media/nyheter/?id=4691780">
                    <a:extLst>
                      <a:ext uri="{A12FA001-AC4F-418D-AE19-62706E023703}">
                        <ahyp:hlinkClr xmlns:ahyp="http://schemas.microsoft.com/office/drawing/2018/hyperlinkcolor" val="tx"/>
                      </a:ext>
                    </a:extLst>
                  </a:hlinkClick>
                </a:rPr>
                <a:t>betaglucano</a:t>
              </a:r>
              <a:r>
                <a:rPr lang="en-US" sz="1893" u="sng" dirty="0">
                  <a:solidFill>
                    <a:srgbClr val="0000FF"/>
                  </a:solidFill>
                  <a:latin typeface="Calibri (MS)"/>
                  <a:ea typeface="Calibri (MS)"/>
                  <a:cs typeface="Calibri (MS)"/>
                  <a:sym typeface="Calibri (MS)"/>
                  <a:hlinkClick r:id="rId4" tooltip="https://www.fazergroup.com/sv/nyheter-och-media/nyheter/?id=4691780">
                    <a:extLst>
                      <a:ext uri="{A12FA001-AC4F-418D-AE19-62706E023703}">
                        <ahyp:hlinkClr xmlns:ahyp="http://schemas.microsoft.com/office/drawing/2018/hyperlinkcolor" val="tx"/>
                      </a:ext>
                    </a:extLst>
                  </a:hlinkClick>
                </a:rPr>
                <a:t>.</a:t>
              </a:r>
            </a:p>
            <a:p>
              <a:pPr marL="0" lvl="0" indent="0" algn="l">
                <a:lnSpc>
                  <a:spcPts val="2347"/>
                </a:lnSpc>
              </a:pPr>
              <a:endParaRPr lang="en-US" sz="1893" u="sng" dirty="0">
                <a:solidFill>
                  <a:srgbClr val="0000FF"/>
                </a:solidFill>
                <a:latin typeface="Calibri (MS)"/>
                <a:ea typeface="Calibri (MS)"/>
                <a:cs typeface="Calibri (MS)"/>
                <a:sym typeface="Calibri (MS)"/>
                <a:hlinkClick r:id="rId4" tooltip="https://www.fazergroup.com/sv/nyheter-och-media/nyheter/?id=4691780">
                  <a:extLst>
                    <a:ext uri="{A12FA001-AC4F-418D-AE19-62706E023703}">
                      <ahyp:hlinkClr xmlns:ahyp="http://schemas.microsoft.com/office/drawing/2018/hyperlinkcolor" val="tx"/>
                    </a:ext>
                  </a:extLst>
                </a:hlinkClick>
              </a:endParaRPr>
            </a:p>
            <a:p>
              <a:pPr marL="0" lvl="0" indent="0" algn="l">
                <a:lnSpc>
                  <a:spcPts val="2347"/>
                </a:lnSpc>
              </a:pPr>
              <a:r>
                <a:rPr lang="en-US" sz="1893" u="sng" dirty="0" err="1">
                  <a:solidFill>
                    <a:srgbClr val="0000FF"/>
                  </a:solidFill>
                  <a:latin typeface="Calibri (MS)"/>
                  <a:ea typeface="Calibri (MS)"/>
                  <a:cs typeface="Calibri (MS)"/>
                  <a:sym typeface="Calibri (MS)"/>
                  <a:hlinkClick r:id="rId4" tooltip="https://www.fazergroup.com/sv/nyheter-och-media/nyheter/?id=4691780">
                    <a:extLst>
                      <a:ext uri="{A12FA001-AC4F-418D-AE19-62706E023703}">
                        <ahyp:hlinkClr xmlns:ahyp="http://schemas.microsoft.com/office/drawing/2018/hyperlinkcolor" val="tx"/>
                      </a:ext>
                    </a:extLst>
                  </a:hlinkClick>
                </a:rPr>
                <a:t>Aplicaciones</a:t>
              </a:r>
              <a:r>
                <a:rPr lang="en-US" sz="1893" u="sng" dirty="0">
                  <a:solidFill>
                    <a:srgbClr val="0000FF"/>
                  </a:solidFill>
                  <a:latin typeface="Calibri (MS)"/>
                  <a:ea typeface="Calibri (MS)"/>
                  <a:cs typeface="Calibri (MS)"/>
                  <a:sym typeface="Calibri (MS)"/>
                  <a:hlinkClick r:id="rId4" tooltip="https://www.fazergroup.com/sv/nyheter-och-media/nyheter/?id=4691780">
                    <a:extLst>
                      <a:ext uri="{A12FA001-AC4F-418D-AE19-62706E023703}">
                        <ahyp:hlinkClr xmlns:ahyp="http://schemas.microsoft.com/office/drawing/2018/hyperlinkcolor" val="tx"/>
                      </a:ext>
                    </a:extLst>
                  </a:hlinkClick>
                </a:rPr>
                <a:t> tales </a:t>
              </a:r>
              <a:r>
                <a:rPr lang="en-US" sz="1893" u="sng" dirty="0" err="1">
                  <a:solidFill>
                    <a:srgbClr val="0000FF"/>
                  </a:solidFill>
                  <a:latin typeface="Calibri (MS)"/>
                  <a:ea typeface="Calibri (MS)"/>
                  <a:cs typeface="Calibri (MS)"/>
                  <a:sym typeface="Calibri (MS)"/>
                  <a:hlinkClick r:id="rId4" tooltip="https://www.fazergroup.com/sv/nyheter-och-media/nyheter/?id=4691780">
                    <a:extLst>
                      <a:ext uri="{A12FA001-AC4F-418D-AE19-62706E023703}">
                        <ahyp:hlinkClr xmlns:ahyp="http://schemas.microsoft.com/office/drawing/2018/hyperlinkcolor" val="tx"/>
                      </a:ext>
                    </a:extLst>
                  </a:hlinkClick>
                </a:rPr>
                <a:t>como</a:t>
              </a:r>
              <a:r>
                <a:rPr lang="en-US" sz="1893" u="sng" dirty="0">
                  <a:solidFill>
                    <a:srgbClr val="09465E"/>
                  </a:solidFill>
                  <a:latin typeface="Calibri (MS)"/>
                  <a:ea typeface="Calibri (MS)"/>
                  <a:cs typeface="Calibri (MS)"/>
                  <a:sym typeface="Calibri (MS)"/>
                  <a:hlinkClick r:id="rId4" tooltip="https://www.fazergroup.com/sv/nyheter-och-media/nyheter/?id=4691780">
                    <a:extLst>
                      <a:ext uri="{A12FA001-AC4F-418D-AE19-62706E023703}">
                        <ahyp:hlinkClr xmlns:ahyp="http://schemas.microsoft.com/office/drawing/2018/hyperlinkcolor" val="tx"/>
                      </a:ext>
                    </a:extLst>
                  </a:hlinkClick>
                </a:rPr>
                <a:t>:</a:t>
              </a:r>
            </a:p>
            <a:p>
              <a:pPr marL="0" lvl="0" indent="0" algn="l">
                <a:lnSpc>
                  <a:spcPts val="2347"/>
                </a:lnSpc>
              </a:pPr>
              <a:r>
                <a:rPr lang="en-US" sz="1893" u="sng" dirty="0" err="1">
                  <a:solidFill>
                    <a:srgbClr val="0000FF"/>
                  </a:solidFill>
                  <a:latin typeface="Calibri (MS)"/>
                  <a:ea typeface="Calibri (MS)"/>
                  <a:cs typeface="Calibri (MS)"/>
                  <a:sym typeface="Calibri (MS)"/>
                  <a:hlinkClick r:id="rId4" tooltip="https://www.fazergroup.com/sv/nyheter-och-media/nyheter/?id=4691780">
                    <a:extLst>
                      <a:ext uri="{A12FA001-AC4F-418D-AE19-62706E023703}">
                        <ahyp:hlinkClr xmlns:ahyp="http://schemas.microsoft.com/office/drawing/2018/hyperlinkcolor" val="tx"/>
                      </a:ext>
                    </a:extLst>
                  </a:hlinkClick>
                </a:rPr>
                <a:t>alimento</a:t>
              </a:r>
              <a:r>
                <a:rPr lang="en-US" sz="1893" u="sng" dirty="0">
                  <a:solidFill>
                    <a:srgbClr val="0000FF"/>
                  </a:solidFill>
                  <a:latin typeface="Calibri (MS)"/>
                  <a:ea typeface="Calibri (MS)"/>
                  <a:cs typeface="Calibri (MS)"/>
                  <a:sym typeface="Calibri (MS)"/>
                  <a:hlinkClick r:id="rId4" tooltip="https://www.fazergroup.com/sv/nyheter-och-media/nyheter/?id=4691780">
                    <a:extLst>
                      <a:ext uri="{A12FA001-AC4F-418D-AE19-62706E023703}">
                        <ahyp:hlinkClr xmlns:ahyp="http://schemas.microsoft.com/office/drawing/2018/hyperlinkcolor" val="tx"/>
                      </a:ext>
                    </a:extLst>
                  </a:hlinkClick>
                </a:rPr>
                <a:t> para </a:t>
              </a:r>
              <a:r>
                <a:rPr lang="en-US" sz="1893" u="sng" dirty="0" err="1">
                  <a:solidFill>
                    <a:srgbClr val="0000FF"/>
                  </a:solidFill>
                  <a:latin typeface="Calibri (MS)"/>
                  <a:ea typeface="Calibri (MS)"/>
                  <a:cs typeface="Calibri (MS)"/>
                  <a:sym typeface="Calibri (MS)"/>
                  <a:hlinkClick r:id="rId4" tooltip="https://www.fazergroup.com/sv/nyheter-och-media/nyheter/?id=4691780">
                    <a:extLst>
                      <a:ext uri="{A12FA001-AC4F-418D-AE19-62706E023703}">
                        <ahyp:hlinkClr xmlns:ahyp="http://schemas.microsoft.com/office/drawing/2018/hyperlinkcolor" val="tx"/>
                      </a:ext>
                    </a:extLst>
                  </a:hlinkClick>
                </a:rPr>
                <a:t>mascotas</a:t>
              </a:r>
              <a:endParaRPr lang="en-US" sz="1893" u="sng" dirty="0">
                <a:solidFill>
                  <a:srgbClr val="0000FF"/>
                </a:solidFill>
                <a:latin typeface="Calibri (MS)"/>
                <a:ea typeface="Calibri (MS)"/>
                <a:cs typeface="Calibri (MS)"/>
                <a:sym typeface="Calibri (MS)"/>
                <a:hlinkClick r:id="rId4" tooltip="https://www.fazergroup.com/sv/nyheter-och-media/nyheter/?id=4691780">
                  <a:extLst>
                    <a:ext uri="{A12FA001-AC4F-418D-AE19-62706E023703}">
                      <ahyp:hlinkClr xmlns:ahyp="http://schemas.microsoft.com/office/drawing/2018/hyperlinkcolor" val="tx"/>
                    </a:ext>
                  </a:extLst>
                </a:hlinkClick>
              </a:endParaRPr>
            </a:p>
            <a:p>
              <a:pPr marL="0" lvl="0" indent="0" algn="l">
                <a:lnSpc>
                  <a:spcPts val="2347"/>
                </a:lnSpc>
              </a:pPr>
              <a:r>
                <a:rPr lang="en-US" sz="1893" u="sng" dirty="0" err="1">
                  <a:solidFill>
                    <a:srgbClr val="0000FF"/>
                  </a:solidFill>
                  <a:latin typeface="Calibri (MS)"/>
                  <a:ea typeface="Calibri (MS)"/>
                  <a:cs typeface="Calibri (MS)"/>
                  <a:sym typeface="Calibri (MS)"/>
                  <a:hlinkClick r:id="rId4" tooltip="https://www.fazergroup.com/sv/nyheter-och-media/nyheter/?id=4691780">
                    <a:extLst>
                      <a:ext uri="{A12FA001-AC4F-418D-AE19-62706E023703}">
                        <ahyp:hlinkClr xmlns:ahyp="http://schemas.microsoft.com/office/drawing/2018/hyperlinkcolor" val="tx"/>
                      </a:ext>
                    </a:extLst>
                  </a:hlinkClick>
                </a:rPr>
                <a:t>materia</a:t>
              </a:r>
              <a:r>
                <a:rPr lang="en-US" sz="1893" u="sng" dirty="0">
                  <a:solidFill>
                    <a:srgbClr val="0000FF"/>
                  </a:solidFill>
                  <a:latin typeface="Calibri (MS)"/>
                  <a:ea typeface="Calibri (MS)"/>
                  <a:cs typeface="Calibri (MS)"/>
                  <a:sym typeface="Calibri (MS)"/>
                  <a:hlinkClick r:id="rId4" tooltip="https://www.fazergroup.com/sv/nyheter-och-media/nyheter/?id=4691780">
                    <a:extLst>
                      <a:ext uri="{A12FA001-AC4F-418D-AE19-62706E023703}">
                        <ahyp:hlinkClr xmlns:ahyp="http://schemas.microsoft.com/office/drawing/2018/hyperlinkcolor" val="tx"/>
                      </a:ext>
                    </a:extLst>
                  </a:hlinkClick>
                </a:rPr>
                <a:t> prima para </a:t>
              </a:r>
              <a:r>
                <a:rPr lang="en-US" sz="1893" u="sng" dirty="0" err="1">
                  <a:solidFill>
                    <a:srgbClr val="0000FF"/>
                  </a:solidFill>
                  <a:latin typeface="Calibri (MS)"/>
                  <a:ea typeface="Calibri (MS)"/>
                  <a:cs typeface="Calibri (MS)"/>
                  <a:sym typeface="Calibri (MS)"/>
                  <a:hlinkClick r:id="rId4" tooltip="https://www.fazergroup.com/sv/nyheter-och-media/nyheter/?id=4691780">
                    <a:extLst>
                      <a:ext uri="{A12FA001-AC4F-418D-AE19-62706E023703}">
                        <ahyp:hlinkClr xmlns:ahyp="http://schemas.microsoft.com/office/drawing/2018/hyperlinkcolor" val="tx"/>
                      </a:ext>
                    </a:extLst>
                  </a:hlinkClick>
                </a:rPr>
                <a:t>biogás</a:t>
              </a:r>
              <a:endParaRPr lang="en-US" sz="1893" u="sng" dirty="0">
                <a:solidFill>
                  <a:srgbClr val="0000FF"/>
                </a:solidFill>
                <a:latin typeface="Calibri (MS)"/>
                <a:ea typeface="Calibri (MS)"/>
                <a:cs typeface="Calibri (MS)"/>
                <a:sym typeface="Calibri (MS)"/>
                <a:hlinkClick r:id="rId4" tooltip="https://www.fazergroup.com/sv/nyheter-och-media/nyheter/?id=4691780">
                  <a:extLst>
                    <a:ext uri="{A12FA001-AC4F-418D-AE19-62706E023703}">
                      <ahyp:hlinkClr xmlns:ahyp="http://schemas.microsoft.com/office/drawing/2018/hyperlinkcolor" val="tx"/>
                    </a:ext>
                  </a:extLst>
                </a:hlinkClick>
              </a:endParaRPr>
            </a:p>
            <a:p>
              <a:pPr marL="0" lvl="0" indent="0" algn="l">
                <a:lnSpc>
                  <a:spcPts val="2347"/>
                </a:lnSpc>
              </a:pPr>
              <a:r>
                <a:rPr lang="en-US" sz="1893" u="sng" dirty="0">
                  <a:solidFill>
                    <a:srgbClr val="0000FF"/>
                  </a:solidFill>
                  <a:latin typeface="Calibri (MS)"/>
                  <a:ea typeface="Calibri (MS)"/>
                  <a:cs typeface="Calibri (MS)"/>
                  <a:sym typeface="Calibri (MS)"/>
                  <a:hlinkClick r:id="rId4" tooltip="https://www.fazergroup.com/sv/nyheter-och-media/nyheter/?id=4691780">
                    <a:extLst>
                      <a:ext uri="{A12FA001-AC4F-418D-AE19-62706E023703}">
                        <ahyp:hlinkClr xmlns:ahyp="http://schemas.microsoft.com/office/drawing/2018/hyperlinkcolor" val="tx"/>
                      </a:ext>
                    </a:extLst>
                  </a:hlinkClick>
                </a:rPr>
                <a:t>Nueva </a:t>
              </a:r>
              <a:r>
                <a:rPr lang="en-US" sz="1893" u="sng" dirty="0" err="1">
                  <a:solidFill>
                    <a:srgbClr val="0000FF"/>
                  </a:solidFill>
                  <a:latin typeface="Calibri (MS)"/>
                  <a:ea typeface="Calibri (MS)"/>
                  <a:cs typeface="Calibri (MS)"/>
                  <a:sym typeface="Calibri (MS)"/>
                  <a:hlinkClick r:id="rId4" tooltip="https://www.fazergroup.com/sv/nyheter-och-media/nyheter/?id=4691780">
                    <a:extLst>
                      <a:ext uri="{A12FA001-AC4F-418D-AE19-62706E023703}">
                        <ahyp:hlinkClr xmlns:ahyp="http://schemas.microsoft.com/office/drawing/2018/hyperlinkcolor" val="tx"/>
                      </a:ext>
                    </a:extLst>
                  </a:hlinkClick>
                </a:rPr>
                <a:t>proteína</a:t>
              </a:r>
              <a:r>
                <a:rPr lang="en-US" sz="1893" u="sng" dirty="0">
                  <a:solidFill>
                    <a:srgbClr val="0000FF"/>
                  </a:solidFill>
                  <a:latin typeface="Calibri (MS)"/>
                  <a:ea typeface="Calibri (MS)"/>
                  <a:cs typeface="Calibri (MS)"/>
                  <a:sym typeface="Calibri (MS)"/>
                  <a:hlinkClick r:id="rId4" tooltip="https://www.fazergroup.com/sv/nyheter-och-media/nyheter/?id=4691780">
                    <a:extLst>
                      <a:ext uri="{A12FA001-AC4F-418D-AE19-62706E023703}">
                        <ahyp:hlinkClr xmlns:ahyp="http://schemas.microsoft.com/office/drawing/2018/hyperlinkcolor" val="tx"/>
                      </a:ext>
                    </a:extLst>
                  </a:hlinkClick>
                </a:rPr>
                <a:t> de </a:t>
              </a:r>
              <a:r>
                <a:rPr lang="en-US" sz="1893" u="sng" dirty="0" err="1">
                  <a:solidFill>
                    <a:srgbClr val="0000FF"/>
                  </a:solidFill>
                  <a:latin typeface="Calibri (MS)"/>
                  <a:ea typeface="Calibri (MS)"/>
                  <a:cs typeface="Calibri (MS)"/>
                  <a:sym typeface="Calibri (MS)"/>
                  <a:hlinkClick r:id="rId4" tooltip="https://www.fazergroup.com/sv/nyheter-och-media/nyheter/?id=4691780">
                    <a:extLst>
                      <a:ext uri="{A12FA001-AC4F-418D-AE19-62706E023703}">
                        <ahyp:hlinkClr xmlns:ahyp="http://schemas.microsoft.com/office/drawing/2018/hyperlinkcolor" val="tx"/>
                      </a:ext>
                    </a:extLst>
                  </a:hlinkClick>
                </a:rPr>
                <a:t>avena</a:t>
              </a:r>
              <a:r>
                <a:rPr lang="en-US" sz="1893" u="sng" dirty="0">
                  <a:solidFill>
                    <a:srgbClr val="0000FF"/>
                  </a:solidFill>
                  <a:latin typeface="Calibri (MS)"/>
                  <a:ea typeface="Calibri (MS)"/>
                  <a:cs typeface="Calibri (MS)"/>
                  <a:sym typeface="Calibri (MS)"/>
                  <a:hlinkClick r:id="rId4" tooltip="https://www.fazergroup.com/sv/nyheter-och-media/nyheter/?id=4691780">
                    <a:extLst>
                      <a:ext uri="{A12FA001-AC4F-418D-AE19-62706E023703}">
                        <ahyp:hlinkClr xmlns:ahyp="http://schemas.microsoft.com/office/drawing/2018/hyperlinkcolor" val="tx"/>
                      </a:ext>
                    </a:extLst>
                  </a:hlinkClick>
                </a:rPr>
                <a:t> </a:t>
              </a:r>
              <a:r>
                <a:rPr lang="en-US" sz="1893" u="sng" dirty="0" err="1">
                  <a:solidFill>
                    <a:srgbClr val="0000FF"/>
                  </a:solidFill>
                  <a:latin typeface="Calibri (MS)"/>
                  <a:ea typeface="Calibri (MS)"/>
                  <a:cs typeface="Calibri (MS)"/>
                  <a:sym typeface="Calibri (MS)"/>
                  <a:hlinkClick r:id="rId4" tooltip="https://www.fazergroup.com/sv/nyheter-och-media/nyheter/?id=4691780">
                    <a:extLst>
                      <a:ext uri="{A12FA001-AC4F-418D-AE19-62706E023703}">
                        <ahyp:hlinkClr xmlns:ahyp="http://schemas.microsoft.com/office/drawing/2018/hyperlinkcolor" val="tx"/>
                      </a:ext>
                    </a:extLst>
                  </a:hlinkClick>
                </a:rPr>
                <a:t>SGen</a:t>
              </a:r>
              <a:r>
                <a:rPr lang="en-US" sz="1893" u="sng" dirty="0">
                  <a:solidFill>
                    <a:srgbClr val="0000FF"/>
                  </a:solidFill>
                  <a:latin typeface="Calibri (MS)"/>
                  <a:ea typeface="Calibri (MS)"/>
                  <a:cs typeface="Calibri (MS)"/>
                  <a:sym typeface="Calibri (MS)"/>
                  <a:hlinkClick r:id="rId4" tooltip="https://www.fazergroup.com/sv/nyheter-och-media/nyheter/?id=4691780">
                    <a:extLst>
                      <a:ext uri="{A12FA001-AC4F-418D-AE19-62706E023703}">
                        <ahyp:hlinkClr xmlns:ahyp="http://schemas.microsoft.com/office/drawing/2018/hyperlinkcolor" val="tx"/>
                      </a:ext>
                    </a:extLst>
                  </a:hlinkClick>
                </a:rPr>
                <a:t> (</a:t>
              </a:r>
              <a:r>
                <a:rPr lang="en-US" sz="1893" u="sng" dirty="0" err="1">
                  <a:solidFill>
                    <a:srgbClr val="0000FF"/>
                  </a:solidFill>
                  <a:latin typeface="Calibri (MS)"/>
                  <a:ea typeface="Calibri (MS)"/>
                  <a:cs typeface="Calibri (MS)"/>
                  <a:sym typeface="Calibri (MS)"/>
                  <a:hlinkClick r:id="rId4" tooltip="https://www.fazergroup.com/sv/nyheter-och-media/nyheter/?id=4691780">
                    <a:extLst>
                      <a:ext uri="{A12FA001-AC4F-418D-AE19-62706E023703}">
                        <ahyp:hlinkClr xmlns:ahyp="http://schemas.microsoft.com/office/drawing/2018/hyperlinkcolor" val="tx"/>
                      </a:ext>
                    </a:extLst>
                  </a:hlinkClick>
                </a:rPr>
                <a:t>Proteína</a:t>
              </a:r>
              <a:r>
                <a:rPr lang="en-US" sz="1893" u="sng" dirty="0">
                  <a:solidFill>
                    <a:srgbClr val="0000FF"/>
                  </a:solidFill>
                  <a:latin typeface="Calibri (MS)"/>
                  <a:ea typeface="Calibri (MS)"/>
                  <a:cs typeface="Calibri (MS)"/>
                  <a:sym typeface="Calibri (MS)"/>
                  <a:hlinkClick r:id="rId4" tooltip="https://www.fazergroup.com/sv/nyheter-och-media/nyheter/?id=4691780">
                    <a:extLst>
                      <a:ext uri="{A12FA001-AC4F-418D-AE19-62706E023703}">
                        <ahyp:hlinkClr xmlns:ahyp="http://schemas.microsoft.com/office/drawing/2018/hyperlinkcolor" val="tx"/>
                      </a:ext>
                    </a:extLst>
                  </a:hlinkClick>
                </a:rPr>
                <a:t> de </a:t>
              </a:r>
              <a:r>
                <a:rPr lang="en-US" sz="1893" u="sng" dirty="0" err="1">
                  <a:solidFill>
                    <a:srgbClr val="0000FF"/>
                  </a:solidFill>
                  <a:latin typeface="Calibri (MS)"/>
                  <a:ea typeface="Calibri (MS)"/>
                  <a:cs typeface="Calibri (MS)"/>
                  <a:sym typeface="Calibri (MS)"/>
                  <a:hlinkClick r:id="rId4" tooltip="https://www.fazergroup.com/sv/nyheter-och-media/nyheter/?id=4691780">
                    <a:extLst>
                      <a:ext uri="{A12FA001-AC4F-418D-AE19-62706E023703}">
                        <ahyp:hlinkClr xmlns:ahyp="http://schemas.microsoft.com/office/drawing/2018/hyperlinkcolor" val="tx"/>
                      </a:ext>
                    </a:extLst>
                  </a:hlinkClick>
                </a:rPr>
                <a:t>Sostenibilidad</a:t>
              </a:r>
              <a:r>
                <a:rPr lang="en-US" sz="1893" u="sng" dirty="0">
                  <a:solidFill>
                    <a:srgbClr val="0000FF"/>
                  </a:solidFill>
                  <a:latin typeface="Calibri (MS)"/>
                  <a:ea typeface="Calibri (MS)"/>
                  <a:cs typeface="Calibri (MS)"/>
                  <a:sym typeface="Calibri (MS)"/>
                  <a:hlinkClick r:id="rId4" tooltip="https://www.fazergroup.com/sv/nyheter-och-media/nyheter/?id=4691780">
                    <a:extLst>
                      <a:ext uri="{A12FA001-AC4F-418D-AE19-62706E023703}">
                        <ahyp:hlinkClr xmlns:ahyp="http://schemas.microsoft.com/office/drawing/2018/hyperlinkcolor" val="tx"/>
                      </a:ext>
                    </a:extLst>
                  </a:hlinkClick>
                </a:rPr>
                <a:t> </a:t>
              </a:r>
              <a:r>
                <a:rPr lang="en-US" sz="1893" u="sng" dirty="0" err="1">
                  <a:solidFill>
                    <a:srgbClr val="0000FF"/>
                  </a:solidFill>
                  <a:latin typeface="Calibri (MS)"/>
                  <a:ea typeface="Calibri (MS)"/>
                  <a:cs typeface="Calibri (MS)"/>
                  <a:sym typeface="Calibri (MS)"/>
                  <a:hlinkClick r:id="rId4" tooltip="https://www.fazergroup.com/sv/nyheter-och-media/nyheter/?id=4691780">
                    <a:extLst>
                      <a:ext uri="{A12FA001-AC4F-418D-AE19-62706E023703}">
                        <ahyp:hlinkClr xmlns:ahyp="http://schemas.microsoft.com/office/drawing/2018/hyperlinkcolor" val="tx"/>
                      </a:ext>
                    </a:extLst>
                  </a:hlinkClick>
                </a:rPr>
                <a:t>Generacional</a:t>
              </a:r>
              <a:r>
                <a:rPr lang="en-US" sz="1893" u="sng" dirty="0">
                  <a:solidFill>
                    <a:srgbClr val="0000FF"/>
                  </a:solidFill>
                  <a:latin typeface="Calibri (MS)"/>
                  <a:ea typeface="Calibri (MS)"/>
                  <a:cs typeface="Calibri (MS)"/>
                  <a:sym typeface="Calibri (MS)"/>
                  <a:hlinkClick r:id="rId4" tooltip="https://www.fazergroup.com/sv/nyheter-och-media/nyheter/?id=4691780">
                    <a:extLst>
                      <a:ext uri="{A12FA001-AC4F-418D-AE19-62706E023703}">
                        <ahyp:hlinkClr xmlns:ahyp="http://schemas.microsoft.com/office/drawing/2018/hyperlinkcolor" val="tx"/>
                      </a:ext>
                    </a:extLst>
                  </a:hlinkClick>
                </a:rPr>
                <a:t>):</a:t>
              </a:r>
            </a:p>
            <a:p>
              <a:pPr marL="0" lvl="0" indent="0" algn="l">
                <a:lnSpc>
                  <a:spcPts val="2347"/>
                </a:lnSpc>
              </a:pPr>
              <a:r>
                <a:rPr lang="en-US" sz="1893" u="sng" dirty="0" err="1">
                  <a:solidFill>
                    <a:srgbClr val="0000FF"/>
                  </a:solidFill>
                  <a:latin typeface="Calibri (MS)"/>
                  <a:ea typeface="Calibri (MS)"/>
                  <a:cs typeface="Calibri (MS)"/>
                  <a:sym typeface="Calibri (MS)"/>
                  <a:hlinkClick r:id="rId4" tooltip="https://www.fazergroup.com/sv/nyheter-och-media/nyheter/?id=4691780">
                    <a:extLst>
                      <a:ext uri="{A12FA001-AC4F-418D-AE19-62706E023703}">
                        <ahyp:hlinkClr xmlns:ahyp="http://schemas.microsoft.com/office/drawing/2018/hyperlinkcolor" val="tx"/>
                      </a:ext>
                    </a:extLst>
                  </a:hlinkClick>
                </a:rPr>
                <a:t>como</a:t>
              </a:r>
              <a:r>
                <a:rPr lang="en-US" sz="1893" u="sng" dirty="0">
                  <a:solidFill>
                    <a:srgbClr val="0000FF"/>
                  </a:solidFill>
                  <a:latin typeface="Calibri (MS)"/>
                  <a:ea typeface="Calibri (MS)"/>
                  <a:cs typeface="Calibri (MS)"/>
                  <a:sym typeface="Calibri (MS)"/>
                  <a:hlinkClick r:id="rId4" tooltip="https://www.fazergroup.com/sv/nyheter-och-media/nyheter/?id=4691780">
                    <a:extLst>
                      <a:ext uri="{A12FA001-AC4F-418D-AE19-62706E023703}">
                        <ahyp:hlinkClr xmlns:ahyp="http://schemas.microsoft.com/office/drawing/2018/hyperlinkcolor" val="tx"/>
                      </a:ext>
                    </a:extLst>
                  </a:hlinkClick>
                </a:rPr>
                <a:t> </a:t>
              </a:r>
              <a:r>
                <a:rPr lang="en-US" sz="1893" u="sng" dirty="0" err="1">
                  <a:solidFill>
                    <a:srgbClr val="0000FF"/>
                  </a:solidFill>
                  <a:latin typeface="Calibri (MS)"/>
                  <a:ea typeface="Calibri (MS)"/>
                  <a:cs typeface="Calibri (MS)"/>
                  <a:sym typeface="Calibri (MS)"/>
                  <a:hlinkClick r:id="rId4" tooltip="https://www.fazergroup.com/sv/nyheter-och-media/nyheter/?id=4691780">
                    <a:extLst>
                      <a:ext uri="{A12FA001-AC4F-418D-AE19-62706E023703}">
                        <ahyp:hlinkClr xmlns:ahyp="http://schemas.microsoft.com/office/drawing/2018/hyperlinkcolor" val="tx"/>
                      </a:ext>
                    </a:extLst>
                  </a:hlinkClick>
                </a:rPr>
                <a:t>suplemento</a:t>
              </a:r>
              <a:r>
                <a:rPr lang="en-US" sz="1893" u="sng" dirty="0">
                  <a:solidFill>
                    <a:srgbClr val="0000FF"/>
                  </a:solidFill>
                  <a:latin typeface="Calibri (MS)"/>
                  <a:ea typeface="Calibri (MS)"/>
                  <a:cs typeface="Calibri (MS)"/>
                  <a:sym typeface="Calibri (MS)"/>
                  <a:hlinkClick r:id="rId4" tooltip="https://www.fazergroup.com/sv/nyheter-och-media/nyheter/?id=4691780">
                    <a:extLst>
                      <a:ext uri="{A12FA001-AC4F-418D-AE19-62706E023703}">
                        <ahyp:hlinkClr xmlns:ahyp="http://schemas.microsoft.com/office/drawing/2018/hyperlinkcolor" val="tx"/>
                      </a:ext>
                    </a:extLst>
                  </a:hlinkClick>
                </a:rPr>
                <a:t> </a:t>
              </a:r>
              <a:r>
                <a:rPr lang="en-US" sz="1893" u="sng" dirty="0" err="1">
                  <a:solidFill>
                    <a:srgbClr val="0000FF"/>
                  </a:solidFill>
                  <a:latin typeface="Calibri (MS)"/>
                  <a:ea typeface="Calibri (MS)"/>
                  <a:cs typeface="Calibri (MS)"/>
                  <a:sym typeface="Calibri (MS)"/>
                  <a:hlinkClick r:id="rId4" tooltip="https://www.fazergroup.com/sv/nyheter-och-media/nyheter/?id=4691780">
                    <a:extLst>
                      <a:ext uri="{A12FA001-AC4F-418D-AE19-62706E023703}">
                        <ahyp:hlinkClr xmlns:ahyp="http://schemas.microsoft.com/office/drawing/2018/hyperlinkcolor" val="tx"/>
                      </a:ext>
                    </a:extLst>
                  </a:hlinkClick>
                </a:rPr>
                <a:t>proteico</a:t>
              </a:r>
              <a:r>
                <a:rPr lang="en-US" sz="1893" u="sng" dirty="0">
                  <a:solidFill>
                    <a:srgbClr val="0000FF"/>
                  </a:solidFill>
                  <a:latin typeface="Calibri (MS)"/>
                  <a:ea typeface="Calibri (MS)"/>
                  <a:cs typeface="Calibri (MS)"/>
                  <a:sym typeface="Calibri (MS)"/>
                  <a:hlinkClick r:id="rId4" tooltip="https://www.fazergroup.com/sv/nyheter-och-media/nyheter/?id=4691780">
                    <a:extLst>
                      <a:ext uri="{A12FA001-AC4F-418D-AE19-62706E023703}">
                        <ahyp:hlinkClr xmlns:ahyp="http://schemas.microsoft.com/office/drawing/2018/hyperlinkcolor" val="tx"/>
                      </a:ext>
                    </a:extLst>
                  </a:hlinkClick>
                </a:rPr>
                <a:t> </a:t>
              </a:r>
              <a:r>
                <a:rPr lang="en-US" sz="1893" u="sng" dirty="0" err="1">
                  <a:solidFill>
                    <a:srgbClr val="0000FF"/>
                  </a:solidFill>
                  <a:latin typeface="Calibri (MS)"/>
                  <a:ea typeface="Calibri (MS)"/>
                  <a:cs typeface="Calibri (MS)"/>
                  <a:sym typeface="Calibri (MS)"/>
                  <a:hlinkClick r:id="rId4" tooltip="https://www.fazergroup.com/sv/nyheter-och-media/nyheter/?id=4691780">
                    <a:extLst>
                      <a:ext uri="{A12FA001-AC4F-418D-AE19-62706E023703}">
                        <ahyp:hlinkClr xmlns:ahyp="http://schemas.microsoft.com/office/drawing/2018/hyperlinkcolor" val="tx"/>
                      </a:ext>
                    </a:extLst>
                  </a:hlinkClick>
                </a:rPr>
                <a:t>en</a:t>
              </a:r>
              <a:r>
                <a:rPr lang="en-US" sz="1893" u="sng" dirty="0">
                  <a:solidFill>
                    <a:srgbClr val="0000FF"/>
                  </a:solidFill>
                  <a:latin typeface="Calibri (MS)"/>
                  <a:ea typeface="Calibri (MS)"/>
                  <a:cs typeface="Calibri (MS)"/>
                  <a:sym typeface="Calibri (MS)"/>
                  <a:hlinkClick r:id="rId4" tooltip="https://www.fazergroup.com/sv/nyheter-och-media/nyheter/?id=4691780">
                    <a:extLst>
                      <a:ext uri="{A12FA001-AC4F-418D-AE19-62706E023703}">
                        <ahyp:hlinkClr xmlns:ahyp="http://schemas.microsoft.com/office/drawing/2018/hyperlinkcolor" val="tx"/>
                      </a:ext>
                    </a:extLst>
                  </a:hlinkClick>
                </a:rPr>
                <a:t> </a:t>
              </a:r>
              <a:r>
                <a:rPr lang="en-US" sz="1893" u="sng" dirty="0" err="1">
                  <a:solidFill>
                    <a:srgbClr val="0000FF"/>
                  </a:solidFill>
                  <a:latin typeface="Calibri (MS)"/>
                  <a:ea typeface="Calibri (MS)"/>
                  <a:cs typeface="Calibri (MS)"/>
                  <a:sym typeface="Calibri (MS)"/>
                  <a:hlinkClick r:id="rId4" tooltip="https://www.fazergroup.com/sv/nyheter-och-media/nyheter/?id=4691780">
                    <a:extLst>
                      <a:ext uri="{A12FA001-AC4F-418D-AE19-62706E023703}">
                        <ahyp:hlinkClr xmlns:ahyp="http://schemas.microsoft.com/office/drawing/2018/hyperlinkcolor" val="tx"/>
                      </a:ext>
                    </a:extLst>
                  </a:hlinkClick>
                </a:rPr>
                <a:t>diversas</a:t>
              </a:r>
              <a:r>
                <a:rPr lang="en-US" sz="1893" u="sng" dirty="0">
                  <a:solidFill>
                    <a:srgbClr val="0000FF"/>
                  </a:solidFill>
                  <a:latin typeface="Calibri (MS)"/>
                  <a:ea typeface="Calibri (MS)"/>
                  <a:cs typeface="Calibri (MS)"/>
                  <a:sym typeface="Calibri (MS)"/>
                  <a:hlinkClick r:id="rId4" tooltip="https://www.fazergroup.com/sv/nyheter-och-media/nyheter/?id=4691780">
                    <a:extLst>
                      <a:ext uri="{A12FA001-AC4F-418D-AE19-62706E023703}">
                        <ahyp:hlinkClr xmlns:ahyp="http://schemas.microsoft.com/office/drawing/2018/hyperlinkcolor" val="tx"/>
                      </a:ext>
                    </a:extLst>
                  </a:hlinkClick>
                </a:rPr>
                <a:t> </a:t>
              </a:r>
              <a:r>
                <a:rPr lang="en-US" sz="1893" u="sng" dirty="0" err="1">
                  <a:solidFill>
                    <a:srgbClr val="0000FF"/>
                  </a:solidFill>
                  <a:latin typeface="Calibri (MS)"/>
                  <a:ea typeface="Calibri (MS)"/>
                  <a:cs typeface="Calibri (MS)"/>
                  <a:sym typeface="Calibri (MS)"/>
                  <a:hlinkClick r:id="rId4" tooltip="https://www.fazergroup.com/sv/nyheter-och-media/nyheter/?id=4691780">
                    <a:extLst>
                      <a:ext uri="{A12FA001-AC4F-418D-AE19-62706E023703}">
                        <ahyp:hlinkClr xmlns:ahyp="http://schemas.microsoft.com/office/drawing/2018/hyperlinkcolor" val="tx"/>
                      </a:ext>
                    </a:extLst>
                  </a:hlinkClick>
                </a:rPr>
                <a:t>preparaciones</a:t>
              </a:r>
              <a:r>
                <a:rPr lang="en-US" sz="1893" u="sng" dirty="0">
                  <a:solidFill>
                    <a:srgbClr val="0000FF"/>
                  </a:solidFill>
                  <a:latin typeface="Calibri (MS)"/>
                  <a:ea typeface="Calibri (MS)"/>
                  <a:cs typeface="Calibri (MS)"/>
                  <a:sym typeface="Calibri (MS)"/>
                  <a:hlinkClick r:id="rId4" tooltip="https://www.fazergroup.com/sv/nyheter-och-media/nyheter/?id=4691780">
                    <a:extLst>
                      <a:ext uri="{A12FA001-AC4F-418D-AE19-62706E023703}">
                        <ahyp:hlinkClr xmlns:ahyp="http://schemas.microsoft.com/office/drawing/2018/hyperlinkcolor" val="tx"/>
                      </a:ext>
                    </a:extLst>
                  </a:hlinkClick>
                </a:rPr>
                <a:t> </a:t>
              </a:r>
              <a:r>
                <a:rPr lang="en-US" sz="1893" u="sng" dirty="0" err="1">
                  <a:solidFill>
                    <a:srgbClr val="0000FF"/>
                  </a:solidFill>
                  <a:latin typeface="Calibri (MS)"/>
                  <a:ea typeface="Calibri (MS)"/>
                  <a:cs typeface="Calibri (MS)"/>
                  <a:sym typeface="Calibri (MS)"/>
                  <a:hlinkClick r:id="rId4" tooltip="https://www.fazergroup.com/sv/nyheter-och-media/nyheter/?id=4691780">
                    <a:extLst>
                      <a:ext uri="{A12FA001-AC4F-418D-AE19-62706E023703}">
                        <ahyp:hlinkClr xmlns:ahyp="http://schemas.microsoft.com/office/drawing/2018/hyperlinkcolor" val="tx"/>
                      </a:ext>
                    </a:extLst>
                  </a:hlinkClick>
                </a:rPr>
                <a:t>culinarias</a:t>
              </a:r>
              <a:r>
                <a:rPr lang="en-US" sz="1893" u="sng" dirty="0">
                  <a:solidFill>
                    <a:srgbClr val="0000FF"/>
                  </a:solidFill>
                  <a:latin typeface="Calibri (MS)"/>
                  <a:ea typeface="Calibri (MS)"/>
                  <a:cs typeface="Calibri (MS)"/>
                  <a:sym typeface="Calibri (MS)"/>
                  <a:hlinkClick r:id="rId4" tooltip="https://www.fazergroup.com/sv/nyheter-och-media/nyheter/?id=4691780">
                    <a:extLst>
                      <a:ext uri="{A12FA001-AC4F-418D-AE19-62706E023703}">
                        <ahyp:hlinkClr xmlns:ahyp="http://schemas.microsoft.com/office/drawing/2018/hyperlinkcolor" val="tx"/>
                      </a:ext>
                    </a:extLst>
                  </a:hlinkClick>
                </a:rPr>
                <a:t>, tales </a:t>
              </a:r>
              <a:r>
                <a:rPr lang="en-US" sz="1893" u="sng" dirty="0" err="1">
                  <a:solidFill>
                    <a:srgbClr val="0000FF"/>
                  </a:solidFill>
                  <a:latin typeface="Calibri (MS)"/>
                  <a:ea typeface="Calibri (MS)"/>
                  <a:cs typeface="Calibri (MS)"/>
                  <a:sym typeface="Calibri (MS)"/>
                  <a:hlinkClick r:id="rId4" tooltip="https://www.fazergroup.com/sv/nyheter-och-media/nyheter/?id=4691780">
                    <a:extLst>
                      <a:ext uri="{A12FA001-AC4F-418D-AE19-62706E023703}">
                        <ahyp:hlinkClr xmlns:ahyp="http://schemas.microsoft.com/office/drawing/2018/hyperlinkcolor" val="tx"/>
                      </a:ext>
                    </a:extLst>
                  </a:hlinkClick>
                </a:rPr>
                <a:t>como</a:t>
              </a:r>
              <a:r>
                <a:rPr lang="en-US" sz="1893" u="sng" dirty="0">
                  <a:solidFill>
                    <a:srgbClr val="0000FF"/>
                  </a:solidFill>
                  <a:latin typeface="Calibri (MS)"/>
                  <a:ea typeface="Calibri (MS)"/>
                  <a:cs typeface="Calibri (MS)"/>
                  <a:sym typeface="Calibri (MS)"/>
                  <a:hlinkClick r:id="rId4" tooltip="https://www.fazergroup.com/sv/nyheter-och-media/nyheter/?id=4691780">
                    <a:extLst>
                      <a:ext uri="{A12FA001-AC4F-418D-AE19-62706E023703}">
                        <ahyp:hlinkClr xmlns:ahyp="http://schemas.microsoft.com/office/drawing/2018/hyperlinkcolor" val="tx"/>
                      </a:ext>
                    </a:extLst>
                  </a:hlinkClick>
                </a:rPr>
                <a:t> </a:t>
              </a:r>
              <a:r>
                <a:rPr lang="en-US" sz="1893" u="sng" dirty="0" err="1">
                  <a:solidFill>
                    <a:srgbClr val="0000FF"/>
                  </a:solidFill>
                  <a:latin typeface="Calibri (MS)"/>
                  <a:ea typeface="Calibri (MS)"/>
                  <a:cs typeface="Calibri (MS)"/>
                  <a:sym typeface="Calibri (MS)"/>
                  <a:hlinkClick r:id="rId4" tooltip="https://www.fazergroup.com/sv/nyheter-och-media/nyheter/?id=4691780">
                    <a:extLst>
                      <a:ext uri="{A12FA001-AC4F-418D-AE19-62706E023703}">
                        <ahyp:hlinkClr xmlns:ahyp="http://schemas.microsoft.com/office/drawing/2018/hyperlinkcolor" val="tx"/>
                      </a:ext>
                    </a:extLst>
                  </a:hlinkClick>
                </a:rPr>
                <a:t>barritas</a:t>
              </a:r>
              <a:r>
                <a:rPr lang="en-US" sz="1893" u="sng" dirty="0">
                  <a:solidFill>
                    <a:srgbClr val="0000FF"/>
                  </a:solidFill>
                  <a:latin typeface="Calibri (MS)"/>
                  <a:ea typeface="Calibri (MS)"/>
                  <a:cs typeface="Calibri (MS)"/>
                  <a:sym typeface="Calibri (MS)"/>
                  <a:hlinkClick r:id="rId4" tooltip="https://www.fazergroup.com/sv/nyheter-och-media/nyheter/?id=4691780">
                    <a:extLst>
                      <a:ext uri="{A12FA001-AC4F-418D-AE19-62706E023703}">
                        <ahyp:hlinkClr xmlns:ahyp="http://schemas.microsoft.com/office/drawing/2018/hyperlinkcolor" val="tx"/>
                      </a:ext>
                    </a:extLst>
                  </a:hlinkClick>
                </a:rPr>
                <a:t> </a:t>
              </a:r>
              <a:r>
                <a:rPr lang="en-US" sz="1893" u="sng" dirty="0" err="1">
                  <a:solidFill>
                    <a:srgbClr val="0000FF"/>
                  </a:solidFill>
                  <a:latin typeface="Calibri (MS)"/>
                  <a:ea typeface="Calibri (MS)"/>
                  <a:cs typeface="Calibri (MS)"/>
                  <a:sym typeface="Calibri (MS)"/>
                  <a:hlinkClick r:id="rId4" tooltip="https://www.fazergroup.com/sv/nyheter-och-media/nyheter/?id=4691780">
                    <a:extLst>
                      <a:ext uri="{A12FA001-AC4F-418D-AE19-62706E023703}">
                        <ahyp:hlinkClr xmlns:ahyp="http://schemas.microsoft.com/office/drawing/2018/hyperlinkcolor" val="tx"/>
                      </a:ext>
                    </a:extLst>
                  </a:hlinkClick>
                </a:rPr>
                <a:t>energéticas</a:t>
              </a:r>
              <a:r>
                <a:rPr lang="en-US" sz="1893" u="sng" dirty="0">
                  <a:solidFill>
                    <a:srgbClr val="0000FF"/>
                  </a:solidFill>
                  <a:latin typeface="Calibri (MS)"/>
                  <a:ea typeface="Calibri (MS)"/>
                  <a:cs typeface="Calibri (MS)"/>
                  <a:sym typeface="Calibri (MS)"/>
                  <a:hlinkClick r:id="rId4" tooltip="https://www.fazergroup.com/sv/nyheter-och-media/nyheter/?id=4691780">
                    <a:extLst>
                      <a:ext uri="{A12FA001-AC4F-418D-AE19-62706E023703}">
                        <ahyp:hlinkClr xmlns:ahyp="http://schemas.microsoft.com/office/drawing/2018/hyperlinkcolor" val="tx"/>
                      </a:ext>
                    </a:extLst>
                  </a:hlinkClick>
                </a:rPr>
                <a:t>, </a:t>
              </a:r>
              <a:r>
                <a:rPr lang="en-US" sz="1893" u="sng" dirty="0" err="1">
                  <a:solidFill>
                    <a:srgbClr val="0000FF"/>
                  </a:solidFill>
                  <a:latin typeface="Calibri (MS)"/>
                  <a:ea typeface="Calibri (MS)"/>
                  <a:cs typeface="Calibri (MS)"/>
                  <a:sym typeface="Calibri (MS)"/>
                  <a:hlinkClick r:id="rId4" tooltip="https://www.fazergroup.com/sv/nyheter-och-media/nyheter/?id=4691780">
                    <a:extLst>
                      <a:ext uri="{A12FA001-AC4F-418D-AE19-62706E023703}">
                        <ahyp:hlinkClr xmlns:ahyp="http://schemas.microsoft.com/office/drawing/2018/hyperlinkcolor" val="tx"/>
                      </a:ext>
                    </a:extLst>
                  </a:hlinkClick>
                </a:rPr>
                <a:t>cereales</a:t>
              </a:r>
              <a:r>
                <a:rPr lang="en-US" sz="1893" u="sng" dirty="0">
                  <a:solidFill>
                    <a:srgbClr val="0000FF"/>
                  </a:solidFill>
                  <a:latin typeface="Calibri (MS)"/>
                  <a:ea typeface="Calibri (MS)"/>
                  <a:cs typeface="Calibri (MS)"/>
                  <a:sym typeface="Calibri (MS)"/>
                  <a:hlinkClick r:id="rId4" tooltip="https://www.fazergroup.com/sv/nyheter-och-media/nyheter/?id=4691780">
                    <a:extLst>
                      <a:ext uri="{A12FA001-AC4F-418D-AE19-62706E023703}">
                        <ahyp:hlinkClr xmlns:ahyp="http://schemas.microsoft.com/office/drawing/2018/hyperlinkcolor" val="tx"/>
                      </a:ext>
                    </a:extLst>
                  </a:hlinkClick>
                </a:rPr>
                <a:t>, </a:t>
              </a:r>
              <a:r>
                <a:rPr lang="en-US" sz="1893" u="sng" dirty="0" err="1">
                  <a:solidFill>
                    <a:srgbClr val="0000FF"/>
                  </a:solidFill>
                  <a:latin typeface="Calibri (MS)"/>
                  <a:ea typeface="Calibri (MS)"/>
                  <a:cs typeface="Calibri (MS)"/>
                  <a:sym typeface="Calibri (MS)"/>
                  <a:hlinkClick r:id="rId4" tooltip="https://www.fazergroup.com/sv/nyheter-och-media/nyheter/?id=4691780">
                    <a:extLst>
                      <a:ext uri="{A12FA001-AC4F-418D-AE19-62706E023703}">
                        <ahyp:hlinkClr xmlns:ahyp="http://schemas.microsoft.com/office/drawing/2018/hyperlinkcolor" val="tx"/>
                      </a:ext>
                    </a:extLst>
                  </a:hlinkClick>
                </a:rPr>
                <a:t>yogures</a:t>
              </a:r>
              <a:r>
                <a:rPr lang="en-US" sz="1893" u="sng" dirty="0">
                  <a:solidFill>
                    <a:srgbClr val="0000FF"/>
                  </a:solidFill>
                  <a:latin typeface="Calibri (MS)"/>
                  <a:ea typeface="Calibri (MS)"/>
                  <a:cs typeface="Calibri (MS)"/>
                  <a:sym typeface="Calibri (MS)"/>
                  <a:hlinkClick r:id="rId4" tooltip="https://www.fazergroup.com/sv/nyheter-och-media/nyheter/?id=4691780">
                    <a:extLst>
                      <a:ext uri="{A12FA001-AC4F-418D-AE19-62706E023703}">
                        <ahyp:hlinkClr xmlns:ahyp="http://schemas.microsoft.com/office/drawing/2018/hyperlinkcolor" val="tx"/>
                      </a:ext>
                    </a:extLst>
                  </a:hlinkClick>
                </a:rPr>
                <a:t> </a:t>
              </a:r>
              <a:r>
                <a:rPr lang="en-US" sz="1893" u="sng" dirty="0" err="1">
                  <a:solidFill>
                    <a:srgbClr val="0000FF"/>
                  </a:solidFill>
                  <a:latin typeface="Calibri (MS)"/>
                  <a:ea typeface="Calibri (MS)"/>
                  <a:cs typeface="Calibri (MS)"/>
                  <a:sym typeface="Calibri (MS)"/>
                  <a:hlinkClick r:id="rId4" tooltip="https://www.fazergroup.com/sv/nyheter-och-media/nyheter/?id=4691780">
                    <a:extLst>
                      <a:ext uri="{A12FA001-AC4F-418D-AE19-62706E023703}">
                        <ahyp:hlinkClr xmlns:ahyp="http://schemas.microsoft.com/office/drawing/2018/hyperlinkcolor" val="tx"/>
                      </a:ext>
                    </a:extLst>
                  </a:hlinkClick>
                </a:rPr>
                <a:t>vegetales</a:t>
              </a:r>
              <a:r>
                <a:rPr lang="en-US" sz="1893" u="sng" dirty="0">
                  <a:solidFill>
                    <a:srgbClr val="0000FF"/>
                  </a:solidFill>
                  <a:latin typeface="Calibri (MS)"/>
                  <a:ea typeface="Calibri (MS)"/>
                  <a:cs typeface="Calibri (MS)"/>
                  <a:sym typeface="Calibri (MS)"/>
                  <a:hlinkClick r:id="rId4" tooltip="https://www.fazergroup.com/sv/nyheter-och-media/nyheter/?id=4691780">
                    <a:extLst>
                      <a:ext uri="{A12FA001-AC4F-418D-AE19-62706E023703}">
                        <ahyp:hlinkClr xmlns:ahyp="http://schemas.microsoft.com/office/drawing/2018/hyperlinkcolor" val="tx"/>
                      </a:ext>
                    </a:extLst>
                  </a:hlinkClick>
                </a:rPr>
                <a:t>, </a:t>
              </a:r>
              <a:r>
                <a:rPr lang="en-US" sz="1893" u="sng" dirty="0" err="1">
                  <a:solidFill>
                    <a:srgbClr val="0000FF"/>
                  </a:solidFill>
                  <a:latin typeface="Calibri (MS)"/>
                  <a:ea typeface="Calibri (MS)"/>
                  <a:cs typeface="Calibri (MS)"/>
                  <a:sym typeface="Calibri (MS)"/>
                  <a:hlinkClick r:id="rId4" tooltip="https://www.fazergroup.com/sv/nyheter-och-media/nyheter/?id=4691780">
                    <a:extLst>
                      <a:ext uri="{A12FA001-AC4F-418D-AE19-62706E023703}">
                        <ahyp:hlinkClr xmlns:ahyp="http://schemas.microsoft.com/office/drawing/2018/hyperlinkcolor" val="tx"/>
                      </a:ext>
                    </a:extLst>
                  </a:hlinkClick>
                </a:rPr>
                <a:t>bebidas</a:t>
              </a:r>
              <a:r>
                <a:rPr lang="en-US" sz="1893" u="sng" dirty="0">
                  <a:solidFill>
                    <a:srgbClr val="0000FF"/>
                  </a:solidFill>
                  <a:latin typeface="Calibri (MS)"/>
                  <a:ea typeface="Calibri (MS)"/>
                  <a:cs typeface="Calibri (MS)"/>
                  <a:sym typeface="Calibri (MS)"/>
                  <a:hlinkClick r:id="rId4" tooltip="https://www.fazergroup.com/sv/nyheter-och-media/nyheter/?id=4691780">
                    <a:extLst>
                      <a:ext uri="{A12FA001-AC4F-418D-AE19-62706E023703}">
                        <ahyp:hlinkClr xmlns:ahyp="http://schemas.microsoft.com/office/drawing/2018/hyperlinkcolor" val="tx"/>
                      </a:ext>
                    </a:extLst>
                  </a:hlinkClick>
                </a:rPr>
                <a:t> </a:t>
              </a:r>
              <a:r>
                <a:rPr lang="en-US" sz="1893" u="sng" dirty="0" err="1">
                  <a:solidFill>
                    <a:srgbClr val="0000FF"/>
                  </a:solidFill>
                  <a:latin typeface="Calibri (MS)"/>
                  <a:ea typeface="Calibri (MS)"/>
                  <a:cs typeface="Calibri (MS)"/>
                  <a:sym typeface="Calibri (MS)"/>
                  <a:hlinkClick r:id="rId4" tooltip="https://www.fazergroup.com/sv/nyheter-och-media/nyheter/?id=4691780">
                    <a:extLst>
                      <a:ext uri="{A12FA001-AC4F-418D-AE19-62706E023703}">
                        <ahyp:hlinkClr xmlns:ahyp="http://schemas.microsoft.com/office/drawing/2018/hyperlinkcolor" val="tx"/>
                      </a:ext>
                    </a:extLst>
                  </a:hlinkClick>
                </a:rPr>
                <a:t>recuperadoras</a:t>
              </a:r>
              <a:r>
                <a:rPr lang="en-US" sz="1893" u="sng" dirty="0">
                  <a:solidFill>
                    <a:srgbClr val="0000FF"/>
                  </a:solidFill>
                  <a:latin typeface="Calibri (MS)"/>
                  <a:ea typeface="Calibri (MS)"/>
                  <a:cs typeface="Calibri (MS)"/>
                  <a:sym typeface="Calibri (MS)"/>
                  <a:hlinkClick r:id="rId4" tooltip="https://www.fazergroup.com/sv/nyheter-och-media/nyheter/?id=4691780">
                    <a:extLst>
                      <a:ext uri="{A12FA001-AC4F-418D-AE19-62706E023703}">
                        <ahyp:hlinkClr xmlns:ahyp="http://schemas.microsoft.com/office/drawing/2018/hyperlinkcolor" val="tx"/>
                      </a:ext>
                    </a:extLst>
                  </a:hlinkClick>
                </a:rPr>
                <a:t>, </a:t>
              </a:r>
              <a:r>
                <a:rPr lang="en-US" sz="1893" u="sng" dirty="0" err="1">
                  <a:solidFill>
                    <a:srgbClr val="0000FF"/>
                  </a:solidFill>
                  <a:latin typeface="Calibri (MS)"/>
                  <a:ea typeface="Calibri (MS)"/>
                  <a:cs typeface="Calibri (MS)"/>
                  <a:sym typeface="Calibri (MS)"/>
                  <a:hlinkClick r:id="rId4" tooltip="https://www.fazergroup.com/sv/nyheter-och-media/nyheter/?id=4691780">
                    <a:extLst>
                      <a:ext uri="{A12FA001-AC4F-418D-AE19-62706E023703}">
                        <ahyp:hlinkClr xmlns:ahyp="http://schemas.microsoft.com/office/drawing/2018/hyperlinkcolor" val="tx"/>
                      </a:ext>
                    </a:extLst>
                  </a:hlinkClick>
                </a:rPr>
                <a:t>proteínas</a:t>
              </a:r>
              <a:r>
                <a:rPr lang="en-US" sz="1893" u="sng" dirty="0">
                  <a:solidFill>
                    <a:srgbClr val="0000FF"/>
                  </a:solidFill>
                  <a:latin typeface="Calibri (MS)"/>
                  <a:ea typeface="Calibri (MS)"/>
                  <a:cs typeface="Calibri (MS)"/>
                  <a:sym typeface="Calibri (MS)"/>
                  <a:hlinkClick r:id="rId4" tooltip="https://www.fazergroup.com/sv/nyheter-och-media/nyheter/?id=4691780">
                    <a:extLst>
                      <a:ext uri="{A12FA001-AC4F-418D-AE19-62706E023703}">
                        <ahyp:hlinkClr xmlns:ahyp="http://schemas.microsoft.com/office/drawing/2018/hyperlinkcolor" val="tx"/>
                      </a:ext>
                    </a:extLst>
                  </a:hlinkClick>
                </a:rPr>
                <a:t> </a:t>
              </a:r>
              <a:r>
                <a:rPr lang="en-US" sz="1893" u="sng" dirty="0" err="1">
                  <a:solidFill>
                    <a:srgbClr val="0000FF"/>
                  </a:solidFill>
                  <a:latin typeface="Calibri (MS)"/>
                  <a:ea typeface="Calibri (MS)"/>
                  <a:cs typeface="Calibri (MS)"/>
                  <a:sym typeface="Calibri (MS)"/>
                  <a:hlinkClick r:id="rId4" tooltip="https://www.fazergroup.com/sv/nyheter-och-media/nyheter/?id=4691780">
                    <a:extLst>
                      <a:ext uri="{A12FA001-AC4F-418D-AE19-62706E023703}">
                        <ahyp:hlinkClr xmlns:ahyp="http://schemas.microsoft.com/office/drawing/2018/hyperlinkcolor" val="tx"/>
                      </a:ext>
                    </a:extLst>
                  </a:hlinkClick>
                </a:rPr>
                <a:t>en</a:t>
              </a:r>
              <a:r>
                <a:rPr lang="en-US" sz="1893" u="sng" dirty="0">
                  <a:solidFill>
                    <a:srgbClr val="0000FF"/>
                  </a:solidFill>
                  <a:latin typeface="Calibri (MS)"/>
                  <a:ea typeface="Calibri (MS)"/>
                  <a:cs typeface="Calibri (MS)"/>
                  <a:sym typeface="Calibri (MS)"/>
                  <a:hlinkClick r:id="rId4" tooltip="https://www.fazergroup.com/sv/nyheter-och-media/nyheter/?id=4691780">
                    <a:extLst>
                      <a:ext uri="{A12FA001-AC4F-418D-AE19-62706E023703}">
                        <ahyp:hlinkClr xmlns:ahyp="http://schemas.microsoft.com/office/drawing/2018/hyperlinkcolor" val="tx"/>
                      </a:ext>
                    </a:extLst>
                  </a:hlinkClick>
                </a:rPr>
                <a:t> </a:t>
              </a:r>
              <a:r>
                <a:rPr lang="en-US" sz="1893" u="sng" dirty="0" err="1">
                  <a:solidFill>
                    <a:srgbClr val="0000FF"/>
                  </a:solidFill>
                  <a:latin typeface="Calibri (MS)"/>
                  <a:ea typeface="Calibri (MS)"/>
                  <a:cs typeface="Calibri (MS)"/>
                  <a:sym typeface="Calibri (MS)"/>
                  <a:hlinkClick r:id="rId4" tooltip="https://www.fazergroup.com/sv/nyheter-och-media/nyheter/?id=4691780">
                    <a:extLst>
                      <a:ext uri="{A12FA001-AC4F-418D-AE19-62706E023703}">
                        <ahyp:hlinkClr xmlns:ahyp="http://schemas.microsoft.com/office/drawing/2018/hyperlinkcolor" val="tx"/>
                      </a:ext>
                    </a:extLst>
                  </a:hlinkClick>
                </a:rPr>
                <a:t>polvo</a:t>
              </a:r>
              <a:r>
                <a:rPr lang="en-US" sz="1893" u="sng" dirty="0">
                  <a:solidFill>
                    <a:srgbClr val="0000FF"/>
                  </a:solidFill>
                  <a:latin typeface="Calibri (MS)"/>
                  <a:ea typeface="Calibri (MS)"/>
                  <a:cs typeface="Calibri (MS)"/>
                  <a:sym typeface="Calibri (MS)"/>
                  <a:hlinkClick r:id="rId4" tooltip="https://www.fazergroup.com/sv/nyheter-och-media/nyheter/?id=4691780">
                    <a:extLst>
                      <a:ext uri="{A12FA001-AC4F-418D-AE19-62706E023703}">
                        <ahyp:hlinkClr xmlns:ahyp="http://schemas.microsoft.com/office/drawing/2018/hyperlinkcolor" val="tx"/>
                      </a:ext>
                    </a:extLst>
                  </a:hlinkClick>
                </a:rPr>
                <a:t> y </a:t>
              </a:r>
              <a:r>
                <a:rPr lang="en-US" sz="1893" u="sng" dirty="0" err="1">
                  <a:solidFill>
                    <a:srgbClr val="0000FF"/>
                  </a:solidFill>
                  <a:latin typeface="Calibri (MS)"/>
                  <a:ea typeface="Calibri (MS)"/>
                  <a:cs typeface="Calibri (MS)"/>
                  <a:sym typeface="Calibri (MS)"/>
                  <a:hlinkClick r:id="rId4" tooltip="https://www.fazergroup.com/sv/nyheter-och-media/nyheter/?id=4691780">
                    <a:extLst>
                      <a:ext uri="{A12FA001-AC4F-418D-AE19-62706E023703}">
                        <ahyp:hlinkClr xmlns:ahyp="http://schemas.microsoft.com/office/drawing/2018/hyperlinkcolor" val="tx"/>
                      </a:ext>
                    </a:extLst>
                  </a:hlinkClick>
                </a:rPr>
                <a:t>sustitutos</a:t>
              </a:r>
              <a:r>
                <a:rPr lang="en-US" sz="1893" u="sng" dirty="0">
                  <a:solidFill>
                    <a:srgbClr val="0000FF"/>
                  </a:solidFill>
                  <a:latin typeface="Calibri (MS)"/>
                  <a:ea typeface="Calibri (MS)"/>
                  <a:cs typeface="Calibri (MS)"/>
                  <a:sym typeface="Calibri (MS)"/>
                  <a:hlinkClick r:id="rId4" tooltip="https://www.fazergroup.com/sv/nyheter-och-media/nyheter/?id=4691780">
                    <a:extLst>
                      <a:ext uri="{A12FA001-AC4F-418D-AE19-62706E023703}">
                        <ahyp:hlinkClr xmlns:ahyp="http://schemas.microsoft.com/office/drawing/2018/hyperlinkcolor" val="tx"/>
                      </a:ext>
                    </a:extLst>
                  </a:hlinkClick>
                </a:rPr>
                <a:t> de </a:t>
              </a:r>
              <a:r>
                <a:rPr lang="en-US" sz="1893" u="sng" dirty="0" err="1">
                  <a:solidFill>
                    <a:srgbClr val="0000FF"/>
                  </a:solidFill>
                  <a:latin typeface="Calibri (MS)"/>
                  <a:ea typeface="Calibri (MS)"/>
                  <a:cs typeface="Calibri (MS)"/>
                  <a:sym typeface="Calibri (MS)"/>
                  <a:hlinkClick r:id="rId4" tooltip="https://www.fazergroup.com/sv/nyheter-och-media/nyheter/?id=4691780">
                    <a:extLst>
                      <a:ext uri="{A12FA001-AC4F-418D-AE19-62706E023703}">
                        <ahyp:hlinkClr xmlns:ahyp="http://schemas.microsoft.com/office/drawing/2018/hyperlinkcolor" val="tx"/>
                      </a:ext>
                    </a:extLst>
                  </a:hlinkClick>
                </a:rPr>
                <a:t>comidas</a:t>
              </a:r>
              <a:r>
                <a:rPr lang="en-US" sz="1893" u="sng" dirty="0">
                  <a:solidFill>
                    <a:srgbClr val="0000FF"/>
                  </a:solidFill>
                  <a:latin typeface="Calibri (MS)"/>
                  <a:ea typeface="Calibri (MS)"/>
                  <a:cs typeface="Calibri (MS)"/>
                  <a:sym typeface="Calibri (MS)"/>
                  <a:hlinkClick r:id="rId4" tooltip="https://www.fazergroup.com/sv/nyheter-och-media/nyheter/?id=4691780">
                    <a:extLst>
                      <a:ext uri="{A12FA001-AC4F-418D-AE19-62706E023703}">
                        <ahyp:hlinkClr xmlns:ahyp="http://schemas.microsoft.com/office/drawing/2018/hyperlinkcolor" val="tx"/>
                      </a:ext>
                    </a:extLst>
                  </a:hlinkClick>
                </a:rPr>
                <a:t>, </a:t>
              </a:r>
              <a:r>
                <a:rPr lang="en-US" sz="1893" u="sng" dirty="0" err="1">
                  <a:solidFill>
                    <a:srgbClr val="0000FF"/>
                  </a:solidFill>
                  <a:latin typeface="Calibri (MS)"/>
                  <a:ea typeface="Calibri (MS)"/>
                  <a:cs typeface="Calibri (MS)"/>
                  <a:sym typeface="Calibri (MS)"/>
                  <a:hlinkClick r:id="rId4" tooltip="https://www.fazergroup.com/sv/nyheter-och-media/nyheter/?id=4691780">
                    <a:extLst>
                      <a:ext uri="{A12FA001-AC4F-418D-AE19-62706E023703}">
                        <ahyp:hlinkClr xmlns:ahyp="http://schemas.microsoft.com/office/drawing/2018/hyperlinkcolor" val="tx"/>
                      </a:ext>
                    </a:extLst>
                  </a:hlinkClick>
                </a:rPr>
                <a:t>así</a:t>
              </a:r>
              <a:r>
                <a:rPr lang="en-US" sz="1893" u="sng" dirty="0">
                  <a:solidFill>
                    <a:srgbClr val="0000FF"/>
                  </a:solidFill>
                  <a:latin typeface="Calibri (MS)"/>
                  <a:ea typeface="Calibri (MS)"/>
                  <a:cs typeface="Calibri (MS)"/>
                  <a:sym typeface="Calibri (MS)"/>
                  <a:hlinkClick r:id="rId4" tooltip="https://www.fazergroup.com/sv/nyheter-och-media/nyheter/?id=4691780">
                    <a:extLst>
                      <a:ext uri="{A12FA001-AC4F-418D-AE19-62706E023703}">
                        <ahyp:hlinkClr xmlns:ahyp="http://schemas.microsoft.com/office/drawing/2018/hyperlinkcolor" val="tx"/>
                      </a:ext>
                    </a:extLst>
                  </a:hlinkClick>
                </a:rPr>
                <a:t> </a:t>
              </a:r>
              <a:r>
                <a:rPr lang="en-US" sz="1893" u="sng" dirty="0" err="1">
                  <a:solidFill>
                    <a:srgbClr val="0000FF"/>
                  </a:solidFill>
                  <a:latin typeface="Calibri (MS)"/>
                  <a:ea typeface="Calibri (MS)"/>
                  <a:cs typeface="Calibri (MS)"/>
                  <a:sym typeface="Calibri (MS)"/>
                  <a:hlinkClick r:id="rId4" tooltip="https://www.fazergroup.com/sv/nyheter-och-media/nyheter/?id=4691780">
                    <a:extLst>
                      <a:ext uri="{A12FA001-AC4F-418D-AE19-62706E023703}">
                        <ahyp:hlinkClr xmlns:ahyp="http://schemas.microsoft.com/office/drawing/2018/hyperlinkcolor" val="tx"/>
                      </a:ext>
                    </a:extLst>
                  </a:hlinkClick>
                </a:rPr>
                <a:t>como</a:t>
              </a:r>
              <a:r>
                <a:rPr lang="en-US" sz="1893" u="sng" dirty="0">
                  <a:solidFill>
                    <a:srgbClr val="0000FF"/>
                  </a:solidFill>
                  <a:latin typeface="Calibri (MS)"/>
                  <a:ea typeface="Calibri (MS)"/>
                  <a:cs typeface="Calibri (MS)"/>
                  <a:sym typeface="Calibri (MS)"/>
                  <a:hlinkClick r:id="rId4" tooltip="https://www.fazergroup.com/sv/nyheter-och-media/nyheter/?id=4691780">
                    <a:extLst>
                      <a:ext uri="{A12FA001-AC4F-418D-AE19-62706E023703}">
                        <ahyp:hlinkClr xmlns:ahyp="http://schemas.microsoft.com/office/drawing/2018/hyperlinkcolor" val="tx"/>
                      </a:ext>
                    </a:extLst>
                  </a:hlinkClick>
                </a:rPr>
                <a:t> </a:t>
              </a:r>
              <a:r>
                <a:rPr lang="en-US" sz="1893" u="sng" dirty="0" err="1">
                  <a:solidFill>
                    <a:srgbClr val="0000FF"/>
                  </a:solidFill>
                  <a:latin typeface="Calibri (MS)"/>
                  <a:ea typeface="Calibri (MS)"/>
                  <a:cs typeface="Calibri (MS)"/>
                  <a:sym typeface="Calibri (MS)"/>
                  <a:hlinkClick r:id="rId4" tooltip="https://www.fazergroup.com/sv/nyheter-och-media/nyheter/?id=4691780">
                    <a:extLst>
                      <a:ext uri="{A12FA001-AC4F-418D-AE19-62706E023703}">
                        <ahyp:hlinkClr xmlns:ahyp="http://schemas.microsoft.com/office/drawing/2018/hyperlinkcolor" val="tx"/>
                      </a:ext>
                    </a:extLst>
                  </a:hlinkClick>
                </a:rPr>
                <a:t>materia</a:t>
              </a:r>
              <a:r>
                <a:rPr lang="en-US" sz="1893" u="sng" dirty="0">
                  <a:solidFill>
                    <a:srgbClr val="0000FF"/>
                  </a:solidFill>
                  <a:latin typeface="Calibri (MS)"/>
                  <a:ea typeface="Calibri (MS)"/>
                  <a:cs typeface="Calibri (MS)"/>
                  <a:sym typeface="Calibri (MS)"/>
                  <a:hlinkClick r:id="rId4" tooltip="https://www.fazergroup.com/sv/nyheter-och-media/nyheter/?id=4691780">
                    <a:extLst>
                      <a:ext uri="{A12FA001-AC4F-418D-AE19-62706E023703}">
                        <ahyp:hlinkClr xmlns:ahyp="http://schemas.microsoft.com/office/drawing/2018/hyperlinkcolor" val="tx"/>
                      </a:ext>
                    </a:extLst>
                  </a:hlinkClick>
                </a:rPr>
                <a:t> prima para </a:t>
              </a:r>
              <a:r>
                <a:rPr lang="en-US" sz="1893" u="sng" dirty="0" err="1">
                  <a:solidFill>
                    <a:srgbClr val="0000FF"/>
                  </a:solidFill>
                  <a:latin typeface="Calibri (MS)"/>
                  <a:ea typeface="Calibri (MS)"/>
                  <a:cs typeface="Calibri (MS)"/>
                  <a:sym typeface="Calibri (MS)"/>
                  <a:hlinkClick r:id="rId4" tooltip="https://www.fazergroup.com/sv/nyheter-och-media/nyheter/?id=4691780">
                    <a:extLst>
                      <a:ext uri="{A12FA001-AC4F-418D-AE19-62706E023703}">
                        <ahyp:hlinkClr xmlns:ahyp="http://schemas.microsoft.com/office/drawing/2018/hyperlinkcolor" val="tx"/>
                      </a:ext>
                    </a:extLst>
                  </a:hlinkClick>
                </a:rPr>
                <a:t>productos</a:t>
              </a:r>
              <a:r>
                <a:rPr lang="en-US" sz="1893" u="sng" dirty="0">
                  <a:solidFill>
                    <a:srgbClr val="0000FF"/>
                  </a:solidFill>
                  <a:latin typeface="Calibri (MS)"/>
                  <a:ea typeface="Calibri (MS)"/>
                  <a:cs typeface="Calibri (MS)"/>
                  <a:sym typeface="Calibri (MS)"/>
                  <a:hlinkClick r:id="rId4" tooltip="https://www.fazergroup.com/sv/nyheter-och-media/nyheter/?id=4691780">
                    <a:extLst>
                      <a:ext uri="{A12FA001-AC4F-418D-AE19-62706E023703}">
                        <ahyp:hlinkClr xmlns:ahyp="http://schemas.microsoft.com/office/drawing/2018/hyperlinkcolor" val="tx"/>
                      </a:ext>
                    </a:extLst>
                  </a:hlinkClick>
                </a:rPr>
                <a:t> alternativos a la carne.</a:t>
              </a:r>
            </a:p>
          </p:txBody>
        </p:sp>
      </p:grpSp>
      <p:grpSp>
        <p:nvGrpSpPr>
          <p:cNvPr id="14" name="Group 14"/>
          <p:cNvGrpSpPr/>
          <p:nvPr/>
        </p:nvGrpSpPr>
        <p:grpSpPr>
          <a:xfrm>
            <a:off x="0" y="1498036"/>
            <a:ext cx="3268301" cy="572459"/>
            <a:chOff x="0" y="0"/>
            <a:chExt cx="7453634" cy="1305540"/>
          </a:xfrm>
        </p:grpSpPr>
        <p:sp>
          <p:nvSpPr>
            <p:cNvPr id="15" name="Freeform 15"/>
            <p:cNvSpPr/>
            <p:nvPr/>
          </p:nvSpPr>
          <p:spPr>
            <a:xfrm>
              <a:off x="0" y="0"/>
              <a:ext cx="7453630" cy="1305560"/>
            </a:xfrm>
            <a:custGeom>
              <a:avLst/>
              <a:gdLst/>
              <a:ahLst/>
              <a:cxnLst/>
              <a:rect l="l" t="t" r="r" b="b"/>
              <a:pathLst>
                <a:path w="7453630" h="1305560">
                  <a:moveTo>
                    <a:pt x="0" y="0"/>
                  </a:moveTo>
                  <a:lnTo>
                    <a:pt x="7453630" y="0"/>
                  </a:lnTo>
                  <a:lnTo>
                    <a:pt x="7453630" y="1305560"/>
                  </a:lnTo>
                  <a:lnTo>
                    <a:pt x="0" y="1305560"/>
                  </a:lnTo>
                  <a:close/>
                </a:path>
              </a:pathLst>
            </a:custGeom>
            <a:solidFill>
              <a:srgbClr val="60BA47"/>
            </a:solidFill>
          </p:spPr>
          <p:txBody>
            <a:bodyPr/>
            <a:lstStyle/>
            <a:p>
              <a:endParaRPr lang="en-GB"/>
            </a:p>
          </p:txBody>
        </p:sp>
        <p:sp>
          <p:nvSpPr>
            <p:cNvPr id="16" name="TextBox 16"/>
            <p:cNvSpPr txBox="1"/>
            <p:nvPr/>
          </p:nvSpPr>
          <p:spPr>
            <a:xfrm>
              <a:off x="0" y="-28575"/>
              <a:ext cx="7453634" cy="1334115"/>
            </a:xfrm>
            <a:prstGeom prst="rect">
              <a:avLst/>
            </a:prstGeom>
          </p:spPr>
          <p:txBody>
            <a:bodyPr lIns="29700" tIns="29700" rIns="29700" bIns="29700" rtlCol="0" anchor="ctr"/>
            <a:lstStyle/>
            <a:p>
              <a:pPr marL="0" lvl="0" indent="0" algn="ctr">
                <a:lnSpc>
                  <a:spcPts val="2841"/>
                </a:lnSpc>
              </a:pPr>
              <a:r>
                <a:rPr lang="en-US" sz="2630" b="1">
                  <a:solidFill>
                    <a:srgbClr val="FFFFFF"/>
                  </a:solidFill>
                  <a:latin typeface="Calibri (MS) Bold"/>
                  <a:ea typeface="Calibri (MS) Bold"/>
                  <a:cs typeface="Calibri (MS) Bold"/>
                  <a:sym typeface="Calibri (MS) Bold"/>
                </a:rPr>
                <a:t>Ejemplo / Okara</a:t>
              </a:r>
            </a:p>
          </p:txBody>
        </p:sp>
      </p:grpSp>
      <p:sp>
        <p:nvSpPr>
          <p:cNvPr id="17" name="Freeform 17"/>
          <p:cNvSpPr/>
          <p:nvPr/>
        </p:nvSpPr>
        <p:spPr>
          <a:xfrm>
            <a:off x="-5819623" y="3461619"/>
            <a:ext cx="8145326" cy="4196380"/>
          </a:xfrm>
          <a:custGeom>
            <a:avLst/>
            <a:gdLst/>
            <a:ahLst/>
            <a:cxnLst/>
            <a:rect l="l" t="t" r="r" b="b"/>
            <a:pathLst>
              <a:path w="8145326" h="4196380">
                <a:moveTo>
                  <a:pt x="0" y="0"/>
                </a:moveTo>
                <a:lnTo>
                  <a:pt x="8145326" y="0"/>
                </a:lnTo>
                <a:lnTo>
                  <a:pt x="8145326" y="4196380"/>
                </a:lnTo>
                <a:lnTo>
                  <a:pt x="0" y="419638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18" name="Freeform 18"/>
          <p:cNvSpPr/>
          <p:nvPr/>
        </p:nvSpPr>
        <p:spPr>
          <a:xfrm rot="-5400000">
            <a:off x="1327950" y="2489146"/>
            <a:ext cx="2163491" cy="1714059"/>
          </a:xfrm>
          <a:custGeom>
            <a:avLst/>
            <a:gdLst/>
            <a:ahLst/>
            <a:cxnLst/>
            <a:rect l="l" t="t" r="r" b="b"/>
            <a:pathLst>
              <a:path w="2163491" h="1714059">
                <a:moveTo>
                  <a:pt x="0" y="0"/>
                </a:moveTo>
                <a:lnTo>
                  <a:pt x="2163491" y="0"/>
                </a:lnTo>
                <a:lnTo>
                  <a:pt x="2163491" y="1714059"/>
                </a:lnTo>
                <a:lnTo>
                  <a:pt x="0" y="1714059"/>
                </a:lnTo>
                <a:lnTo>
                  <a:pt x="0" y="0"/>
                </a:lnTo>
                <a:close/>
              </a:path>
            </a:pathLst>
          </a:custGeom>
          <a:blipFill>
            <a:blip r:embed="rId7" cstate="email">
              <a:extLst>
                <a:ext uri="{28A0092B-C50C-407E-A947-70E740481C1C}">
                  <a14:useLocalDpi xmlns:a14="http://schemas.microsoft.com/office/drawing/2010/main"/>
                </a:ext>
              </a:extLst>
            </a:blip>
            <a:stretch>
              <a:fillRect/>
            </a:stretch>
          </a:blipFill>
        </p:spPr>
        <p:txBody>
          <a:bodyPr/>
          <a:lstStyle/>
          <a:p>
            <a:endParaRPr lang="en-GB"/>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d7a7d2cd-df7e-4745-bde0-17e5b7a43ab2" xsi:nil="true"/>
    <lcf76f155ced4ddcb4097134ff3c332f xmlns="c90da0c0-d638-440e-806c-9eaade8987c8">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F947AC497626534B880599881CCBB6C8" ma:contentTypeVersion="15" ma:contentTypeDescription="Create a new document." ma:contentTypeScope="" ma:versionID="585a4356692c66b091367eab73698f34">
  <xsd:schema xmlns:xsd="http://www.w3.org/2001/XMLSchema" xmlns:xs="http://www.w3.org/2001/XMLSchema" xmlns:p="http://schemas.microsoft.com/office/2006/metadata/properties" xmlns:ns2="c90da0c0-d638-440e-806c-9eaade8987c8" xmlns:ns3="d7a7d2cd-df7e-4745-bde0-17e5b7a43ab2" targetNamespace="http://schemas.microsoft.com/office/2006/metadata/properties" ma:root="true" ma:fieldsID="3fa49066718843e788d1018ad13ec468" ns2:_="" ns3:_="">
    <xsd:import namespace="c90da0c0-d638-440e-806c-9eaade8987c8"/>
    <xsd:import namespace="d7a7d2cd-df7e-4745-bde0-17e5b7a43ab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90da0c0-d638-440e-806c-9eaade8987c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87ca0dbe-6da4-4ec3-9a57-0e4c939697f2"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7a7d2cd-df7e-4745-bde0-17e5b7a43ab2"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3051324f-5bb6-414c-b559-e6f5bad1caf0}" ma:internalName="TaxCatchAll" ma:showField="CatchAllData" ma:web="d7a7d2cd-df7e-4745-bde0-17e5b7a43ab2">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1BC183C-3F81-4FE2-B486-CA3E64FE7B40}">
  <ds:schemaRefs>
    <ds:schemaRef ds:uri="http://schemas.microsoft.com/sharepoint/v3/contenttype/forms"/>
  </ds:schemaRefs>
</ds:datastoreItem>
</file>

<file path=customXml/itemProps2.xml><?xml version="1.0" encoding="utf-8"?>
<ds:datastoreItem xmlns:ds="http://schemas.openxmlformats.org/officeDocument/2006/customXml" ds:itemID="{DEEF54A6-C5D5-4EE4-AFCA-249472A16CCA}">
  <ds:schemaRefs>
    <ds:schemaRef ds:uri="http://purl.org/dc/elements/1.1/"/>
    <ds:schemaRef ds:uri="http://schemas.microsoft.com/office/infopath/2007/PartnerControls"/>
    <ds:schemaRef ds:uri="c90da0c0-d638-440e-806c-9eaade8987c8"/>
    <ds:schemaRef ds:uri="http://schemas.openxmlformats.org/package/2006/metadata/core-properties"/>
    <ds:schemaRef ds:uri="http://schemas.microsoft.com/office/2006/documentManagement/types"/>
    <ds:schemaRef ds:uri="http://purl.org/dc/terms/"/>
    <ds:schemaRef ds:uri="http://purl.org/dc/dcmitype/"/>
    <ds:schemaRef ds:uri="http://www.w3.org/XML/1998/namespace"/>
    <ds:schemaRef ds:uri="d7a7d2cd-df7e-4745-bde0-17e5b7a43ab2"/>
    <ds:schemaRef ds:uri="http://schemas.microsoft.com/office/2006/metadata/properties"/>
  </ds:schemaRefs>
</ds:datastoreItem>
</file>

<file path=customXml/itemProps3.xml><?xml version="1.0" encoding="utf-8"?>
<ds:datastoreItem xmlns:ds="http://schemas.openxmlformats.org/officeDocument/2006/customXml" ds:itemID="{A127E5DE-2B5D-493F-AEFB-43853ADEFEF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90da0c0-d638-440e-806c-9eaade8987c8"/>
    <ds:schemaRef ds:uri="d7a7d2cd-df7e-4745-bde0-17e5b7a43ab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130</TotalTime>
  <Words>1177</Words>
  <Application>Microsoft Office PowerPoint</Application>
  <PresentationFormat>Custom</PresentationFormat>
  <Paragraphs>108</Paragraphs>
  <Slides>14</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14</vt:i4>
      </vt:variant>
    </vt:vector>
  </HeadingPairs>
  <TitlesOfParts>
    <vt:vector size="21" baseType="lpstr">
      <vt:lpstr>Calibri (MS)</vt:lpstr>
      <vt:lpstr>Arimo Bold</vt:lpstr>
      <vt:lpstr>Arial</vt:lpstr>
      <vt:lpstr>Calibri</vt:lpstr>
      <vt:lpstr>Calibri (MS) Bold</vt:lpstr>
      <vt:lpstr>Aptos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Apple Waste Stream v3.pptx</dc:title>
  <cp:lastModifiedBy>Pablo Moreno</cp:lastModifiedBy>
  <cp:revision>2</cp:revision>
  <dcterms:created xsi:type="dcterms:W3CDTF">2006-08-16T00:00:00Z</dcterms:created>
  <dcterms:modified xsi:type="dcterms:W3CDTF">2025-03-31T14:50:51Z</dcterms:modified>
  <dc:identifier>DAGiEx4Y2_4</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0x010100F947AC497626534B880599881CCBB6C8</vt:lpwstr>
  </property>
  <property fmtid="{D5CDD505-2E9C-101B-9397-08002B2CF9AE}" pid="3" name="MediaServiceImageTags">
    <vt:lpwstr/>
  </property>
</Properties>
</file>