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4393" r:id="rId5"/>
    <p:sldId id="257" r:id="rId6"/>
    <p:sldId id="265" r:id="rId7"/>
    <p:sldId id="259" r:id="rId8"/>
    <p:sldId id="260" r:id="rId9"/>
    <p:sldId id="261" r:id="rId10"/>
    <p:sldId id="262" r:id="rId11"/>
    <p:sldId id="263" r:id="rId12"/>
    <p:sldId id="264" r:id="rId13"/>
  </p:sldIdLst>
  <p:sldSz cx="10693400" cy="7556500"/>
  <p:notesSz cx="6858000" cy="9144000"/>
  <p:embeddedFontLst>
    <p:embeddedFont>
      <p:font typeface="Calibri (MS)" panose="020B0604020202020204" charset="0"/>
      <p:regular r:id="rId15"/>
    </p:embeddedFont>
    <p:embeddedFont>
      <p:font typeface="Calibri (M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B2753-B058-091D-D07C-587FC9BC02CD}" v="2" dt="2025-04-01T13:04:08.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92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B13B2753-B058-091D-D07C-587FC9BC02CD}"/>
    <pc:docChg chg="modSld">
      <pc:chgData name="Paula Whyte ( Momentum Consulting )" userId="S::paula_momentumconsulting.ie#ext#@biainnovatorcampus.onmicrosoft.com::f0db49ca-a56d-4261-b8a6-819acd09e0a3" providerId="AD" clId="Web-{B13B2753-B058-091D-D07C-587FC9BC02CD}" dt="2025-04-01T13:04:08.889" v="1" actId="14100"/>
      <pc:docMkLst>
        <pc:docMk/>
      </pc:docMkLst>
      <pc:sldChg chg="modSp">
        <pc:chgData name="Paula Whyte ( Momentum Consulting )" userId="S::paula_momentumconsulting.ie#ext#@biainnovatorcampus.onmicrosoft.com::f0db49ca-a56d-4261-b8a6-819acd09e0a3" providerId="AD" clId="Web-{B13B2753-B058-091D-D07C-587FC9BC02CD}" dt="2025-04-01T13:04:08.889" v="1" actId="14100"/>
        <pc:sldMkLst>
          <pc:docMk/>
          <pc:sldMk cId="0" sldId="259"/>
        </pc:sldMkLst>
        <pc:spChg chg="mod">
          <ac:chgData name="Paula Whyte ( Momentum Consulting )" userId="S::paula_momentumconsulting.ie#ext#@biainnovatorcampus.onmicrosoft.com::f0db49ca-a56d-4261-b8a6-819acd09e0a3" providerId="AD" clId="Web-{B13B2753-B058-091D-D07C-587FC9BC02CD}" dt="2025-04-01T13:04:08.889" v="1" actId="14100"/>
          <ac:spMkLst>
            <pc:docMk/>
            <pc:sldMk cId="0" sldId="259"/>
            <ac:spMk id="13" creationId="{00000000-0000-0000-0000-000000000000}"/>
          </ac:spMkLst>
        </pc:spChg>
      </pc:sldChg>
    </pc:docChg>
  </pc:docChgLst>
  <pc:docChgLst>
    <pc:chgData name="Pablo Moreno" userId="2baaacd2-93c9-44a9-abb3-500652c382de" providerId="ADAL" clId="{8179ED37-9F80-47AB-A78A-139B6271DD0D}"/>
    <pc:docChg chg="custSel modSld">
      <pc:chgData name="Pablo Moreno" userId="2baaacd2-93c9-44a9-abb3-500652c382de" providerId="ADAL" clId="{8179ED37-9F80-47AB-A78A-139B6271DD0D}" dt="2025-03-31T14:39:43.550" v="6" actId="1076"/>
      <pc:docMkLst>
        <pc:docMk/>
      </pc:docMkLst>
      <pc:sldChg chg="addSp delSp modSp mod">
        <pc:chgData name="Pablo Moreno" userId="2baaacd2-93c9-44a9-abb3-500652c382de" providerId="ADAL" clId="{8179ED37-9F80-47AB-A78A-139B6271DD0D}" dt="2025-03-31T14:39:43.550" v="6" actId="1076"/>
        <pc:sldMkLst>
          <pc:docMk/>
          <pc:sldMk cId="0" sldId="265"/>
        </pc:sldMkLst>
        <pc:picChg chg="del">
          <ac:chgData name="Pablo Moreno" userId="2baaacd2-93c9-44a9-abb3-500652c382de" providerId="ADAL" clId="{8179ED37-9F80-47AB-A78A-139B6271DD0D}" dt="2025-03-31T14:38:23.403" v="0" actId="478"/>
          <ac:picMkLst>
            <pc:docMk/>
            <pc:sldMk cId="0" sldId="265"/>
            <ac:picMk id="18" creationId="{217C5D02-C3CC-1D3D-A2F1-141D9F85E890}"/>
          </ac:picMkLst>
        </pc:picChg>
        <pc:picChg chg="add mod">
          <ac:chgData name="Pablo Moreno" userId="2baaacd2-93c9-44a9-abb3-500652c382de" providerId="ADAL" clId="{8179ED37-9F80-47AB-A78A-139B6271DD0D}" dt="2025-03-31T14:39:43.550" v="6" actId="1076"/>
          <ac:picMkLst>
            <pc:docMk/>
            <pc:sldMk cId="0" sldId="265"/>
            <ac:picMk id="19" creationId="{7D0DEAD3-CF95-3539-AAD7-06971D51DD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50F00-9EA1-4AD2-9A0C-AE9000D1B918}" type="datetimeFigureOut">
              <a:rPr lang="en-GB" smtClean="0"/>
              <a:t>01/04/2025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C06D3-8A48-4890-B9ED-2C72110233EB}" type="slidenum">
              <a:rPr lang="en-GB" smtClean="0"/>
              <a:t>‹#›</a:t>
            </a:fld>
            <a:endParaRPr lang="en-GB"/>
          </a:p>
        </p:txBody>
      </p:sp>
    </p:spTree>
    <p:extLst>
      <p:ext uri="{BB962C8B-B14F-4D97-AF65-F5344CB8AC3E}">
        <p14:creationId xmlns:p14="http://schemas.microsoft.com/office/powerpoint/2010/main" val="292655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73410"/>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57EA4FDE-E92E-E088-D6F7-8DD8E99BFE4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F7FA0818-11C4-9516-8D71-5FC5B96FA9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328458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Fresh apples in wooden basket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574236" cy="578300"/>
          </a:xfrm>
          <a:prstGeom prst="rect">
            <a:avLst/>
          </a:prstGeom>
          <a:solidFill>
            <a:schemeClr val="bg1"/>
          </a:solidFill>
        </p:spPr>
        <p:txBody>
          <a:bodyPr wrap="none" rtlCol="0">
            <a:spAutoFit/>
          </a:bodyPr>
          <a:lstStyle/>
          <a:p>
            <a:pPr defTabSz="802020">
              <a:buClr>
                <a:srgbClr val="000000"/>
              </a:buClr>
              <a:defRPr/>
            </a:pPr>
            <a:r>
              <a:rPr lang="en-US" sz="3158" b="1" kern="0">
                <a:solidFill>
                  <a:srgbClr val="60BA47"/>
                </a:solidFill>
                <a:latin typeface="Calibri" panose="020F0502020204030204" pitchFamily="34" charset="0"/>
                <a:cs typeface="Calibri" panose="020F0502020204030204" pitchFamily="34" charset="0"/>
                <a:sym typeface="Arial"/>
              </a:rPr>
              <a:t>MANZANAS </a:t>
            </a:r>
            <a:r>
              <a:rPr lang="en-US" sz="3158" b="1" kern="0" dirty="0">
                <a:solidFill>
                  <a:srgbClr val="60BA47"/>
                </a:solidFill>
                <a:latin typeface="Calibri" panose="020F0502020204030204" pitchFamily="34" charset="0"/>
                <a:cs typeface="Calibri" panose="020F0502020204030204" pitchFamily="34" charset="0"/>
                <a:sym typeface="Arial"/>
              </a:rPr>
              <a:t>– </a:t>
            </a:r>
            <a:r>
              <a:rPr lang="en-US" sz="3158" b="1" kern="0" dirty="0" err="1">
                <a:solidFill>
                  <a:srgbClr val="60BA47"/>
                </a:solidFill>
                <a:latin typeface="Calibri" panose="020F0502020204030204" pitchFamily="34" charset="0"/>
                <a:cs typeface="Calibri" panose="020F0502020204030204" pitchFamily="34" charset="0"/>
                <a:sym typeface="Arial"/>
              </a:rPr>
              <a:t>Exploración</a:t>
            </a:r>
            <a:r>
              <a:rPr lang="en-US" sz="3158" b="1" kern="0" dirty="0">
                <a:solidFill>
                  <a:srgbClr val="60BA47"/>
                </a:solidFill>
                <a:latin typeface="Calibri" panose="020F0502020204030204" pitchFamily="34" charset="0"/>
                <a:cs typeface="Calibri" panose="020F0502020204030204" pitchFamily="34" charset="0"/>
                <a:sym typeface="Arial"/>
              </a:rPr>
              <a:t> de </a:t>
            </a:r>
            <a:r>
              <a:rPr lang="en-US" sz="3158" b="1" kern="0" dirty="0" err="1">
                <a:solidFill>
                  <a:srgbClr val="60BA47"/>
                </a:solidFill>
                <a:latin typeface="Calibri" panose="020F0502020204030204" pitchFamily="34" charset="0"/>
                <a:cs typeface="Calibri" panose="020F0502020204030204" pitchFamily="34" charset="0"/>
                <a:sym typeface="Arial"/>
              </a:rPr>
              <a:t>residuos</a:t>
            </a:r>
            <a:endParaRPr lang="en-US" sz="3158" b="1" kern="0" dirty="0">
              <a:solidFill>
                <a:srgbClr val="60BA47"/>
              </a:solidFill>
              <a:latin typeface="Calibri" panose="020F0502020204030204" pitchFamily="34" charset="0"/>
              <a:cs typeface="Calibri" panose="020F0502020204030204" pitchFamily="34" charset="0"/>
              <a:sym typeface="Arial"/>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defTabSz="802020">
              <a:buClr>
                <a:srgbClr val="000000"/>
              </a:buClr>
              <a:defRPr/>
            </a:pPr>
            <a:endParaRPr lang="en-US" sz="1228" kern="0">
              <a:solidFill>
                <a:srgbClr val="000000"/>
              </a:solidFill>
              <a:latin typeface="Arial"/>
              <a:cs typeface="Arial"/>
              <a:sym typeface="Arial"/>
            </a:endParaRPr>
          </a:p>
        </p:txBody>
      </p:sp>
    </p:spTree>
    <p:extLst>
      <p:ext uri="{BB962C8B-B14F-4D97-AF65-F5344CB8AC3E}">
        <p14:creationId xmlns:p14="http://schemas.microsoft.com/office/powerpoint/2010/main" val="51556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1900675" y="1450219"/>
            <a:ext cx="8174105" cy="4233031"/>
            <a:chOff x="0" y="0"/>
            <a:chExt cx="18641730" cy="10425586"/>
          </a:xfrm>
        </p:grpSpPr>
        <p:sp>
          <p:nvSpPr>
            <p:cNvPr id="5" name="Freeform 5"/>
            <p:cNvSpPr/>
            <p:nvPr/>
          </p:nvSpPr>
          <p:spPr>
            <a:xfrm>
              <a:off x="0" y="0"/>
              <a:ext cx="18641695" cy="10425557"/>
            </a:xfrm>
            <a:custGeom>
              <a:avLst/>
              <a:gdLst/>
              <a:ahLst/>
              <a:cxnLst/>
              <a:rect l="l" t="t" r="r" b="b"/>
              <a:pathLst>
                <a:path w="18641695" h="10425557">
                  <a:moveTo>
                    <a:pt x="0" y="0"/>
                  </a:moveTo>
                  <a:lnTo>
                    <a:pt x="18641695" y="0"/>
                  </a:lnTo>
                  <a:lnTo>
                    <a:pt x="18641695" y="10425557"/>
                  </a:lnTo>
                  <a:lnTo>
                    <a:pt x="0" y="10425557"/>
                  </a:lnTo>
                  <a:close/>
                </a:path>
              </a:pathLst>
            </a:custGeom>
            <a:solidFill>
              <a:srgbClr val="09465E"/>
            </a:solidFill>
          </p:spPr>
          <p:txBody>
            <a:bodyPr/>
            <a:lstStyle/>
            <a:p>
              <a:endParaRPr lang="en-GB"/>
            </a:p>
          </p:txBody>
        </p:sp>
      </p:grpSp>
      <p:grpSp>
        <p:nvGrpSpPr>
          <p:cNvPr id="7" name="Group 7"/>
          <p:cNvGrpSpPr/>
          <p:nvPr/>
        </p:nvGrpSpPr>
        <p:grpSpPr>
          <a:xfrm>
            <a:off x="4332774" y="3229201"/>
            <a:ext cx="5552466" cy="1862595"/>
            <a:chOff x="0" y="0"/>
            <a:chExt cx="12662864" cy="4247804"/>
          </a:xfrm>
        </p:grpSpPr>
        <p:sp>
          <p:nvSpPr>
            <p:cNvPr id="8" name="Freeform 8"/>
            <p:cNvSpPr/>
            <p:nvPr/>
          </p:nvSpPr>
          <p:spPr>
            <a:xfrm>
              <a:off x="0" y="0"/>
              <a:ext cx="12662864" cy="4247804"/>
            </a:xfrm>
            <a:custGeom>
              <a:avLst/>
              <a:gdLst/>
              <a:ahLst/>
              <a:cxnLst/>
              <a:rect l="l" t="t" r="r" b="b"/>
              <a:pathLst>
                <a:path w="12662864" h="4247804">
                  <a:moveTo>
                    <a:pt x="0" y="0"/>
                  </a:moveTo>
                  <a:lnTo>
                    <a:pt x="12662864" y="0"/>
                  </a:lnTo>
                  <a:lnTo>
                    <a:pt x="12662864" y="4247804"/>
                  </a:lnTo>
                  <a:lnTo>
                    <a:pt x="0" y="4247804"/>
                  </a:lnTo>
                  <a:close/>
                </a:path>
              </a:pathLst>
            </a:custGeom>
            <a:solidFill>
              <a:srgbClr val="000000">
                <a:alpha val="0"/>
              </a:srgbClr>
            </a:solidFill>
          </p:spPr>
          <p:txBody>
            <a:bodyPr/>
            <a:lstStyle/>
            <a:p>
              <a:r>
                <a:rPr lang="en-GB" dirty="0">
                  <a:solidFill>
                    <a:schemeClr val="bg1"/>
                  </a:solidFill>
                </a:rPr>
                <a:t>Una </a:t>
              </a:r>
              <a:r>
                <a:rPr lang="en-GB" dirty="0" err="1">
                  <a:solidFill>
                    <a:schemeClr val="bg1"/>
                  </a:solidFill>
                </a:rPr>
                <a:t>perspectiva</a:t>
              </a:r>
              <a:r>
                <a:rPr lang="en-GB" dirty="0">
                  <a:solidFill>
                    <a:schemeClr val="bg1"/>
                  </a:solidFill>
                </a:rPr>
                <a:t> </a:t>
              </a:r>
              <a:r>
                <a:rPr lang="en-GB" dirty="0" err="1">
                  <a:solidFill>
                    <a:schemeClr val="bg1"/>
                  </a:solidFill>
                </a:rPr>
                <a:t>irlandesa</a:t>
              </a:r>
              <a:r>
                <a:rPr lang="en-GB" dirty="0">
                  <a:solidFill>
                    <a:schemeClr val="bg1"/>
                  </a:solidFill>
                </a:rPr>
                <a:t>: Manzanas</a:t>
              </a:r>
            </a:p>
          </p:txBody>
        </p:sp>
        <p:sp>
          <p:nvSpPr>
            <p:cNvPr id="9" name="TextBox 9"/>
            <p:cNvSpPr txBox="1"/>
            <p:nvPr/>
          </p:nvSpPr>
          <p:spPr>
            <a:xfrm>
              <a:off x="0" y="-19050"/>
              <a:ext cx="12662864" cy="4266854"/>
            </a:xfrm>
            <a:prstGeom prst="rect">
              <a:avLst/>
            </a:prstGeom>
          </p:spPr>
          <p:txBody>
            <a:bodyPr lIns="0" tIns="0" rIns="0" bIns="0" rtlCol="0" anchor="t"/>
            <a:lstStyle/>
            <a:p>
              <a:pPr marL="0" lvl="0" indent="0" algn="l">
                <a:lnSpc>
                  <a:spcPts val="2273"/>
                </a:lnSpc>
              </a:pPr>
              <a:endParaRPr lang="en-US" sz="2104" dirty="0">
                <a:solidFill>
                  <a:srgbClr val="FFFFFF"/>
                </a:solidFill>
                <a:latin typeface="Calibri (MS)"/>
                <a:ea typeface="Calibri (MS)"/>
                <a:cs typeface="Calibri (MS)"/>
                <a:sym typeface="Calibri (MS)"/>
              </a:endParaRPr>
            </a:p>
          </p:txBody>
        </p:sp>
      </p:grpSp>
      <p:pic>
        <p:nvPicPr>
          <p:cNvPr id="1026" name="Picture 2" descr="Assortment of apples">
            <a:extLst>
              <a:ext uri="{FF2B5EF4-FFF2-40B4-BE49-F238E27FC236}">
                <a16:creationId xmlns:a16="http://schemas.microsoft.com/office/drawing/2014/main" id="{EABE5F3F-685C-59C5-468E-30DB215DFA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25450"/>
            <a:ext cx="3619114" cy="6343251"/>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5"/>
          <p:cNvSpPr/>
          <p:nvPr/>
        </p:nvSpPr>
        <p:spPr>
          <a:xfrm>
            <a:off x="-5396802" y="377999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p:cNvGrpSpPr/>
          <p:nvPr/>
        </p:nvGrpSpPr>
        <p:grpSpPr>
          <a:xfrm>
            <a:off x="3069866" y="2313467"/>
            <a:ext cx="4553667" cy="612676"/>
            <a:chOff x="0" y="0"/>
            <a:chExt cx="10385018" cy="1397258"/>
          </a:xfrm>
        </p:grpSpPr>
        <p:sp>
          <p:nvSpPr>
            <p:cNvPr id="11" name="Freeform 11"/>
            <p:cNvSpPr/>
            <p:nvPr/>
          </p:nvSpPr>
          <p:spPr>
            <a:xfrm>
              <a:off x="0" y="0"/>
              <a:ext cx="10385044" cy="1397254"/>
            </a:xfrm>
            <a:custGeom>
              <a:avLst/>
              <a:gdLst/>
              <a:ahLst/>
              <a:cxnLst/>
              <a:rect l="l" t="t" r="r" b="b"/>
              <a:pathLst>
                <a:path w="10385044" h="1397254">
                  <a:moveTo>
                    <a:pt x="0" y="0"/>
                  </a:moveTo>
                  <a:lnTo>
                    <a:pt x="10385044" y="0"/>
                  </a:lnTo>
                  <a:lnTo>
                    <a:pt x="10385044" y="1397254"/>
                  </a:lnTo>
                  <a:lnTo>
                    <a:pt x="0" y="1397254"/>
                  </a:lnTo>
                  <a:close/>
                </a:path>
              </a:pathLst>
            </a:custGeom>
            <a:solidFill>
              <a:srgbClr val="FFFFFF"/>
            </a:solidFill>
          </p:spPr>
          <p:txBody>
            <a:bodyPr/>
            <a:lstStyle/>
            <a:p>
              <a:endParaRPr lang="en-GB"/>
            </a:p>
          </p:txBody>
        </p:sp>
      </p:grpSp>
      <p:grpSp>
        <p:nvGrpSpPr>
          <p:cNvPr id="12" name="Group 12"/>
          <p:cNvGrpSpPr/>
          <p:nvPr/>
        </p:nvGrpSpPr>
        <p:grpSpPr>
          <a:xfrm>
            <a:off x="3290180" y="2448066"/>
            <a:ext cx="4113040" cy="566812"/>
            <a:chOff x="0" y="0"/>
            <a:chExt cx="9380132" cy="1292662"/>
          </a:xfrm>
        </p:grpSpPr>
        <p:sp>
          <p:nvSpPr>
            <p:cNvPr id="13" name="Freeform 13"/>
            <p:cNvSpPr/>
            <p:nvPr/>
          </p:nvSpPr>
          <p:spPr>
            <a:xfrm>
              <a:off x="0" y="0"/>
              <a:ext cx="9380132" cy="1292662"/>
            </a:xfrm>
            <a:custGeom>
              <a:avLst/>
              <a:gdLst/>
              <a:ahLst/>
              <a:cxnLst/>
              <a:rect l="l" t="t" r="r" b="b"/>
              <a:pathLst>
                <a:path w="9380132" h="1292662">
                  <a:moveTo>
                    <a:pt x="0" y="0"/>
                  </a:moveTo>
                  <a:lnTo>
                    <a:pt x="9380132" y="0"/>
                  </a:lnTo>
                  <a:lnTo>
                    <a:pt x="9380132" y="1292662"/>
                  </a:lnTo>
                  <a:lnTo>
                    <a:pt x="0" y="1292662"/>
                  </a:lnTo>
                  <a:close/>
                </a:path>
              </a:pathLst>
            </a:custGeom>
            <a:solidFill>
              <a:srgbClr val="000000">
                <a:alpha val="0"/>
              </a:srgbClr>
            </a:solidFill>
          </p:spPr>
          <p:txBody>
            <a:bodyPr/>
            <a:lstStyle/>
            <a:p>
              <a:endParaRPr lang="en-GB"/>
            </a:p>
          </p:txBody>
        </p:sp>
        <p:sp>
          <p:nvSpPr>
            <p:cNvPr id="14" name="TextBox 14"/>
            <p:cNvSpPr txBox="1"/>
            <p:nvPr/>
          </p:nvSpPr>
          <p:spPr>
            <a:xfrm>
              <a:off x="0" y="-47625"/>
              <a:ext cx="9380132" cy="1340287"/>
            </a:xfrm>
            <a:prstGeom prst="rect">
              <a:avLst/>
            </a:prstGeom>
          </p:spPr>
          <p:txBody>
            <a:bodyPr lIns="0" tIns="0" rIns="0" bIns="0" rtlCol="0" anchor="t"/>
            <a:lstStyle/>
            <a:p>
              <a:pPr marL="0" lvl="0" indent="0" algn="l">
                <a:lnSpc>
                  <a:spcPts val="2724"/>
                </a:lnSpc>
              </a:pPr>
              <a:r>
                <a:rPr lang="en-US" sz="2270" b="1" spc="204" dirty="0">
                  <a:solidFill>
                    <a:srgbClr val="60BA47"/>
                  </a:solidFill>
                  <a:latin typeface="Calibri (MS) Bold"/>
                  <a:ea typeface="Calibri (MS) Bold"/>
                  <a:cs typeface="Calibri (MS) Bold"/>
                  <a:sym typeface="Calibri (MS) Bold"/>
                </a:rPr>
                <a:t>Mapas de </a:t>
              </a:r>
              <a:r>
                <a:rPr lang="en-US" sz="2270" b="1" spc="204" dirty="0" err="1">
                  <a:solidFill>
                    <a:srgbClr val="60BA47"/>
                  </a:solidFill>
                  <a:latin typeface="Calibri (MS) Bold"/>
                  <a:ea typeface="Calibri (MS) Bold"/>
                  <a:cs typeface="Calibri (MS) Bold"/>
                  <a:sym typeface="Calibri (MS) Bold"/>
                </a:rPr>
                <a:t>flujos</a:t>
              </a:r>
              <a:r>
                <a:rPr lang="en-US" sz="2270" b="1" spc="204" dirty="0">
                  <a:solidFill>
                    <a:srgbClr val="60BA47"/>
                  </a:solidFill>
                  <a:latin typeface="Calibri (MS) Bold"/>
                  <a:ea typeface="Calibri (MS) Bold"/>
                  <a:cs typeface="Calibri (MS) Bold"/>
                  <a:sym typeface="Calibri (MS) Bold"/>
                </a:rPr>
                <a:t> de </a:t>
              </a:r>
              <a:r>
                <a:rPr lang="en-US" sz="2270" b="1" spc="204" dirty="0" err="1">
                  <a:solidFill>
                    <a:srgbClr val="60BA47"/>
                  </a:solidFill>
                  <a:latin typeface="Calibri (MS) Bold"/>
                  <a:ea typeface="Calibri (MS) Bold"/>
                  <a:cs typeface="Calibri (MS) Bold"/>
                  <a:sym typeface="Calibri (MS) Bold"/>
                </a:rPr>
                <a:t>residuos</a:t>
              </a:r>
              <a:endParaRPr lang="en-US" sz="2270" b="1" spc="204" dirty="0">
                <a:solidFill>
                  <a:srgbClr val="60BA47"/>
                </a:solidFill>
                <a:latin typeface="Calibri (MS) Bold"/>
                <a:ea typeface="Calibri (MS) Bold"/>
                <a:cs typeface="Calibri (MS) Bold"/>
                <a:sym typeface="Calibri (MS) Bold"/>
              </a:endParaRPr>
            </a:p>
          </p:txBody>
        </p:sp>
      </p:grpSp>
      <p:sp>
        <p:nvSpPr>
          <p:cNvPr id="6" name="Freeform 2">
            <a:extLst>
              <a:ext uri="{FF2B5EF4-FFF2-40B4-BE49-F238E27FC236}">
                <a16:creationId xmlns:a16="http://schemas.microsoft.com/office/drawing/2014/main" id="{5AE6D87D-FD8A-9B1E-626B-8A68EF5B6CED}"/>
              </a:ext>
            </a:extLst>
          </p:cNvPr>
          <p:cNvSpPr>
            <a:spLocks/>
          </p:cNvSpPr>
          <p:nvPr/>
        </p:nvSpPr>
        <p:spPr bwMode="auto">
          <a:xfrm rot="20839667">
            <a:off x="7528311" y="3549516"/>
            <a:ext cx="1550567" cy="1597632"/>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a:p>
        </p:txBody>
      </p:sp>
      <p:sp>
        <p:nvSpPr>
          <p:cNvPr id="16" name="TextBox 15">
            <a:extLst>
              <a:ext uri="{FF2B5EF4-FFF2-40B4-BE49-F238E27FC236}">
                <a16:creationId xmlns:a16="http://schemas.microsoft.com/office/drawing/2014/main" id="{C7D5A61B-1A25-7486-6A8B-FAF2D7FE1942}"/>
              </a:ext>
            </a:extLst>
          </p:cNvPr>
          <p:cNvSpPr txBox="1"/>
          <p:nvPr/>
        </p:nvSpPr>
        <p:spPr>
          <a:xfrm>
            <a:off x="5704571" y="5835739"/>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2722C3F-80CF-098C-31C8-26A3783B2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9256" y="5823692"/>
            <a:ext cx="1667896" cy="371393"/>
          </a:xfrm>
          <a:prstGeom prst="rect">
            <a:avLst/>
          </a:prstGeom>
        </p:spPr>
      </p:pic>
      <p:pic>
        <p:nvPicPr>
          <p:cNvPr id="19" name="Picture 18" descr="A grey and black sign with a person in a circle&#10;&#10;AI-generated content may be incorrect.">
            <a:extLst>
              <a:ext uri="{FF2B5EF4-FFF2-40B4-BE49-F238E27FC236}">
                <a16:creationId xmlns:a16="http://schemas.microsoft.com/office/drawing/2014/main" id="{00FEEEDB-A09C-5E7C-A776-18C2992649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0724" y="6330316"/>
            <a:ext cx="869046" cy="317063"/>
          </a:xfrm>
          <a:prstGeom prst="rect">
            <a:avLst/>
          </a:prstGeom>
        </p:spPr>
      </p:pic>
      <p:sp>
        <p:nvSpPr>
          <p:cNvPr id="20" name="TextBox 19">
            <a:extLst>
              <a:ext uri="{FF2B5EF4-FFF2-40B4-BE49-F238E27FC236}">
                <a16:creationId xmlns:a16="http://schemas.microsoft.com/office/drawing/2014/main" id="{77BCA6BC-3B60-1571-55D6-EC9DF9DB2FD0}"/>
              </a:ext>
            </a:extLst>
          </p:cNvPr>
          <p:cNvSpPr txBox="1"/>
          <p:nvPr/>
        </p:nvSpPr>
        <p:spPr>
          <a:xfrm>
            <a:off x="5701872" y="6278047"/>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44237" y="-100587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93530" y="1498035"/>
            <a:ext cx="1882116" cy="1356229"/>
            <a:chOff x="0" y="0"/>
            <a:chExt cx="4292324" cy="3092993"/>
          </a:xfrm>
        </p:grpSpPr>
        <p:sp>
          <p:nvSpPr>
            <p:cNvPr id="12" name="Freeform 12"/>
            <p:cNvSpPr/>
            <p:nvPr/>
          </p:nvSpPr>
          <p:spPr>
            <a:xfrm>
              <a:off x="0" y="0"/>
              <a:ext cx="4292324" cy="3092993"/>
            </a:xfrm>
            <a:custGeom>
              <a:avLst/>
              <a:gdLst/>
              <a:ahLst/>
              <a:cxnLst/>
              <a:rect l="l" t="t" r="r" b="b"/>
              <a:pathLst>
                <a:path w="4292324" h="3092993">
                  <a:moveTo>
                    <a:pt x="0" y="0"/>
                  </a:moveTo>
                  <a:lnTo>
                    <a:pt x="4292324" y="0"/>
                  </a:lnTo>
                  <a:lnTo>
                    <a:pt x="4292324" y="3092993"/>
                  </a:lnTo>
                  <a:lnTo>
                    <a:pt x="0" y="3092993"/>
                  </a:lnTo>
                  <a:close/>
                </a:path>
              </a:pathLst>
            </a:custGeom>
            <a:solidFill>
              <a:srgbClr val="000000">
                <a:alpha val="0"/>
              </a:srgbClr>
            </a:solidFill>
          </p:spPr>
          <p:txBody>
            <a:bodyPr/>
            <a:lstStyle/>
            <a:p>
              <a:endParaRPr lang="en-GB"/>
            </a:p>
          </p:txBody>
        </p:sp>
        <p:sp>
          <p:nvSpPr>
            <p:cNvPr id="13" name="TextBox 13"/>
            <p:cNvSpPr txBox="1"/>
            <p:nvPr/>
          </p:nvSpPr>
          <p:spPr>
            <a:xfrm>
              <a:off x="0" y="-19050"/>
              <a:ext cx="4292324" cy="3112043"/>
            </a:xfrm>
            <a:prstGeom prst="rect">
              <a:avLst/>
            </a:prstGeom>
          </p:spPr>
          <p:txBody>
            <a:bodyPr lIns="0" tIns="0" rIns="0" bIns="0" rtlCol="0" anchor="t"/>
            <a:lstStyle/>
            <a:p>
              <a:pPr marL="0" lvl="0" indent="0" algn="l">
                <a:lnSpc>
                  <a:spcPts val="3089"/>
                </a:lnSpc>
              </a:pPr>
              <a:r>
                <a:rPr lang="en-US" sz="2861" b="1">
                  <a:solidFill>
                    <a:srgbClr val="09465E"/>
                  </a:solidFill>
                  <a:latin typeface="Calibri (MS) Bold"/>
                  <a:ea typeface="Calibri (MS) Bold"/>
                  <a:cs typeface="Calibri (MS) Bold"/>
                  <a:sym typeface="Calibri (MS) Bold"/>
                </a:rPr>
                <a:t>Flujo de desechos de manzana</a:t>
              </a:r>
            </a:p>
          </p:txBody>
        </p:sp>
      </p:grpSp>
      <p:grpSp>
        <p:nvGrpSpPr>
          <p:cNvPr id="14" name="Group 14"/>
          <p:cNvGrpSpPr/>
          <p:nvPr/>
        </p:nvGrpSpPr>
        <p:grpSpPr>
          <a:xfrm>
            <a:off x="793530" y="3074587"/>
            <a:ext cx="2421824" cy="2237652"/>
            <a:chOff x="0" y="-38099"/>
            <a:chExt cx="5523173" cy="5103152"/>
          </a:xfrm>
        </p:grpSpPr>
        <p:sp>
          <p:nvSpPr>
            <p:cNvPr id="15" name="Freeform 15"/>
            <p:cNvSpPr/>
            <p:nvPr/>
          </p:nvSpPr>
          <p:spPr>
            <a:xfrm>
              <a:off x="0" y="0"/>
              <a:ext cx="4509606" cy="5065053"/>
            </a:xfrm>
            <a:custGeom>
              <a:avLst/>
              <a:gdLst/>
              <a:ahLst/>
              <a:cxnLst/>
              <a:rect l="l" t="t" r="r" b="b"/>
              <a:pathLst>
                <a:path w="4509606" h="5065053">
                  <a:moveTo>
                    <a:pt x="0" y="0"/>
                  </a:moveTo>
                  <a:lnTo>
                    <a:pt x="4509606" y="0"/>
                  </a:lnTo>
                  <a:lnTo>
                    <a:pt x="4509606" y="5065053"/>
                  </a:lnTo>
                  <a:lnTo>
                    <a:pt x="0" y="5065053"/>
                  </a:lnTo>
                  <a:close/>
                </a:path>
              </a:pathLst>
            </a:custGeom>
            <a:solidFill>
              <a:srgbClr val="000000">
                <a:alpha val="0"/>
              </a:srgbClr>
            </a:solidFill>
          </p:spPr>
          <p:txBody>
            <a:bodyPr/>
            <a:lstStyle/>
            <a:p>
              <a:endParaRPr lang="en-GB"/>
            </a:p>
          </p:txBody>
        </p:sp>
        <p:sp>
          <p:nvSpPr>
            <p:cNvPr id="16" name="TextBox 16"/>
            <p:cNvSpPr txBox="1"/>
            <p:nvPr/>
          </p:nvSpPr>
          <p:spPr>
            <a:xfrm>
              <a:off x="0" y="-38099"/>
              <a:ext cx="5523173" cy="5103152"/>
            </a:xfrm>
            <a:prstGeom prst="rect">
              <a:avLst/>
            </a:prstGeom>
          </p:spPr>
          <p:txBody>
            <a:bodyPr lIns="0" tIns="0" rIns="0" bIns="0" rtlCol="0" anchor="t"/>
            <a:lstStyle/>
            <a:p>
              <a:pPr marL="0" lvl="0" indent="0" algn="l">
                <a:lnSpc>
                  <a:spcPts val="1894"/>
                </a:lnSpc>
              </a:pPr>
              <a:r>
                <a:rPr lang="en-US" sz="1578" dirty="0" err="1">
                  <a:solidFill>
                    <a:srgbClr val="09465E"/>
                  </a:solidFill>
                  <a:latin typeface="Calibri (MS)"/>
                  <a:ea typeface="Calibri (MS)"/>
                  <a:cs typeface="Calibri (MS)"/>
                  <a:sym typeface="Calibri (MS)"/>
                </a:rPr>
                <a:t>Identificando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etapas</a:t>
              </a:r>
              <a:r>
                <a:rPr lang="en-US" sz="1578" dirty="0">
                  <a:solidFill>
                    <a:srgbClr val="09465E"/>
                  </a:solidFill>
                  <a:latin typeface="Calibri (MS)"/>
                  <a:ea typeface="Calibri (MS)"/>
                  <a:cs typeface="Calibri (MS)"/>
                  <a:sym typeface="Calibri (MS)"/>
                </a:rPr>
                <a:t> clave de </a:t>
              </a:r>
              <a:r>
                <a:rPr lang="en-US" sz="1578" dirty="0" err="1">
                  <a:solidFill>
                    <a:srgbClr val="09465E"/>
                  </a:solidFill>
                  <a:latin typeface="Calibri (MS)"/>
                  <a:ea typeface="Calibri (MS)"/>
                  <a:cs typeface="Calibri (MS)"/>
                  <a:sym typeface="Calibri (MS)"/>
                </a:rPr>
                <a:t>producción</a:t>
              </a:r>
              <a:r>
                <a:rPr lang="en-US" sz="1578" dirty="0">
                  <a:solidFill>
                    <a:srgbClr val="09465E"/>
                  </a:solidFill>
                  <a:latin typeface="Calibri (MS)"/>
                  <a:ea typeface="Calibri (MS)"/>
                  <a:cs typeface="Calibri (MS)"/>
                  <a:sym typeface="Calibri (MS)"/>
                </a:rPr>
                <a:t> y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usos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potenciales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subproductos</a:t>
              </a:r>
              <a:r>
                <a:rPr lang="en-US" sz="1578" dirty="0">
                  <a:solidFill>
                    <a:srgbClr val="09465E"/>
                  </a:solidFill>
                  <a:latin typeface="Calibri (MS)"/>
                  <a:ea typeface="Calibri (MS)"/>
                  <a:cs typeface="Calibri (MS)"/>
                  <a:sym typeface="Calibri (MS)"/>
                </a:rPr>
                <a:t> de la manzana, </a:t>
              </a:r>
              <a:r>
                <a:rPr lang="en-US" sz="1578" dirty="0" err="1">
                  <a:solidFill>
                    <a:srgbClr val="09465E"/>
                  </a:solidFill>
                  <a:latin typeface="Calibri (MS)"/>
                  <a:ea typeface="Calibri (MS)"/>
                  <a:cs typeface="Calibri (MS)"/>
                  <a:sym typeface="Calibri (MS)"/>
                </a:rPr>
                <a:t>evidenciando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diversas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aplicaciones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residuos</a:t>
              </a:r>
              <a:r>
                <a:rPr lang="en-US" sz="1578" dirty="0">
                  <a:solidFill>
                    <a:srgbClr val="09465E"/>
                  </a:solidFill>
                  <a:latin typeface="Calibri (MS)"/>
                  <a:ea typeface="Calibri (MS)"/>
                  <a:cs typeface="Calibri (MS)"/>
                  <a:sym typeface="Calibri (MS)"/>
                </a:rPr>
                <a:t> de manzana </a:t>
              </a:r>
              <a:r>
                <a:rPr lang="en-US" sz="1578" dirty="0" err="1">
                  <a:solidFill>
                    <a:srgbClr val="09465E"/>
                  </a:solidFill>
                  <a:latin typeface="Calibri (MS)"/>
                  <a:ea typeface="Calibri (MS)"/>
                  <a:cs typeface="Calibri (MS)"/>
                  <a:sym typeface="Calibri (MS)"/>
                </a:rPr>
                <a:t>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economía</a:t>
              </a:r>
              <a:r>
                <a:rPr lang="en-US" sz="1578" dirty="0">
                  <a:solidFill>
                    <a:srgbClr val="09465E"/>
                  </a:solidFill>
                  <a:latin typeface="Calibri (MS)"/>
                  <a:ea typeface="Calibri (MS)"/>
                  <a:cs typeface="Calibri (MS)"/>
                  <a:sym typeface="Calibri (MS)"/>
                </a:rPr>
                <a:t> circular.</a:t>
              </a:r>
            </a:p>
          </p:txBody>
        </p:sp>
      </p:grpSp>
      <p:pic>
        <p:nvPicPr>
          <p:cNvPr id="19" name="Picture 18">
            <a:extLst>
              <a:ext uri="{FF2B5EF4-FFF2-40B4-BE49-F238E27FC236}">
                <a16:creationId xmlns:a16="http://schemas.microsoft.com/office/drawing/2014/main" id="{7D0DEAD3-CF95-3539-AAD7-06971D51DD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5326" y="1443902"/>
            <a:ext cx="6214544" cy="4419600"/>
          </a:xfrm>
          <a:prstGeom prst="rect">
            <a:avLst/>
          </a:prstGeom>
          <a:ln>
            <a:solidFill>
              <a:srgbClr val="09465E"/>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696652" y="1317526"/>
            <a:ext cx="9311487" cy="885288"/>
            <a:chOff x="-220938" y="-411666"/>
            <a:chExt cx="21235624" cy="2018974"/>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en-GB"/>
            </a:p>
          </p:txBody>
        </p:sp>
        <p:sp>
          <p:nvSpPr>
            <p:cNvPr id="13" name="TextBox 13"/>
            <p:cNvSpPr txBox="1"/>
            <p:nvPr/>
          </p:nvSpPr>
          <p:spPr>
            <a:xfrm>
              <a:off x="-220938" y="-411666"/>
              <a:ext cx="21235624" cy="1601810"/>
            </a:xfrm>
            <a:prstGeom prst="rect">
              <a:avLst/>
            </a:prstGeom>
          </p:spPr>
          <p:txBody>
            <a:bodyPr lIns="0" tIns="0" rIns="0" bIns="0" rtlCol="0" anchor="t"/>
            <a:lstStyle/>
            <a:p>
              <a:pPr marL="0" lvl="0" indent="0" algn="l">
                <a:lnSpc>
                  <a:spcPts val="3089"/>
                </a:lnSpc>
              </a:pPr>
              <a:r>
                <a:rPr lang="en-US" sz="2861" b="1">
                  <a:solidFill>
                    <a:srgbClr val="09465E"/>
                  </a:solidFill>
                  <a:latin typeface="Calibri (MS) Bold"/>
                  <a:ea typeface="Calibri (MS) Bold"/>
                  <a:cs typeface="Calibri (MS) Bold"/>
                  <a:sym typeface="Calibri (MS) Bold"/>
                </a:rPr>
                <a:t>Estado primario - Elaboración de sidra o zumo de manzana</a:t>
              </a:r>
            </a:p>
          </p:txBody>
        </p:sp>
      </p:grpSp>
      <p:grpSp>
        <p:nvGrpSpPr>
          <p:cNvPr id="14" name="Group 14"/>
          <p:cNvGrpSpPr/>
          <p:nvPr/>
        </p:nvGrpSpPr>
        <p:grpSpPr>
          <a:xfrm>
            <a:off x="793530" y="2025651"/>
            <a:ext cx="8816124" cy="4279944"/>
            <a:chOff x="0" y="-637578"/>
            <a:chExt cx="20105908" cy="9760772"/>
          </a:xfrm>
        </p:grpSpPr>
        <p:sp>
          <p:nvSpPr>
            <p:cNvPr id="15" name="Freeform 15"/>
            <p:cNvSpPr/>
            <p:nvPr/>
          </p:nvSpPr>
          <p:spPr>
            <a:xfrm>
              <a:off x="0" y="0"/>
              <a:ext cx="20105908" cy="9123190"/>
            </a:xfrm>
            <a:custGeom>
              <a:avLst/>
              <a:gdLst/>
              <a:ahLst/>
              <a:cxnLst/>
              <a:rect l="l" t="t" r="r" b="b"/>
              <a:pathLst>
                <a:path w="20105908" h="9123190">
                  <a:moveTo>
                    <a:pt x="0" y="0"/>
                  </a:moveTo>
                  <a:lnTo>
                    <a:pt x="20105908" y="0"/>
                  </a:lnTo>
                  <a:lnTo>
                    <a:pt x="20105908" y="9123190"/>
                  </a:lnTo>
                  <a:lnTo>
                    <a:pt x="0" y="9123190"/>
                  </a:lnTo>
                  <a:close/>
                </a:path>
              </a:pathLst>
            </a:custGeom>
            <a:solidFill>
              <a:srgbClr val="000000">
                <a:alpha val="0"/>
              </a:srgbClr>
            </a:solidFill>
          </p:spPr>
          <p:txBody>
            <a:bodyPr/>
            <a:lstStyle/>
            <a:p>
              <a:endParaRPr lang="en-GB"/>
            </a:p>
          </p:txBody>
        </p:sp>
        <p:sp>
          <p:nvSpPr>
            <p:cNvPr id="16" name="TextBox 16"/>
            <p:cNvSpPr txBox="1"/>
            <p:nvPr/>
          </p:nvSpPr>
          <p:spPr>
            <a:xfrm>
              <a:off x="0" y="-637578"/>
              <a:ext cx="20105908" cy="9760772"/>
            </a:xfrm>
            <a:prstGeom prst="rect">
              <a:avLst/>
            </a:prstGeom>
          </p:spPr>
          <p:txBody>
            <a:bodyPr lIns="0" tIns="0" rIns="0" bIns="0" rtlCol="0" anchor="t"/>
            <a:lstStyle/>
            <a:p>
              <a:pPr marL="0" lvl="0" indent="0" algn="l">
                <a:lnSpc>
                  <a:spcPts val="2093"/>
                </a:lnSpc>
              </a:pPr>
              <a:r>
                <a:rPr lang="en-US" sz="2025" dirty="0">
                  <a:solidFill>
                    <a:srgbClr val="09465E"/>
                  </a:solidFill>
                  <a:latin typeface="Calibri (MS)"/>
                  <a:ea typeface="Calibri (MS)"/>
                  <a:cs typeface="Calibri (MS)"/>
                  <a:sym typeface="Calibri (MS)"/>
                </a:rPr>
                <a:t>El </a:t>
              </a:r>
              <a:r>
                <a:rPr lang="en-US" sz="2025" dirty="0" err="1">
                  <a:solidFill>
                    <a:srgbClr val="09465E"/>
                  </a:solidFill>
                  <a:ea typeface="Calibri (MS)"/>
                  <a:cs typeface="Calibri (MS)"/>
                  <a:sym typeface="Calibri (MS)"/>
                </a:rPr>
                <a:t>producto</a:t>
              </a:r>
              <a:r>
                <a:rPr lang="en-US" sz="2025" dirty="0">
                  <a:solidFill>
                    <a:srgbClr val="09465E"/>
                  </a:solidFill>
                  <a:ea typeface="Calibri (MS)"/>
                  <a:cs typeface="Calibri (MS)"/>
                  <a:sym typeface="Calibri (MS)"/>
                </a:rPr>
                <a:t> principal </a:t>
              </a:r>
              <a:r>
                <a:rPr lang="en-US" sz="2025" dirty="0" err="1">
                  <a:solidFill>
                    <a:srgbClr val="09465E"/>
                  </a:solidFill>
                  <a:ea typeface="Calibri (MS)"/>
                  <a:cs typeface="Calibri (MS)"/>
                  <a:sym typeface="Calibri (MS)"/>
                </a:rPr>
                <a:t>derivado</a:t>
              </a:r>
              <a:r>
                <a:rPr lang="en-US" sz="2025" dirty="0">
                  <a:solidFill>
                    <a:srgbClr val="09465E"/>
                  </a:solidFill>
                  <a:ea typeface="Calibri (MS)"/>
                  <a:cs typeface="Calibri (MS)"/>
                  <a:sym typeface="Calibri (MS)"/>
                </a:rPr>
                <a:t> de las manzanas </a:t>
              </a:r>
              <a:r>
                <a:rPr lang="en-US" sz="2025" dirty="0" err="1">
                  <a:solidFill>
                    <a:srgbClr val="09465E"/>
                  </a:solidFill>
                  <a:ea typeface="Calibri (MS)"/>
                  <a:cs typeface="Calibri (MS)"/>
                  <a:sym typeface="Calibri (MS)"/>
                </a:rPr>
                <a:t>suele</a:t>
              </a:r>
              <a:r>
                <a:rPr lang="en-US" sz="2025" dirty="0">
                  <a:solidFill>
                    <a:srgbClr val="09465E"/>
                  </a:solidFill>
                  <a:ea typeface="Calibri (MS)"/>
                  <a:cs typeface="Calibri (MS)"/>
                  <a:sym typeface="Calibri (MS)"/>
                </a:rPr>
                <a:t> ser </a:t>
              </a:r>
              <a:r>
                <a:rPr lang="en-US" sz="2025" dirty="0" err="1">
                  <a:solidFill>
                    <a:srgbClr val="09465E"/>
                  </a:solidFill>
                  <a:ea typeface="Calibri (MS)"/>
                  <a:cs typeface="Calibri (MS)"/>
                  <a:sym typeface="Calibri (MS)"/>
                </a:rPr>
                <a:t>el</a:t>
              </a:r>
              <a:r>
                <a:rPr lang="en-US" sz="2025" dirty="0">
                  <a:solidFill>
                    <a:srgbClr val="09465E"/>
                  </a:solidFill>
                  <a:ea typeface="Calibri (MS)"/>
                  <a:cs typeface="Calibri (MS)"/>
                  <a:sym typeface="Calibri (MS)"/>
                </a:rPr>
                <a:t> jugo de manzana o la sidra, dado que </a:t>
              </a:r>
              <a:r>
                <a:rPr lang="en-US" sz="2025" dirty="0" err="1">
                  <a:solidFill>
                    <a:srgbClr val="09465E"/>
                  </a:solidFill>
                  <a:ea typeface="Calibri (MS)"/>
                  <a:cs typeface="Calibri (MS)"/>
                  <a:sym typeface="Calibri (MS)"/>
                </a:rPr>
                <a:t>estos</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representan</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los</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usos</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más</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comunes</a:t>
              </a:r>
              <a:r>
                <a:rPr lang="en-US" sz="2025" dirty="0">
                  <a:solidFill>
                    <a:srgbClr val="09465E"/>
                  </a:solidFill>
                  <a:ea typeface="Calibri (MS)"/>
                  <a:cs typeface="Calibri (MS)"/>
                  <a:sym typeface="Calibri (MS)"/>
                </a:rPr>
                <a:t> y </a:t>
              </a:r>
              <a:r>
                <a:rPr lang="en-US" sz="2025" dirty="0" err="1">
                  <a:solidFill>
                    <a:srgbClr val="09465E"/>
                  </a:solidFill>
                  <a:ea typeface="Calibri (MS)"/>
                  <a:cs typeface="Calibri (MS)"/>
                  <a:sym typeface="Calibri (MS)"/>
                </a:rPr>
                <a:t>comercialmente</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valiosos</a:t>
              </a:r>
              <a:r>
                <a:rPr lang="en-US" sz="2025" dirty="0">
                  <a:solidFill>
                    <a:srgbClr val="09465E"/>
                  </a:solidFill>
                  <a:ea typeface="Calibri (MS)"/>
                  <a:cs typeface="Calibri (MS)"/>
                  <a:sym typeface="Calibri (MS)"/>
                </a:rPr>
                <a:t> de las manzanas, </a:t>
              </a:r>
              <a:r>
                <a:rPr lang="en-US" sz="2025" dirty="0" err="1">
                  <a:solidFill>
                    <a:srgbClr val="09465E"/>
                  </a:solidFill>
                  <a:ea typeface="Calibri (MS)"/>
                  <a:cs typeface="Calibri (MS)"/>
                  <a:sym typeface="Calibri (MS)"/>
                </a:rPr>
                <a:t>especialmente</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en</a:t>
              </a:r>
              <a:r>
                <a:rPr lang="en-US" sz="2025" dirty="0">
                  <a:solidFill>
                    <a:srgbClr val="09465E"/>
                  </a:solidFill>
                  <a:ea typeface="Calibri (MS)"/>
                  <a:cs typeface="Calibri (MS)"/>
                  <a:sym typeface="Calibri (MS)"/>
                </a:rPr>
                <a:t> regiones </a:t>
              </a:r>
              <a:r>
                <a:rPr lang="en-US" sz="2025" dirty="0" err="1">
                  <a:solidFill>
                    <a:srgbClr val="09465E"/>
                  </a:solidFill>
                  <a:ea typeface="Calibri (MS)"/>
                  <a:cs typeface="Calibri (MS)"/>
                  <a:sym typeface="Calibri (MS)"/>
                </a:rPr>
                <a:t>como</a:t>
              </a:r>
              <a:r>
                <a:rPr lang="en-US" sz="2025" dirty="0">
                  <a:solidFill>
                    <a:srgbClr val="09465E"/>
                  </a:solidFill>
                  <a:ea typeface="Calibri (MS)"/>
                  <a:cs typeface="Calibri (MS)"/>
                  <a:sym typeface="Calibri (MS)"/>
                </a:rPr>
                <a:t> Irlanda, </a:t>
              </a:r>
              <a:r>
                <a:rPr lang="en-US" sz="2025" dirty="0" err="1">
                  <a:solidFill>
                    <a:srgbClr val="09465E"/>
                  </a:solidFill>
                  <a:ea typeface="Calibri (MS)"/>
                  <a:cs typeface="Calibri (MS)"/>
                  <a:sym typeface="Calibri (MS)"/>
                </a:rPr>
                <a:t>donde</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existe</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una</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sólida</a:t>
              </a:r>
              <a:r>
                <a:rPr lang="en-US" sz="2025" dirty="0">
                  <a:solidFill>
                    <a:srgbClr val="09465E"/>
                  </a:solidFill>
                  <a:ea typeface="Calibri (MS)"/>
                  <a:cs typeface="Calibri (MS)"/>
                  <a:sym typeface="Calibri (MS)"/>
                </a:rPr>
                <a:t> </a:t>
              </a:r>
              <a:r>
                <a:rPr lang="en-US" sz="2025" dirty="0" err="1">
                  <a:solidFill>
                    <a:srgbClr val="09465E"/>
                  </a:solidFill>
                  <a:ea typeface="Calibri (MS)"/>
                  <a:cs typeface="Calibri (MS)"/>
                  <a:sym typeface="Calibri (MS)"/>
                </a:rPr>
                <a:t>tradición</a:t>
              </a:r>
              <a:r>
                <a:rPr lang="en-US" sz="2025" dirty="0">
                  <a:solidFill>
                    <a:srgbClr val="09465E"/>
                  </a:solidFill>
                  <a:ea typeface="Calibri (MS)"/>
                  <a:cs typeface="Calibri (MS)"/>
                  <a:sym typeface="Calibri (MS)"/>
                </a:rPr>
                <a:t> de </a:t>
              </a:r>
              <a:r>
                <a:rPr lang="en-US" sz="2025" dirty="0" err="1">
                  <a:solidFill>
                    <a:srgbClr val="09465E"/>
                  </a:solidFill>
                  <a:ea typeface="Calibri (MS)"/>
                  <a:cs typeface="Calibri (MS)"/>
                  <a:sym typeface="Calibri (MS)"/>
                </a:rPr>
                <a:t>producción</a:t>
              </a:r>
              <a:r>
                <a:rPr lang="en-US" sz="2025" dirty="0">
                  <a:solidFill>
                    <a:srgbClr val="09465E"/>
                  </a:solidFill>
                  <a:ea typeface="Calibri (MS)"/>
                  <a:cs typeface="Calibri (MS)"/>
                  <a:sym typeface="Calibri (MS)"/>
                </a:rPr>
                <a:t> de sidra.</a:t>
              </a:r>
            </a:p>
            <a:p>
              <a:pPr marL="0" lvl="0" indent="0" algn="l">
                <a:lnSpc>
                  <a:spcPts val="2093"/>
                </a:lnSpc>
              </a:pPr>
              <a:r>
                <a:rPr lang="en-US" sz="2025" dirty="0">
                  <a:solidFill>
                    <a:srgbClr val="09465E"/>
                  </a:solidFill>
                  <a:ea typeface="Calibri (MS) Bold"/>
                  <a:cs typeface="Calibri (MS) Bold"/>
                  <a:sym typeface="Calibri (MS) Bold"/>
                </a:rPr>
                <a:t>¿Por </a:t>
              </a:r>
              <a:r>
                <a:rPr lang="en-US" sz="2025" dirty="0" err="1">
                  <a:solidFill>
                    <a:srgbClr val="09465E"/>
                  </a:solidFill>
                  <a:ea typeface="Calibri (MS) Bold"/>
                  <a:cs typeface="Calibri (MS) Bold"/>
                  <a:sym typeface="Calibri (MS) Bold"/>
                </a:rPr>
                <a:t>qué</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elegir</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zumo</a:t>
              </a:r>
              <a:r>
                <a:rPr lang="en-US" sz="2025" dirty="0">
                  <a:solidFill>
                    <a:srgbClr val="09465E"/>
                  </a:solidFill>
                  <a:ea typeface="Calibri (MS) Bold"/>
                  <a:cs typeface="Calibri (MS) Bold"/>
                  <a:sym typeface="Calibri (MS) Bold"/>
                </a:rPr>
                <a:t> de manzana o sidra </a:t>
              </a:r>
              <a:r>
                <a:rPr lang="en-US" sz="2025" dirty="0" err="1">
                  <a:solidFill>
                    <a:srgbClr val="09465E"/>
                  </a:solidFill>
                  <a:ea typeface="Calibri (MS) Bold"/>
                  <a:cs typeface="Calibri (MS) Bold"/>
                  <a:sym typeface="Calibri (MS) Bold"/>
                </a:rPr>
                <a:t>como</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productos</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primarios</a:t>
              </a:r>
              <a:r>
                <a:rPr lang="en-US" sz="2025" dirty="0">
                  <a:solidFill>
                    <a:srgbClr val="09465E"/>
                  </a:solidFill>
                  <a:ea typeface="Calibri (MS) Bold"/>
                  <a:cs typeface="Calibri (MS) Bold"/>
                  <a:sym typeface="Calibri (MS) Bold"/>
                </a:rPr>
                <a:t>?</a:t>
              </a:r>
            </a:p>
            <a:p>
              <a:pPr marL="0" lvl="0" indent="0" algn="l">
                <a:lnSpc>
                  <a:spcPts val="2093"/>
                </a:lnSpc>
              </a:pPr>
              <a:endParaRPr lang="en-US" sz="2025" dirty="0">
                <a:solidFill>
                  <a:srgbClr val="09465E"/>
                </a:solidFill>
                <a:ea typeface="Calibri (MS) Bold"/>
                <a:cs typeface="Calibri (MS) Bold"/>
                <a:sym typeface="Calibri (MS) Bold"/>
              </a:endParaRPr>
            </a:p>
            <a:p>
              <a:pPr marL="0" lvl="0" indent="0" algn="l">
                <a:lnSpc>
                  <a:spcPts val="2093"/>
                </a:lnSpc>
              </a:pPr>
              <a:r>
                <a:rPr lang="en-US" sz="2025" b="1" dirty="0">
                  <a:solidFill>
                    <a:srgbClr val="09465E"/>
                  </a:solidFill>
                  <a:ea typeface="Calibri (MS) Bold"/>
                  <a:cs typeface="Calibri (MS) Bold"/>
                  <a:sym typeface="Calibri (MS) Bold"/>
                </a:rPr>
                <a:t>Alta </a:t>
              </a:r>
              <a:r>
                <a:rPr lang="en-US" sz="2025" b="1" dirty="0" err="1">
                  <a:solidFill>
                    <a:srgbClr val="09465E"/>
                  </a:solidFill>
                  <a:ea typeface="Calibri (MS) Bold"/>
                  <a:cs typeface="Calibri (MS) Bold"/>
                  <a:sym typeface="Calibri (MS) Bold"/>
                </a:rPr>
                <a:t>demanda</a:t>
              </a:r>
              <a:r>
                <a:rPr lang="en-US" sz="2025" b="1" dirty="0">
                  <a:solidFill>
                    <a:srgbClr val="09465E"/>
                  </a:solidFill>
                  <a:ea typeface="Calibri (MS) Bold"/>
                  <a:cs typeface="Calibri (MS) Bold"/>
                  <a:sym typeface="Calibri (MS) Bold"/>
                </a:rPr>
                <a:t> del mercado</a:t>
              </a:r>
              <a:r>
                <a:rPr lang="en-US" sz="2025" dirty="0">
                  <a:solidFill>
                    <a:srgbClr val="09465E"/>
                  </a:solidFill>
                  <a:ea typeface="Calibri (MS) Bold"/>
                  <a:cs typeface="Calibri (MS) Bold"/>
                  <a:sym typeface="Calibri (MS) Bold"/>
                </a:rPr>
                <a:t>: Tanto </a:t>
              </a:r>
              <a:r>
                <a:rPr lang="en-US" sz="2025" dirty="0" err="1">
                  <a:solidFill>
                    <a:srgbClr val="09465E"/>
                  </a:solidFill>
                  <a:ea typeface="Calibri (MS) Bold"/>
                  <a:cs typeface="Calibri (MS) Bold"/>
                  <a:sym typeface="Calibri (MS) Bold"/>
                </a:rPr>
                <a:t>el</a:t>
              </a:r>
              <a:r>
                <a:rPr lang="en-US" sz="2025" dirty="0">
                  <a:solidFill>
                    <a:srgbClr val="09465E"/>
                  </a:solidFill>
                  <a:ea typeface="Calibri (MS) Bold"/>
                  <a:cs typeface="Calibri (MS) Bold"/>
                  <a:sym typeface="Calibri (MS) Bold"/>
                </a:rPr>
                <a:t> jugo de manzana </a:t>
              </a:r>
              <a:r>
                <a:rPr lang="en-US" sz="2025" dirty="0" err="1">
                  <a:solidFill>
                    <a:srgbClr val="09465E"/>
                  </a:solidFill>
                  <a:ea typeface="Calibri (MS) Bold"/>
                  <a:cs typeface="Calibri (MS) Bold"/>
                  <a:sym typeface="Calibri (MS) Bold"/>
                </a:rPr>
                <a:t>como</a:t>
              </a:r>
              <a:r>
                <a:rPr lang="en-US" sz="2025" dirty="0">
                  <a:solidFill>
                    <a:srgbClr val="09465E"/>
                  </a:solidFill>
                  <a:ea typeface="Calibri (MS) Bold"/>
                  <a:cs typeface="Calibri (MS) Bold"/>
                  <a:sym typeface="Calibri (MS) Bold"/>
                </a:rPr>
                <a:t> la sidra </a:t>
              </a:r>
              <a:r>
                <a:rPr lang="en-US" sz="2025" dirty="0" err="1">
                  <a:solidFill>
                    <a:srgbClr val="09465E"/>
                  </a:solidFill>
                  <a:ea typeface="Calibri (MS) Bold"/>
                  <a:cs typeface="Calibri (MS) Bold"/>
                  <a:sym typeface="Calibri (MS) Bold"/>
                </a:rPr>
                <a:t>presentan</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una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demanda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constante</a:t>
              </a:r>
              <a:r>
                <a:rPr lang="en-US" sz="2025" dirty="0">
                  <a:solidFill>
                    <a:srgbClr val="09465E"/>
                  </a:solidFill>
                  <a:ea typeface="Calibri (MS) Bold"/>
                  <a:cs typeface="Calibri (MS) Bold"/>
                  <a:sym typeface="Calibri (MS) Bold"/>
                </a:rPr>
                <a:t> y </a:t>
              </a:r>
              <a:r>
                <a:rPr lang="en-US" sz="2025" dirty="0" err="1">
                  <a:solidFill>
                    <a:srgbClr val="09465E"/>
                  </a:solidFill>
                  <a:ea typeface="Calibri (MS) Bold"/>
                  <a:cs typeface="Calibri (MS) Bold"/>
                  <a:sym typeface="Calibri (MS) Bold"/>
                </a:rPr>
                <a:t>elevada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en</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el</a:t>
              </a:r>
              <a:r>
                <a:rPr lang="en-US" sz="2025" dirty="0">
                  <a:solidFill>
                    <a:srgbClr val="09465E"/>
                  </a:solidFill>
                  <a:ea typeface="Calibri (MS) Bold"/>
                  <a:cs typeface="Calibri (MS) Bold"/>
                  <a:sym typeface="Calibri (MS) Bold"/>
                </a:rPr>
                <a:t> mercado, </a:t>
              </a:r>
              <a:r>
                <a:rPr lang="en-US" sz="2025" dirty="0" err="1">
                  <a:solidFill>
                    <a:srgbClr val="09465E"/>
                  </a:solidFill>
                  <a:ea typeface="Calibri (MS) Bold"/>
                  <a:cs typeface="Calibri (MS) Bold"/>
                  <a:sym typeface="Calibri (MS) Bold"/>
                </a:rPr>
                <a:t>atrayendo</a:t>
              </a:r>
              <a:r>
                <a:rPr lang="en-US" sz="2025" dirty="0">
                  <a:solidFill>
                    <a:srgbClr val="09465E"/>
                  </a:solidFill>
                  <a:ea typeface="Calibri (MS) Bold"/>
                  <a:cs typeface="Calibri (MS) Bold"/>
                  <a:sym typeface="Calibri (MS) Bold"/>
                </a:rPr>
                <a:t> a </a:t>
              </a:r>
              <a:r>
                <a:rPr lang="en-US" sz="2025" dirty="0" err="1">
                  <a:solidFill>
                    <a:srgbClr val="09465E"/>
                  </a:solidFill>
                  <a:ea typeface="Calibri (MS) Bold"/>
                  <a:cs typeface="Calibri (MS) Bold"/>
                  <a:sym typeface="Calibri (MS) Bold"/>
                </a:rPr>
                <a:t>una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amplia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variedad</a:t>
              </a:r>
              <a:r>
                <a:rPr lang="en-US" sz="2025" dirty="0">
                  <a:solidFill>
                    <a:srgbClr val="09465E"/>
                  </a:solidFill>
                  <a:ea typeface="Calibri (MS) Bold"/>
                  <a:cs typeface="Calibri (MS) Bold"/>
                  <a:sym typeface="Calibri (MS) Bold"/>
                </a:rPr>
                <a:t> de </a:t>
              </a:r>
              <a:r>
                <a:rPr lang="en-US" sz="2025" dirty="0" err="1">
                  <a:solidFill>
                    <a:srgbClr val="09465E"/>
                  </a:solidFill>
                  <a:ea typeface="Calibri (MS) Bold"/>
                  <a:cs typeface="Calibri (MS) Bold"/>
                  <a:sym typeface="Calibri (MS) Bold"/>
                </a:rPr>
                <a:t>consumidores</a:t>
              </a:r>
              <a:r>
                <a:rPr lang="en-US" sz="2025" dirty="0">
                  <a:solidFill>
                    <a:srgbClr val="09465E"/>
                  </a:solidFill>
                  <a:ea typeface="Calibri (MS) Bold"/>
                  <a:cs typeface="Calibri (MS) Bold"/>
                  <a:sym typeface="Calibri (MS) Bold"/>
                </a:rPr>
                <a:t>.</a:t>
              </a:r>
            </a:p>
            <a:p>
              <a:pPr marL="0" lvl="0" indent="0" algn="l">
                <a:lnSpc>
                  <a:spcPts val="2093"/>
                </a:lnSpc>
              </a:pPr>
              <a:r>
                <a:rPr lang="en-US" sz="2025" b="1" dirty="0">
                  <a:solidFill>
                    <a:srgbClr val="09465E"/>
                  </a:solidFill>
                  <a:ea typeface="Calibri (MS) Bold"/>
                  <a:cs typeface="Calibri (MS) Bold"/>
                  <a:sym typeface="Calibri (MS) Bold"/>
                </a:rPr>
                <a:t>Uso </a:t>
              </a:r>
              <a:r>
                <a:rPr lang="en-US" sz="2025" b="1" dirty="0" err="1">
                  <a:solidFill>
                    <a:srgbClr val="09465E"/>
                  </a:solidFill>
                  <a:ea typeface="Calibri (MS) Bold"/>
                  <a:cs typeface="Calibri (MS) Bold"/>
                  <a:sym typeface="Calibri (MS) Bold"/>
                </a:rPr>
                <a:t>eficiente</a:t>
              </a:r>
              <a:r>
                <a:rPr lang="en-US" sz="2025" b="1" dirty="0">
                  <a:solidFill>
                    <a:srgbClr val="09465E"/>
                  </a:solidFill>
                  <a:ea typeface="Calibri (MS) Bold"/>
                  <a:cs typeface="Calibri (MS) Bold"/>
                  <a:sym typeface="Calibri (MS) Bold"/>
                </a:rPr>
                <a:t> de la </a:t>
              </a:r>
              <a:r>
                <a:rPr lang="en-US" sz="2025" b="1" dirty="0" err="1">
                  <a:solidFill>
                    <a:srgbClr val="09465E"/>
                  </a:solidFill>
                  <a:ea typeface="Calibri (MS) Bold"/>
                  <a:cs typeface="Calibri (MS) Bold"/>
                  <a:sym typeface="Calibri (MS) Bold"/>
                </a:rPr>
                <a:t>materia</a:t>
              </a:r>
              <a:r>
                <a:rPr lang="en-US" sz="2025" b="1" dirty="0">
                  <a:solidFill>
                    <a:srgbClr val="09465E"/>
                  </a:solidFill>
                  <a:ea typeface="Calibri (MS) Bold"/>
                  <a:cs typeface="Calibri (MS) Bold"/>
                  <a:sym typeface="Calibri (MS) Bold"/>
                </a:rPr>
                <a:t> prima: </a:t>
              </a:r>
              <a:r>
                <a:rPr lang="en-US" sz="2025" dirty="0">
                  <a:solidFill>
                    <a:srgbClr val="09465E"/>
                  </a:solidFill>
                  <a:ea typeface="Calibri (MS) Bold"/>
                  <a:cs typeface="Calibri (MS) Bold"/>
                  <a:sym typeface="Calibri (MS) Bold"/>
                </a:rPr>
                <a:t>El </a:t>
              </a:r>
              <a:r>
                <a:rPr lang="en-US" sz="2025" dirty="0" err="1">
                  <a:solidFill>
                    <a:srgbClr val="09465E"/>
                  </a:solidFill>
                  <a:ea typeface="Calibri (MS) Bold"/>
                  <a:cs typeface="Calibri (MS) Bold"/>
                  <a:sym typeface="Calibri (MS) Bold"/>
                </a:rPr>
                <a:t>proceso</a:t>
              </a:r>
              <a:r>
                <a:rPr lang="en-US" sz="2025" dirty="0">
                  <a:solidFill>
                    <a:srgbClr val="09465E"/>
                  </a:solidFill>
                  <a:ea typeface="Calibri (MS) Bold"/>
                  <a:cs typeface="Calibri (MS) Bold"/>
                  <a:sym typeface="Calibri (MS) Bold"/>
                </a:rPr>
                <a:t> de </a:t>
              </a:r>
              <a:r>
                <a:rPr lang="en-US" sz="2025" dirty="0" err="1">
                  <a:solidFill>
                    <a:srgbClr val="09465E"/>
                  </a:solidFill>
                  <a:ea typeface="Calibri (MS) Bold"/>
                  <a:cs typeface="Calibri (MS) Bold"/>
                  <a:sym typeface="Calibri (MS) Bold"/>
                </a:rPr>
                <a:t>producción</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aprovecha</a:t>
              </a:r>
              <a:r>
                <a:rPr lang="en-US" sz="2025" dirty="0">
                  <a:solidFill>
                    <a:srgbClr val="09465E"/>
                  </a:solidFill>
                  <a:ea typeface="Calibri (MS) Bold"/>
                  <a:cs typeface="Calibri (MS) Bold"/>
                  <a:sym typeface="Calibri (MS) Bold"/>
                </a:rPr>
                <a:t> de </a:t>
              </a:r>
              <a:r>
                <a:rPr lang="en-US" sz="2025" dirty="0" err="1">
                  <a:solidFill>
                    <a:srgbClr val="09465E"/>
                  </a:solidFill>
                  <a:ea typeface="Calibri (MS) Bold"/>
                  <a:cs typeface="Calibri (MS) Bold"/>
                  <a:sym typeface="Calibri (MS) Bold"/>
                </a:rPr>
                <a:t>manera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óptima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una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porción</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significativa</a:t>
              </a:r>
              <a:r>
                <a:rPr lang="en-US" sz="2025" dirty="0">
                  <a:solidFill>
                    <a:srgbClr val="09465E"/>
                  </a:solidFill>
                  <a:ea typeface="Calibri (MS) Bold"/>
                  <a:cs typeface="Calibri (MS) Bold"/>
                  <a:sym typeface="Calibri (MS) Bold"/>
                </a:rPr>
                <a:t> de la manzana, </a:t>
              </a:r>
              <a:r>
                <a:rPr lang="en-US" sz="2025" dirty="0" err="1">
                  <a:solidFill>
                    <a:srgbClr val="09465E"/>
                  </a:solidFill>
                  <a:ea typeface="Calibri (MS) Bold"/>
                  <a:cs typeface="Calibri (MS) Bold"/>
                  <a:sym typeface="Calibri (MS) Bold"/>
                </a:rPr>
                <a:t>incluyendo</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aquellas</a:t>
              </a:r>
              <a:r>
                <a:rPr lang="en-US" sz="2025" dirty="0">
                  <a:solidFill>
                    <a:srgbClr val="09465E"/>
                  </a:solidFill>
                  <a:ea typeface="Calibri (MS) Bold"/>
                  <a:cs typeface="Calibri (MS) Bold"/>
                  <a:sym typeface="Calibri (MS) Bold"/>
                </a:rPr>
                <a:t> que son </a:t>
              </a:r>
              <a:r>
                <a:rPr lang="en-US" sz="2025" dirty="0" err="1">
                  <a:solidFill>
                    <a:srgbClr val="09465E"/>
                  </a:solidFill>
                  <a:ea typeface="Calibri (MS) Bold"/>
                  <a:cs typeface="Calibri (MS) Bold"/>
                  <a:sym typeface="Calibri (MS) Bold"/>
                </a:rPr>
                <a:t>imperfectas</a:t>
              </a:r>
              <a:r>
                <a:rPr lang="en-US" sz="2025" dirty="0">
                  <a:solidFill>
                    <a:srgbClr val="09465E"/>
                  </a:solidFill>
                  <a:ea typeface="Calibri (MS) Bold"/>
                  <a:cs typeface="Calibri (MS) Bold"/>
                  <a:sym typeface="Calibri (MS) Bold"/>
                </a:rPr>
                <a:t> o </a:t>
              </a:r>
              <a:r>
                <a:rPr lang="en-US" sz="2025" dirty="0" err="1">
                  <a:solidFill>
                    <a:srgbClr val="09465E"/>
                  </a:solidFill>
                  <a:ea typeface="Calibri (MS) Bold"/>
                  <a:cs typeface="Calibri (MS) Bold"/>
                  <a:sym typeface="Calibri (MS) Bold"/>
                </a:rPr>
                <a:t>excedentes</a:t>
              </a:r>
              <a:r>
                <a:rPr lang="en-US" sz="2025" dirty="0">
                  <a:solidFill>
                    <a:srgbClr val="09465E"/>
                  </a:solidFill>
                  <a:ea typeface="Calibri (MS) Bold"/>
                  <a:cs typeface="Calibri (MS) Bold"/>
                  <a:sym typeface="Calibri (MS) Bold"/>
                </a:rPr>
                <a:t> y que </a:t>
              </a:r>
              <a:r>
                <a:rPr lang="en-US" sz="2025" dirty="0" err="1">
                  <a:solidFill>
                    <a:srgbClr val="09465E"/>
                  </a:solidFill>
                  <a:ea typeface="Calibri (MS) Bold"/>
                  <a:cs typeface="Calibri (MS) Bold"/>
                  <a:sym typeface="Calibri (MS) Bold"/>
                </a:rPr>
                <a:t>podrían</a:t>
              </a:r>
              <a:r>
                <a:rPr lang="en-US" sz="2025" dirty="0">
                  <a:solidFill>
                    <a:srgbClr val="09465E"/>
                  </a:solidFill>
                  <a:ea typeface="Calibri (MS) Bold"/>
                  <a:cs typeface="Calibri (MS) Bold"/>
                  <a:sym typeface="Calibri (MS) Bold"/>
                </a:rPr>
                <a:t> no ser </a:t>
              </a:r>
              <a:r>
                <a:rPr lang="en-US" sz="2025" dirty="0" err="1">
                  <a:solidFill>
                    <a:srgbClr val="09465E"/>
                  </a:solidFill>
                  <a:ea typeface="Calibri (MS) Bold"/>
                  <a:cs typeface="Calibri (MS) Bold"/>
                  <a:sym typeface="Calibri (MS) Bold"/>
                </a:rPr>
                <a:t>adecuadas</a:t>
              </a:r>
              <a:r>
                <a:rPr lang="en-US" sz="2025" dirty="0">
                  <a:solidFill>
                    <a:srgbClr val="09465E"/>
                  </a:solidFill>
                  <a:ea typeface="Calibri (MS) Bold"/>
                  <a:cs typeface="Calibri (MS) Bold"/>
                  <a:sym typeface="Calibri (MS) Bold"/>
                </a:rPr>
                <a:t> para la </a:t>
              </a:r>
              <a:r>
                <a:rPr lang="en-US" sz="2025" dirty="0" err="1">
                  <a:solidFill>
                    <a:srgbClr val="09465E"/>
                  </a:solidFill>
                  <a:ea typeface="Calibri (MS) Bold"/>
                  <a:cs typeface="Calibri (MS) Bold"/>
                  <a:sym typeface="Calibri (MS) Bold"/>
                </a:rPr>
                <a:t>venta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en</a:t>
              </a:r>
              <a:r>
                <a:rPr lang="en-US" sz="2025" dirty="0">
                  <a:solidFill>
                    <a:srgbClr val="09465E"/>
                  </a:solidFill>
                  <a:ea typeface="Calibri (MS) Bold"/>
                  <a:cs typeface="Calibri (MS) Bold"/>
                  <a:sym typeface="Calibri (MS) Bold"/>
                </a:rPr>
                <a:t> fresco.</a:t>
              </a:r>
            </a:p>
            <a:p>
              <a:pPr marL="0" lvl="0" indent="0" algn="l">
                <a:lnSpc>
                  <a:spcPts val="2093"/>
                </a:lnSpc>
              </a:pPr>
              <a:r>
                <a:rPr lang="en-US" sz="2025" b="1" dirty="0" err="1">
                  <a:solidFill>
                    <a:srgbClr val="09465E"/>
                  </a:solidFill>
                  <a:ea typeface="Calibri (MS) Bold"/>
                  <a:cs typeface="Calibri (MS) Bold"/>
                  <a:sym typeface="Calibri (MS) Bold"/>
                </a:rPr>
                <a:t>Versatilidad</a:t>
              </a:r>
              <a:r>
                <a:rPr lang="en-US" sz="2025" b="1" dirty="0">
                  <a:solidFill>
                    <a:srgbClr val="09465E"/>
                  </a:solidFill>
                  <a:ea typeface="Calibri (MS) Bold"/>
                  <a:cs typeface="Calibri (MS) Bold"/>
                  <a:sym typeface="Calibri (MS) Bold"/>
                </a:rPr>
                <a:t> de </a:t>
              </a:r>
              <a:r>
                <a:rPr lang="en-US" sz="2025" b="1" dirty="0" err="1">
                  <a:solidFill>
                    <a:srgbClr val="09465E"/>
                  </a:solidFill>
                  <a:ea typeface="Calibri (MS) Bold"/>
                  <a:cs typeface="Calibri (MS) Bold"/>
                  <a:sym typeface="Calibri (MS) Bold"/>
                </a:rPr>
                <a:t>los</a:t>
              </a:r>
              <a:r>
                <a:rPr lang="en-US" sz="2025" b="1" dirty="0">
                  <a:solidFill>
                    <a:srgbClr val="09465E"/>
                  </a:solidFill>
                  <a:ea typeface="Calibri (MS) Bold"/>
                  <a:cs typeface="Calibri (MS) Bold"/>
                  <a:sym typeface="Calibri (MS) Bold"/>
                </a:rPr>
                <a:t> </a:t>
              </a:r>
              <a:r>
                <a:rPr lang="en-US" sz="2025" b="1" dirty="0" err="1">
                  <a:solidFill>
                    <a:srgbClr val="09465E"/>
                  </a:solidFill>
                  <a:ea typeface="Calibri (MS) Bold"/>
                  <a:cs typeface="Calibri (MS) Bold"/>
                  <a:sym typeface="Calibri (MS) Bold"/>
                </a:rPr>
                <a:t>subproductos</a:t>
              </a:r>
              <a:r>
                <a:rPr lang="en-US" sz="2025" b="1" dirty="0">
                  <a:solidFill>
                    <a:srgbClr val="09465E"/>
                  </a:solidFill>
                  <a:ea typeface="Calibri (MS) Bold"/>
                  <a:cs typeface="Calibri (MS) Bold"/>
                  <a:sym typeface="Calibri (MS) Bold"/>
                </a:rPr>
                <a:t>: </a:t>
              </a:r>
              <a:r>
                <a:rPr lang="en-US" sz="2025" dirty="0">
                  <a:solidFill>
                    <a:srgbClr val="09465E"/>
                  </a:solidFill>
                  <a:ea typeface="Calibri (MS) Bold"/>
                  <a:cs typeface="Calibri (MS) Bold"/>
                  <a:sym typeface="Calibri (MS) Bold"/>
                </a:rPr>
                <a:t>La </a:t>
              </a:r>
              <a:r>
                <a:rPr lang="en-US" sz="2025" dirty="0" err="1">
                  <a:solidFill>
                    <a:srgbClr val="09465E"/>
                  </a:solidFill>
                  <a:ea typeface="Calibri (MS) Bold"/>
                  <a:cs typeface="Calibri (MS) Bold"/>
                  <a:sym typeface="Calibri (MS) Bold"/>
                </a:rPr>
                <a:t>elaboración</a:t>
              </a:r>
              <a:r>
                <a:rPr lang="en-US" sz="2025" dirty="0">
                  <a:solidFill>
                    <a:srgbClr val="09465E"/>
                  </a:solidFill>
                  <a:ea typeface="Calibri (MS) Bold"/>
                  <a:cs typeface="Calibri (MS) Bold"/>
                  <a:sym typeface="Calibri (MS) Bold"/>
                </a:rPr>
                <a:t> de jugo o sidra produce </a:t>
              </a:r>
              <a:r>
                <a:rPr lang="en-US" sz="2025" dirty="0" err="1">
                  <a:solidFill>
                    <a:srgbClr val="09465E"/>
                  </a:solidFill>
                  <a:ea typeface="Calibri (MS) Bold"/>
                  <a:cs typeface="Calibri (MS) Bold"/>
                  <a:sym typeface="Calibri (MS) Bold"/>
                </a:rPr>
                <a:t>subproductos</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como</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pulpa</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cáscaras</a:t>
              </a:r>
              <a:r>
                <a:rPr lang="en-US" sz="2025" dirty="0">
                  <a:solidFill>
                    <a:srgbClr val="09465E"/>
                  </a:solidFill>
                  <a:ea typeface="Calibri (MS) Bold"/>
                  <a:cs typeface="Calibri (MS) Bold"/>
                  <a:sym typeface="Calibri (MS) Bold"/>
                </a:rPr>
                <a:t> y </a:t>
              </a:r>
              <a:r>
                <a:rPr lang="en-US" sz="2025" dirty="0" err="1">
                  <a:solidFill>
                    <a:srgbClr val="09465E"/>
                  </a:solidFill>
                  <a:ea typeface="Calibri (MS) Bold"/>
                  <a:cs typeface="Calibri (MS) Bold"/>
                  <a:sym typeface="Calibri (MS) Bold"/>
                </a:rPr>
                <a:t>semillas</a:t>
              </a:r>
              <a:r>
                <a:rPr lang="en-US" sz="2025" dirty="0">
                  <a:solidFill>
                    <a:srgbClr val="09465E"/>
                  </a:solidFill>
                  <a:ea typeface="Calibri (MS) Bold"/>
                  <a:cs typeface="Calibri (MS) Bold"/>
                  <a:sym typeface="Calibri (MS) Bold"/>
                </a:rPr>
                <a:t>, que </a:t>
              </a:r>
              <a:r>
                <a:rPr lang="en-US" sz="2025" dirty="0" err="1">
                  <a:solidFill>
                    <a:srgbClr val="09465E"/>
                  </a:solidFill>
                  <a:ea typeface="Calibri (MS) Bold"/>
                  <a:cs typeface="Calibri (MS) Bold"/>
                  <a:sym typeface="Calibri (MS) Bold"/>
                </a:rPr>
                <a:t>pueden</a:t>
              </a:r>
              <a:r>
                <a:rPr lang="en-US" sz="2025" dirty="0">
                  <a:solidFill>
                    <a:srgbClr val="09465E"/>
                  </a:solidFill>
                  <a:ea typeface="Calibri (MS) Bold"/>
                  <a:cs typeface="Calibri (MS) Bold"/>
                  <a:sym typeface="Calibri (MS) Bold"/>
                </a:rPr>
                <a:t> ser </a:t>
              </a:r>
              <a:r>
                <a:rPr lang="en-US" sz="2025" dirty="0" err="1">
                  <a:solidFill>
                    <a:srgbClr val="09465E"/>
                  </a:solidFill>
                  <a:ea typeface="Calibri (MS) Bold"/>
                  <a:cs typeface="Calibri (MS) Bold"/>
                  <a:sym typeface="Calibri (MS) Bold"/>
                </a:rPr>
                <a:t>procesados</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posteriormente</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en</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productos</a:t>
              </a:r>
              <a:r>
                <a:rPr lang="en-US" sz="2025" dirty="0">
                  <a:solidFill>
                    <a:srgbClr val="09465E"/>
                  </a:solidFill>
                  <a:ea typeface="Calibri (MS) Bold"/>
                  <a:cs typeface="Calibri (MS) Bold"/>
                  <a:sym typeface="Calibri (MS) Bold"/>
                </a:rPr>
                <a:t> de valor </a:t>
              </a:r>
              <a:r>
                <a:rPr lang="en-US" sz="2025" dirty="0" err="1">
                  <a:solidFill>
                    <a:srgbClr val="09465E"/>
                  </a:solidFill>
                  <a:ea typeface="Calibri (MS) Bold"/>
                  <a:cs typeface="Calibri (MS) Bold"/>
                  <a:sym typeface="Calibri (MS) Bold"/>
                </a:rPr>
                <a:t>añadido</a:t>
              </a:r>
              <a:r>
                <a:rPr lang="en-US" sz="2025" dirty="0">
                  <a:solidFill>
                    <a:srgbClr val="09465E"/>
                  </a:solidFill>
                  <a:ea typeface="Calibri (MS) Bold"/>
                  <a:cs typeface="Calibri (MS) Bold"/>
                  <a:sym typeface="Calibri (MS) Bold"/>
                </a:rPr>
                <a:t>, tales </a:t>
              </a:r>
              <a:r>
                <a:rPr lang="en-US" sz="2025" dirty="0" err="1">
                  <a:solidFill>
                    <a:srgbClr val="09465E"/>
                  </a:solidFill>
                  <a:ea typeface="Calibri (MS) Bold"/>
                  <a:cs typeface="Calibri (MS) Bold"/>
                  <a:sym typeface="Calibri (MS) Bold"/>
                </a:rPr>
                <a:t>como</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alimento</a:t>
              </a:r>
              <a:r>
                <a:rPr lang="en-US" sz="2025" dirty="0">
                  <a:solidFill>
                    <a:srgbClr val="09465E"/>
                  </a:solidFill>
                  <a:ea typeface="Calibri (MS) Bold"/>
                  <a:cs typeface="Calibri (MS) Bold"/>
                  <a:sym typeface="Calibri (MS) Bold"/>
                </a:rPr>
                <a:t> para </a:t>
              </a:r>
              <a:r>
                <a:rPr lang="en-US" sz="2025" dirty="0" err="1">
                  <a:solidFill>
                    <a:srgbClr val="09465E"/>
                  </a:solidFill>
                  <a:ea typeface="Calibri (MS) Bold"/>
                  <a:cs typeface="Calibri (MS) Bold"/>
                  <a:sym typeface="Calibri (MS) Bold"/>
                </a:rPr>
                <a:t>animales</a:t>
              </a:r>
              <a:r>
                <a:rPr lang="en-US" sz="2025" dirty="0">
                  <a:solidFill>
                    <a:srgbClr val="09465E"/>
                  </a:solidFill>
                  <a:ea typeface="Calibri (MS) Bold"/>
                  <a:cs typeface="Calibri (MS) Bold"/>
                  <a:sym typeface="Calibri (MS) Bold"/>
                </a:rPr>
                <a:t>, </a:t>
              </a:r>
              <a:r>
                <a:rPr lang="en-US" sz="2025" dirty="0" err="1">
                  <a:solidFill>
                    <a:srgbClr val="09465E"/>
                  </a:solidFill>
                  <a:ea typeface="Calibri (MS) Bold"/>
                  <a:cs typeface="Calibri (MS) Bold"/>
                  <a:sym typeface="Calibri (MS) Bold"/>
                </a:rPr>
                <a:t>pectina</a:t>
              </a:r>
              <a:r>
                <a:rPr lang="en-US" sz="2025" dirty="0">
                  <a:solidFill>
                    <a:srgbClr val="09465E"/>
                  </a:solidFill>
                  <a:ea typeface="Calibri (MS) Bold"/>
                  <a:cs typeface="Calibri (MS) Bold"/>
                  <a:sym typeface="Calibri (MS) Bold"/>
                </a:rPr>
                <a:t> o </a:t>
              </a:r>
              <a:r>
                <a:rPr lang="en-US" sz="2025" dirty="0" err="1">
                  <a:solidFill>
                    <a:srgbClr val="09465E"/>
                  </a:solidFill>
                  <a:ea typeface="Calibri (MS) Bold"/>
                  <a:cs typeface="Calibri (MS) Bold"/>
                  <a:sym typeface="Calibri (MS) Bold"/>
                </a:rPr>
                <a:t>biogás</a:t>
              </a:r>
              <a:r>
                <a:rPr lang="en-US" sz="2025" dirty="0">
                  <a:solidFill>
                    <a:srgbClr val="09465E"/>
                  </a:solidFill>
                  <a:ea typeface="Calibri (MS) Bold"/>
                  <a:cs typeface="Calibri (MS) Bold"/>
                  <a:sym typeface="Calibri (MS) Bold"/>
                </a:rPr>
                <a:t>.</a:t>
              </a:r>
            </a:p>
          </p:txBody>
        </p:sp>
      </p:grpSp>
      <p:sp>
        <p:nvSpPr>
          <p:cNvPr id="18" name="Freeform 18"/>
          <p:cNvSpPr/>
          <p:nvPr/>
        </p:nvSpPr>
        <p:spPr>
          <a:xfrm>
            <a:off x="6936654" y="991498"/>
            <a:ext cx="5346000" cy="323893"/>
          </a:xfrm>
          <a:custGeom>
            <a:avLst/>
            <a:gdLst/>
            <a:ahLst/>
            <a:cxnLst/>
            <a:rect l="l" t="t" r="r" b="b"/>
            <a:pathLst>
              <a:path w="12192000" h="738664">
                <a:moveTo>
                  <a:pt x="0" y="0"/>
                </a:moveTo>
                <a:lnTo>
                  <a:pt x="12192000" y="0"/>
                </a:lnTo>
                <a:lnTo>
                  <a:pt x="12192000" y="738664"/>
                </a:lnTo>
                <a:lnTo>
                  <a:pt x="0" y="738664"/>
                </a:lnTo>
                <a:close/>
              </a:path>
            </a:pathLst>
          </a:custGeom>
          <a:solidFill>
            <a:srgbClr val="000000">
              <a:alpha val="0"/>
            </a:srgbClr>
          </a:solid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screen">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1056074" y="1168937"/>
            <a:ext cx="7657906" cy="1036862"/>
            <a:chOff x="0" y="0"/>
            <a:chExt cx="17464496" cy="2364651"/>
          </a:xfrm>
        </p:grpSpPr>
        <p:sp>
          <p:nvSpPr>
            <p:cNvPr id="10" name="Freeform 10"/>
            <p:cNvSpPr/>
            <p:nvPr/>
          </p:nvSpPr>
          <p:spPr>
            <a:xfrm>
              <a:off x="0" y="0"/>
              <a:ext cx="17464497" cy="2364651"/>
            </a:xfrm>
            <a:custGeom>
              <a:avLst/>
              <a:gdLst/>
              <a:ahLst/>
              <a:cxnLst/>
              <a:rect l="l" t="t" r="r" b="b"/>
              <a:pathLst>
                <a:path w="17464497" h="2364651">
                  <a:moveTo>
                    <a:pt x="0" y="0"/>
                  </a:moveTo>
                  <a:lnTo>
                    <a:pt x="17464497" y="0"/>
                  </a:lnTo>
                  <a:lnTo>
                    <a:pt x="17464497" y="2364651"/>
                  </a:lnTo>
                  <a:lnTo>
                    <a:pt x="0" y="2364651"/>
                  </a:lnTo>
                  <a:close/>
                </a:path>
              </a:pathLst>
            </a:custGeom>
            <a:solidFill>
              <a:srgbClr val="000000">
                <a:alpha val="0"/>
              </a:srgbClr>
            </a:solidFill>
          </p:spPr>
          <p:txBody>
            <a:bodyPr/>
            <a:lstStyle/>
            <a:p>
              <a:endParaRPr lang="en-GB"/>
            </a:p>
          </p:txBody>
        </p:sp>
        <p:sp>
          <p:nvSpPr>
            <p:cNvPr id="11" name="TextBox 11"/>
            <p:cNvSpPr txBox="1"/>
            <p:nvPr/>
          </p:nvSpPr>
          <p:spPr>
            <a:xfrm>
              <a:off x="0" y="-28575"/>
              <a:ext cx="17464496" cy="2393226"/>
            </a:xfrm>
            <a:prstGeom prst="rect">
              <a:avLst/>
            </a:prstGeom>
          </p:spPr>
          <p:txBody>
            <a:bodyPr lIns="0" tIns="0" rIns="0" bIns="0" rtlCol="0" anchor="t"/>
            <a:lstStyle/>
            <a:p>
              <a:pPr marL="0" lvl="0" indent="0" algn="l">
                <a:lnSpc>
                  <a:spcPts val="3324"/>
                </a:lnSpc>
              </a:pPr>
              <a:r>
                <a:rPr lang="en-US" sz="3078" b="1">
                  <a:solidFill>
                    <a:srgbClr val="09465E"/>
                  </a:solidFill>
                  <a:latin typeface="Calibri (MS) Bold"/>
                  <a:ea typeface="Calibri (MS) Bold"/>
                  <a:cs typeface="Calibri (MS) Bold"/>
                  <a:sym typeface="Calibri (MS) Bold"/>
                </a:rPr>
                <a:t>Estado secundario - Flujos de desechos de manzana </a:t>
              </a:r>
            </a:p>
          </p:txBody>
        </p:sp>
      </p:grpSp>
      <p:grpSp>
        <p:nvGrpSpPr>
          <p:cNvPr id="12" name="Group 12"/>
          <p:cNvGrpSpPr/>
          <p:nvPr/>
        </p:nvGrpSpPr>
        <p:grpSpPr>
          <a:xfrm>
            <a:off x="5769463" y="2430682"/>
            <a:ext cx="4376948" cy="3598147"/>
            <a:chOff x="0" y="0"/>
            <a:chExt cx="9981996" cy="8205874"/>
          </a:xfrm>
        </p:grpSpPr>
        <p:sp>
          <p:nvSpPr>
            <p:cNvPr id="13" name="Freeform 13"/>
            <p:cNvSpPr/>
            <p:nvPr/>
          </p:nvSpPr>
          <p:spPr>
            <a:xfrm>
              <a:off x="0" y="0"/>
              <a:ext cx="9981996" cy="8205874"/>
            </a:xfrm>
            <a:custGeom>
              <a:avLst/>
              <a:gdLst/>
              <a:ahLst/>
              <a:cxnLst/>
              <a:rect l="l" t="t" r="r" b="b"/>
              <a:pathLst>
                <a:path w="9981996" h="8205874">
                  <a:moveTo>
                    <a:pt x="0" y="0"/>
                  </a:moveTo>
                  <a:lnTo>
                    <a:pt x="9981996" y="0"/>
                  </a:lnTo>
                  <a:lnTo>
                    <a:pt x="9981996" y="8205874"/>
                  </a:lnTo>
                  <a:lnTo>
                    <a:pt x="0" y="8205874"/>
                  </a:lnTo>
                  <a:close/>
                </a:path>
              </a:pathLst>
            </a:custGeom>
            <a:solidFill>
              <a:srgbClr val="000000">
                <a:alpha val="0"/>
              </a:srgbClr>
            </a:solidFill>
          </p:spPr>
          <p:txBody>
            <a:bodyPr/>
            <a:lstStyle/>
            <a:p>
              <a:endParaRPr lang="en-GB"/>
            </a:p>
          </p:txBody>
        </p:sp>
        <p:sp>
          <p:nvSpPr>
            <p:cNvPr id="14" name="TextBox 14"/>
            <p:cNvSpPr txBox="1"/>
            <p:nvPr/>
          </p:nvSpPr>
          <p:spPr>
            <a:xfrm>
              <a:off x="0" y="-9525"/>
              <a:ext cx="9981996" cy="8215399"/>
            </a:xfrm>
            <a:prstGeom prst="rect">
              <a:avLst/>
            </a:prstGeom>
          </p:spPr>
          <p:txBody>
            <a:bodyPr lIns="0" tIns="0" rIns="0" bIns="0" rtlCol="0" anchor="t"/>
            <a:lstStyle/>
            <a:p>
              <a:pPr marL="0" lvl="0" indent="0" algn="l">
                <a:lnSpc>
                  <a:spcPts val="2174"/>
                </a:lnSpc>
              </a:pPr>
              <a:r>
                <a:rPr lang="en-US" sz="2104" dirty="0">
                  <a:solidFill>
                    <a:srgbClr val="09465E"/>
                  </a:solidFill>
                  <a:latin typeface="Calibri (MS)"/>
                  <a:ea typeface="Calibri (MS)"/>
                  <a:cs typeface="Calibri (MS)"/>
                  <a:sym typeface="Calibri (MS)"/>
                </a:rPr>
                <a:t>Las manzanas </a:t>
              </a:r>
              <a:r>
                <a:rPr lang="en-US" sz="2104" dirty="0" err="1">
                  <a:solidFill>
                    <a:srgbClr val="09465E"/>
                  </a:solidFill>
                  <a:latin typeface="Calibri (MS)"/>
                  <a:ea typeface="Calibri (MS)"/>
                  <a:cs typeface="Calibri (MS)"/>
                  <a:sym typeface="Calibri (MS)"/>
                </a:rPr>
                <a:t>proporcionan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una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variedad</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versátil</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subproductos</a:t>
              </a:r>
              <a:r>
                <a:rPr lang="en-US" sz="2104" dirty="0">
                  <a:solidFill>
                    <a:srgbClr val="09465E"/>
                  </a:solidFill>
                  <a:latin typeface="Calibri (MS)"/>
                  <a:ea typeface="Calibri (MS)"/>
                  <a:cs typeface="Calibri (MS)"/>
                  <a:sym typeface="Calibri (MS)"/>
                </a:rPr>
                <a:t> que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convertirse</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artículos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valiosos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más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allá</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alimentos</a:t>
              </a:r>
              <a:r>
                <a:rPr lang="en-US" sz="2104" dirty="0">
                  <a:solidFill>
                    <a:srgbClr val="09465E"/>
                  </a:solidFill>
                  <a:latin typeface="Calibri (MS)"/>
                  <a:ea typeface="Calibri (MS)"/>
                  <a:cs typeface="Calibri (MS)"/>
                  <a:sym typeface="Calibri (MS)"/>
                </a:rPr>
                <a:t> y </a:t>
              </a:r>
              <a:r>
                <a:rPr lang="en-US" sz="2104" dirty="0" err="1">
                  <a:solidFill>
                    <a:srgbClr val="09465E"/>
                  </a:solidFill>
                  <a:latin typeface="Calibri (MS)"/>
                  <a:ea typeface="Calibri (MS)"/>
                  <a:cs typeface="Calibri (MS)"/>
                  <a:sym typeface="Calibri (MS)"/>
                </a:rPr>
                <a:t>bebidas</a:t>
              </a:r>
              <a:r>
                <a:rPr lang="en-US" sz="2104" dirty="0">
                  <a:solidFill>
                    <a:srgbClr val="09465E"/>
                  </a:solidFill>
                  <a:latin typeface="Calibri (MS)"/>
                  <a:ea typeface="Calibri (MS)"/>
                  <a:cs typeface="Calibri (MS)"/>
                  <a:sym typeface="Calibri (MS)"/>
                </a:rPr>
                <a:t>. </a:t>
              </a:r>
            </a:p>
            <a:p>
              <a:pPr marL="0" lvl="0" indent="0" algn="l">
                <a:lnSpc>
                  <a:spcPts val="2174"/>
                </a:lnSpc>
              </a:pPr>
              <a:r>
                <a:rPr lang="en-US" sz="2104" dirty="0">
                  <a:solidFill>
                    <a:srgbClr val="09465E"/>
                  </a:solidFill>
                  <a:latin typeface="Calibri (MS)"/>
                  <a:ea typeface="Calibri (MS)"/>
                  <a:cs typeface="Calibri (MS)"/>
                  <a:sym typeface="Calibri (MS)"/>
                </a:rPr>
                <a:t>En las </a:t>
              </a:r>
              <a:r>
                <a:rPr lang="en-US" sz="2104" dirty="0" err="1">
                  <a:solidFill>
                    <a:srgbClr val="09465E"/>
                  </a:solidFill>
                  <a:latin typeface="Calibri (MS)"/>
                  <a:ea typeface="Calibri (MS)"/>
                  <a:cs typeface="Calibri (MS)"/>
                  <a:sym typeface="Calibri (MS)"/>
                </a:rPr>
                <a:t>siguientes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diapositivas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presentamos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algunos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ejemplos</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que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ser </a:t>
              </a:r>
              <a:r>
                <a:rPr lang="en-US" sz="2104" dirty="0" err="1">
                  <a:solidFill>
                    <a:srgbClr val="09465E"/>
                  </a:solidFill>
                  <a:latin typeface="Calibri (MS)"/>
                  <a:ea typeface="Calibri (MS)"/>
                  <a:cs typeface="Calibri (MS)"/>
                  <a:sym typeface="Calibri (MS)"/>
                </a:rPr>
                <a:t>elaborados</a:t>
              </a:r>
              <a:r>
                <a:rPr lang="en-US" sz="2104" dirty="0">
                  <a:solidFill>
                    <a:srgbClr val="09465E"/>
                  </a:solidFill>
                  <a:latin typeface="Calibri (MS)"/>
                  <a:ea typeface="Calibri (MS)"/>
                  <a:cs typeface="Calibri (MS)"/>
                  <a:sym typeface="Calibri (MS)"/>
                </a:rPr>
                <a:t> a </a:t>
              </a:r>
              <a:r>
                <a:rPr lang="en-US" sz="2104" dirty="0" err="1">
                  <a:solidFill>
                    <a:srgbClr val="09465E"/>
                  </a:solidFill>
                  <a:latin typeface="Calibri (MS)"/>
                  <a:ea typeface="Calibri (MS)"/>
                  <a:cs typeface="Calibri (MS)"/>
                  <a:sym typeface="Calibri (MS)"/>
                </a:rPr>
                <a:t>partir</a:t>
              </a:r>
              <a:r>
                <a:rPr lang="en-US" sz="2104" dirty="0">
                  <a:solidFill>
                    <a:srgbClr val="09465E"/>
                  </a:solidFill>
                  <a:latin typeface="Calibri (MS)"/>
                  <a:ea typeface="Calibri (MS)"/>
                  <a:cs typeface="Calibri (MS)"/>
                  <a:sym typeface="Calibri (MS)"/>
                </a:rPr>
                <a:t> de:</a:t>
              </a:r>
            </a:p>
            <a:p>
              <a:pPr marL="0" lvl="0" indent="0" algn="l">
                <a:lnSpc>
                  <a:spcPts val="2174"/>
                </a:lnSpc>
              </a:pPr>
              <a:endParaRPr lang="en-US" sz="2104" dirty="0">
                <a:solidFill>
                  <a:srgbClr val="09465E"/>
                </a:solidFill>
                <a:latin typeface="Calibri (MS)"/>
                <a:ea typeface="Calibri (MS)"/>
                <a:cs typeface="Calibri (MS)"/>
                <a:sym typeface="Calibri (MS)"/>
              </a:endParaRPr>
            </a:p>
            <a:p>
              <a:pPr marL="0" lvl="0" indent="0" algn="l">
                <a:lnSpc>
                  <a:spcPts val="2174"/>
                </a:lnSpc>
              </a:pPr>
              <a:r>
                <a:rPr lang="en-US" sz="2104" b="1" dirty="0" err="1">
                  <a:solidFill>
                    <a:srgbClr val="09465E"/>
                  </a:solidFill>
                  <a:latin typeface="Calibri (MS) Bold"/>
                  <a:ea typeface="Calibri (MS) Bold"/>
                  <a:cs typeface="Calibri (MS) Bold"/>
                  <a:sym typeface="Calibri (MS) Bold"/>
                </a:rPr>
                <a:t>Pulpa</a:t>
              </a:r>
              <a:r>
                <a:rPr lang="en-US" sz="2104" b="1" dirty="0">
                  <a:solidFill>
                    <a:srgbClr val="09465E"/>
                  </a:solidFill>
                  <a:latin typeface="Calibri (MS) Bold"/>
                  <a:ea typeface="Calibri (MS) Bold"/>
                  <a:cs typeface="Calibri (MS) Bold"/>
                  <a:sym typeface="Calibri (MS) Bold"/>
                </a:rPr>
                <a:t> de manzana, </a:t>
              </a:r>
            </a:p>
            <a:p>
              <a:pPr marL="0" lvl="0" indent="0" algn="l">
                <a:lnSpc>
                  <a:spcPts val="2174"/>
                </a:lnSpc>
              </a:pPr>
              <a:r>
                <a:rPr lang="en-US" sz="2104" b="1" dirty="0" err="1">
                  <a:solidFill>
                    <a:srgbClr val="09465E"/>
                  </a:solidFill>
                  <a:latin typeface="Calibri (MS) Bold"/>
                  <a:ea typeface="Calibri (MS) Bold"/>
                  <a:cs typeface="Calibri (MS) Bold"/>
                  <a:sym typeface="Calibri (MS) Bold"/>
                </a:rPr>
                <a:t>Pieles</a:t>
              </a:r>
              <a:r>
                <a:rPr lang="en-US" sz="2104" b="1" dirty="0">
                  <a:solidFill>
                    <a:srgbClr val="09465E"/>
                  </a:solidFill>
                  <a:latin typeface="Calibri (MS) Bold"/>
                  <a:ea typeface="Calibri (MS) Bold"/>
                  <a:cs typeface="Calibri (MS) Bold"/>
                  <a:sym typeface="Calibri (MS) Bold"/>
                </a:rPr>
                <a:t>, </a:t>
              </a:r>
            </a:p>
            <a:p>
              <a:pPr marL="0" lvl="0" indent="0" algn="l">
                <a:lnSpc>
                  <a:spcPts val="2174"/>
                </a:lnSpc>
              </a:pPr>
              <a:r>
                <a:rPr lang="en-US" sz="2104" b="1" dirty="0" err="1">
                  <a:solidFill>
                    <a:srgbClr val="09465E"/>
                  </a:solidFill>
                  <a:latin typeface="Calibri (MS) Bold"/>
                  <a:ea typeface="Calibri (MS) Bold"/>
                  <a:cs typeface="Calibri (MS) Bold"/>
                  <a:sym typeface="Calibri (MS) Bold"/>
                </a:rPr>
                <a:t>Semillas</a:t>
              </a:r>
              <a:r>
                <a:rPr lang="en-US" sz="2104" b="1" dirty="0">
                  <a:solidFill>
                    <a:srgbClr val="09465E"/>
                  </a:solidFill>
                  <a:latin typeface="Calibri (MS) Bold"/>
                  <a:ea typeface="Calibri (MS) Bold"/>
                  <a:cs typeface="Calibri (MS) Bold"/>
                  <a:sym typeface="Calibri (MS) Bold"/>
                </a:rPr>
                <a:t>, y </a:t>
              </a:r>
              <a:r>
                <a:rPr lang="en-US" sz="2104" b="1" dirty="0" err="1">
                  <a:solidFill>
                    <a:srgbClr val="09465E"/>
                  </a:solidFill>
                  <a:latin typeface="Calibri (MS) Bold"/>
                  <a:ea typeface="Calibri (MS) Bold"/>
                  <a:cs typeface="Calibri (MS) Bold"/>
                  <a:sym typeface="Calibri (MS) Bold"/>
                </a:rPr>
                <a:t>otros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elementos</a:t>
              </a:r>
              <a:r>
                <a:rPr lang="en-US" sz="2104" b="1" dirty="0">
                  <a:solidFill>
                    <a:srgbClr val="09465E"/>
                  </a:solidFill>
                  <a:latin typeface="Calibri (MS) Bold"/>
                  <a:ea typeface="Calibri (MS) Bold"/>
                  <a:cs typeface="Calibri (MS) Bold"/>
                  <a:sym typeface="Calibri (MS) Bold"/>
                </a:rPr>
                <a:t> de </a:t>
              </a:r>
              <a:r>
                <a:rPr lang="en-US" sz="2104" b="1" dirty="0" err="1">
                  <a:solidFill>
                    <a:srgbClr val="09465E"/>
                  </a:solidFill>
                  <a:latin typeface="Calibri (MS) Bold"/>
                  <a:ea typeface="Calibri (MS) Bold"/>
                  <a:cs typeface="Calibri (MS) Bold"/>
                  <a:sym typeface="Calibri (MS) Bold"/>
                </a:rPr>
                <a:t>desecho</a:t>
              </a:r>
              <a:endParaRPr lang="en-US" sz="2104" b="1" dirty="0">
                <a:solidFill>
                  <a:srgbClr val="09465E"/>
                </a:solidFill>
                <a:latin typeface="Calibri (MS) Bold"/>
                <a:ea typeface="Calibri (MS) Bold"/>
                <a:cs typeface="Calibri (MS) Bold"/>
                <a:sym typeface="Calibri (MS) Bold"/>
              </a:endParaRPr>
            </a:p>
          </p:txBody>
        </p:sp>
      </p:grpSp>
      <p:sp>
        <p:nvSpPr>
          <p:cNvPr id="15" name="Freeform 15" descr="Primer plano de una persona con una camisa de cuadros rojos sosteniendo varias manzanas rojas."/>
          <p:cNvSpPr/>
          <p:nvPr/>
        </p:nvSpPr>
        <p:spPr>
          <a:xfrm>
            <a:off x="545589" y="2555615"/>
            <a:ext cx="4617529" cy="3473214"/>
          </a:xfrm>
          <a:custGeom>
            <a:avLst/>
            <a:gdLst/>
            <a:ahLst/>
            <a:cxnLst/>
            <a:rect l="l" t="t" r="r" b="b"/>
            <a:pathLst>
              <a:path w="4617529" h="3473214">
                <a:moveTo>
                  <a:pt x="0" y="0"/>
                </a:moveTo>
                <a:lnTo>
                  <a:pt x="4617529" y="0"/>
                </a:lnTo>
                <a:lnTo>
                  <a:pt x="4617529" y="3473214"/>
                </a:lnTo>
                <a:lnTo>
                  <a:pt x="0" y="347321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dirty="0"/>
            </a:p>
            <a:p>
              <a:pPr marL="0" lvl="0" indent="0" algn="l">
                <a:lnSpc>
                  <a:spcPts val="2174"/>
                </a:lnSpc>
              </a:pPr>
              <a:r>
                <a:rPr lang="en-US" sz="2104" b="1" dirty="0">
                  <a:solidFill>
                    <a:srgbClr val="09465E"/>
                  </a:solidFill>
                  <a:ea typeface="Calibri (MS) Bold"/>
                  <a:cs typeface="Calibri (MS) Bold"/>
                  <a:sym typeface="Calibri (MS) Bold"/>
                </a:rPr>
                <a:t>Material de </a:t>
              </a:r>
              <a:r>
                <a:rPr lang="en-US" sz="2104" b="1" dirty="0" err="1">
                  <a:solidFill>
                    <a:srgbClr val="09465E"/>
                  </a:solidFill>
                  <a:ea typeface="Calibri (MS) Bold"/>
                  <a:cs typeface="Calibri (MS) Bold"/>
                  <a:sym typeface="Calibri (MS) Bold"/>
                </a:rPr>
                <a:t>embalaje</a:t>
              </a:r>
              <a:r>
                <a:rPr lang="en-US" sz="2104" b="1" dirty="0">
                  <a:solidFill>
                    <a:srgbClr val="09465E"/>
                  </a:solidFill>
                  <a:ea typeface="Calibri (MS) Bold"/>
                  <a:cs typeface="Calibri (MS) Bold"/>
                  <a:sym typeface="Calibri (MS) Bold"/>
                </a:rPr>
                <a:t> biodegradable: </a:t>
              </a:r>
              <a:r>
                <a:rPr lang="en-US" sz="2104" dirty="0">
                  <a:solidFill>
                    <a:srgbClr val="09465E"/>
                  </a:solidFill>
                  <a:ea typeface="Calibri (MS) Bold"/>
                  <a:cs typeface="Calibri (MS) Bold"/>
                  <a:sym typeface="Calibri (MS) Bold"/>
                </a:rPr>
                <a:t>La </a:t>
              </a:r>
              <a:r>
                <a:rPr lang="en-US" sz="2104" dirty="0" err="1">
                  <a:solidFill>
                    <a:srgbClr val="09465E"/>
                  </a:solidFill>
                  <a:ea typeface="Calibri (MS) Bold"/>
                  <a:cs typeface="Calibri (MS) Bold"/>
                  <a:sym typeface="Calibri (MS) Bold"/>
                </a:rPr>
                <a:t>pulpa</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producción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materiales</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embalaje</a:t>
              </a:r>
              <a:r>
                <a:rPr lang="en-US" sz="2104" dirty="0">
                  <a:solidFill>
                    <a:srgbClr val="09465E"/>
                  </a:solidFill>
                  <a:ea typeface="Calibri (MS) Bold"/>
                  <a:cs typeface="Calibri (MS) Bold"/>
                  <a:sym typeface="Calibri (MS) Bold"/>
                </a:rPr>
                <a:t> biodegradables que </a:t>
              </a:r>
              <a:r>
                <a:rPr lang="en-US" sz="2104" dirty="0" err="1">
                  <a:solidFill>
                    <a:srgbClr val="09465E"/>
                  </a:solidFill>
                  <a:ea typeface="Calibri (MS) Bold"/>
                  <a:cs typeface="Calibri (MS) Bold"/>
                  <a:sym typeface="Calibri (MS) Bold"/>
                </a:rPr>
                <a:t>actúan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alternativas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sostenibles</a:t>
              </a:r>
              <a:r>
                <a:rPr lang="en-US" sz="2104" dirty="0">
                  <a:solidFill>
                    <a:srgbClr val="09465E"/>
                  </a:solidFill>
                  <a:ea typeface="Calibri (MS) Bold"/>
                  <a:cs typeface="Calibri (MS) Bold"/>
                  <a:sym typeface="Calibri (MS) Bold"/>
                </a:rPr>
                <a:t> al </a:t>
              </a:r>
              <a:r>
                <a:rPr lang="en-US" sz="2104" dirty="0" err="1">
                  <a:solidFill>
                    <a:srgbClr val="09465E"/>
                  </a:solidFill>
                  <a:ea typeface="Calibri (MS) Bold"/>
                  <a:cs typeface="Calibri (MS) Bold"/>
                  <a:sym typeface="Calibri (MS) Bold"/>
                </a:rPr>
                <a:t>plástico</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Ingredientes</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cosméticos</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pulpa</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abundante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vitaminas</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antioxidantes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exfoliantes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mascarillas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faciales</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cremas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debido</a:t>
              </a:r>
              <a:r>
                <a:rPr lang="en-US" sz="2104" dirty="0">
                  <a:solidFill>
                    <a:srgbClr val="09465E"/>
                  </a:solidFill>
                  <a:ea typeface="Calibri (MS) Bold"/>
                  <a:cs typeface="Calibri (MS) Bold"/>
                  <a:sym typeface="Calibri (MS) Bold"/>
                </a:rPr>
                <a:t> a sus </a:t>
              </a:r>
              <a:r>
                <a:rPr lang="en-US" sz="2104" dirty="0" err="1">
                  <a:solidFill>
                    <a:srgbClr val="09465E"/>
                  </a:solidFill>
                  <a:ea typeface="Calibri (MS) Bold"/>
                  <a:cs typeface="Calibri (MS) Bold"/>
                  <a:sym typeface="Calibri (MS) Bold"/>
                </a:rPr>
                <a:t>propiedades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exfoliantes</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aclaradoras</a:t>
              </a:r>
              <a:r>
                <a:rPr lang="en-US" sz="2104" dirty="0">
                  <a:solidFill>
                    <a:srgbClr val="09465E"/>
                  </a:solidFill>
                  <a:ea typeface="Calibri (MS) Bold"/>
                  <a:cs typeface="Calibri (MS) Bold"/>
                  <a:sym typeface="Calibri (MS) Bold"/>
                </a:rPr>
                <a:t> de la </a:t>
              </a:r>
              <a:r>
                <a:rPr lang="en-US" sz="2104" dirty="0" err="1">
                  <a:solidFill>
                    <a:srgbClr val="09465E"/>
                  </a:solidFill>
                  <a:ea typeface="Calibri (MS) Bold"/>
                  <a:cs typeface="Calibri (MS) Bold"/>
                  <a:sym typeface="Calibri (MS) Bold"/>
                </a:rPr>
                <a:t>piel</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a:solidFill>
                    <a:srgbClr val="09465E"/>
                  </a:solidFill>
                  <a:ea typeface="Calibri (MS) Bold"/>
                  <a:cs typeface="Calibri (MS) Bold"/>
                  <a:sym typeface="Calibri (MS) Bold"/>
                </a:rPr>
                <a:t>Alimento para </a:t>
              </a:r>
              <a:r>
                <a:rPr lang="en-US" sz="2104" b="1" dirty="0" err="1">
                  <a:solidFill>
                    <a:srgbClr val="09465E"/>
                  </a:solidFill>
                  <a:ea typeface="Calibri (MS) Bold"/>
                  <a:cs typeface="Calibri (MS) Bold"/>
                  <a:sym typeface="Calibri (MS) Bold"/>
                </a:rPr>
                <a:t>animales</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pulpa</a:t>
              </a:r>
              <a:r>
                <a:rPr lang="en-US" sz="2104" dirty="0">
                  <a:solidFill>
                    <a:srgbClr val="09465E"/>
                  </a:solidFill>
                  <a:ea typeface="Calibri (MS) Bold"/>
                  <a:cs typeface="Calibri (MS) Bold"/>
                  <a:sym typeface="Calibri (MS) Bold"/>
                </a:rPr>
                <a:t> de manzana se </a:t>
              </a:r>
              <a:r>
                <a:rPr lang="en-US" sz="2104" dirty="0" err="1">
                  <a:solidFill>
                    <a:srgbClr val="09465E"/>
                  </a:solidFill>
                  <a:ea typeface="Calibri (MS) Bold"/>
                  <a:cs typeface="Calibri (MS) Bold"/>
                  <a:sym typeface="Calibri (MS) Bold"/>
                </a:rPr>
                <a:t>seca</a:t>
              </a:r>
              <a:r>
                <a:rPr lang="en-US" sz="2104" dirty="0">
                  <a:solidFill>
                    <a:srgbClr val="09465E"/>
                  </a:solidFill>
                  <a:ea typeface="Calibri (MS) Bold"/>
                  <a:cs typeface="Calibri (MS) Bold"/>
                  <a:sym typeface="Calibri (MS) Bold"/>
                </a:rPr>
                <a:t> con </a:t>
              </a:r>
              <a:r>
                <a:rPr lang="en-US" sz="2104" dirty="0" err="1">
                  <a:solidFill>
                    <a:srgbClr val="09465E"/>
                  </a:solidFill>
                  <a:ea typeface="Calibri (MS) Bold"/>
                  <a:cs typeface="Calibri (MS) Bold"/>
                  <a:sym typeface="Calibri (MS) Bold"/>
                </a:rPr>
                <a:t>frecuencia</a:t>
              </a:r>
              <a:r>
                <a:rPr lang="en-US" sz="2104" dirty="0">
                  <a:solidFill>
                    <a:srgbClr val="09465E"/>
                  </a:solidFill>
                  <a:ea typeface="Calibri (MS) Bold"/>
                  <a:cs typeface="Calibri (MS) Bold"/>
                  <a:sym typeface="Calibri (MS) Bold"/>
                </a:rPr>
                <a:t> y se </a:t>
              </a:r>
              <a:r>
                <a:rPr lang="en-US" sz="2104" dirty="0" err="1">
                  <a:solidFill>
                    <a:srgbClr val="09465E"/>
                  </a:solidFill>
                  <a:ea typeface="Calibri (MS) Bold"/>
                  <a:cs typeface="Calibri (MS) Bold"/>
                  <a:sym typeface="Calibri (MS) Bold"/>
                </a:rPr>
                <a:t>emplea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un </a:t>
              </a:r>
              <a:r>
                <a:rPr lang="en-US" sz="2104" dirty="0" err="1">
                  <a:solidFill>
                    <a:srgbClr val="09465E"/>
                  </a:solidFill>
                  <a:ea typeface="Calibri (MS) Bold"/>
                  <a:cs typeface="Calibri (MS) Bold"/>
                  <a:sym typeface="Calibri (MS) Bold"/>
                </a:rPr>
                <a:t>aditivo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nutritivo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alimentación</a:t>
              </a:r>
              <a:r>
                <a:rPr lang="en-US" sz="2104" dirty="0">
                  <a:solidFill>
                    <a:srgbClr val="09465E"/>
                  </a:solidFill>
                  <a:ea typeface="Calibri (MS) Bold"/>
                  <a:cs typeface="Calibri (MS) Bold"/>
                  <a:sym typeface="Calibri (MS) Bold"/>
                </a:rPr>
                <a:t> animal, </a:t>
              </a:r>
              <a:r>
                <a:rPr lang="en-US" sz="2104" dirty="0" err="1">
                  <a:solidFill>
                    <a:srgbClr val="09465E"/>
                  </a:solidFill>
                  <a:ea typeface="Calibri (MS) Bold"/>
                  <a:cs typeface="Calibri (MS) Bold"/>
                  <a:sym typeface="Calibri (MS) Bold"/>
                </a:rPr>
                <a:t>proporcionando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fibra</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nutrientes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esenciales</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Pulpa de manzana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682212"/>
            <a:chOff x="0" y="0"/>
            <a:chExt cx="12683532" cy="10678177"/>
          </a:xfrm>
        </p:grpSpPr>
        <p:sp>
          <p:nvSpPr>
            <p:cNvPr id="12" name="Freeform 12"/>
            <p:cNvSpPr/>
            <p:nvPr/>
          </p:nvSpPr>
          <p:spPr>
            <a:xfrm>
              <a:off x="0" y="0"/>
              <a:ext cx="12683532" cy="10678177"/>
            </a:xfrm>
            <a:custGeom>
              <a:avLst/>
              <a:gdLst/>
              <a:ahLst/>
              <a:cxnLst/>
              <a:rect l="l" t="t" r="r" b="b"/>
              <a:pathLst>
                <a:path w="12683532" h="10678177">
                  <a:moveTo>
                    <a:pt x="0" y="0"/>
                  </a:moveTo>
                  <a:lnTo>
                    <a:pt x="12683532" y="0"/>
                  </a:lnTo>
                  <a:lnTo>
                    <a:pt x="12683532" y="10678177"/>
                  </a:lnTo>
                  <a:lnTo>
                    <a:pt x="0" y="10678177"/>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687702"/>
            </a:xfrm>
            <a:prstGeom prst="rect">
              <a:avLst/>
            </a:prstGeom>
          </p:spPr>
          <p:txBody>
            <a:bodyPr lIns="0" tIns="0" rIns="0" bIns="0" rtlCol="0" anchor="t"/>
            <a:lstStyle/>
            <a:p>
              <a:pPr marL="0" lvl="0" indent="0" algn="l">
                <a:lnSpc>
                  <a:spcPts val="2174"/>
                </a:lnSpc>
              </a:pPr>
              <a:endParaRPr b="1" dirty="0"/>
            </a:p>
            <a:p>
              <a:pPr marL="0" lvl="0" indent="0" algn="l">
                <a:lnSpc>
                  <a:spcPts val="2174"/>
                </a:lnSpc>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pectina</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Las </a:t>
              </a:r>
              <a:r>
                <a:rPr lang="en-US" sz="2104" dirty="0" err="1">
                  <a:solidFill>
                    <a:srgbClr val="09465E"/>
                  </a:solidFill>
                  <a:ea typeface="Calibri (MS) Bold"/>
                  <a:cs typeface="Calibri (MS) Bold"/>
                  <a:sym typeface="Calibri (MS) Bold"/>
                </a:rPr>
                <a:t>cáscaras</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poseen</a:t>
              </a:r>
              <a:r>
                <a:rPr lang="en-US" sz="2104" dirty="0">
                  <a:solidFill>
                    <a:srgbClr val="09465E"/>
                  </a:solidFill>
                  <a:ea typeface="Calibri (MS) Bold"/>
                  <a:cs typeface="Calibri (MS) Bold"/>
                  <a:sym typeface="Calibri (MS) Bold"/>
                </a:rPr>
                <a:t> un </a:t>
              </a:r>
              <a:r>
                <a:rPr lang="en-US" sz="2104" dirty="0" err="1">
                  <a:solidFill>
                    <a:srgbClr val="09465E"/>
                  </a:solidFill>
                  <a:ea typeface="Calibri (MS) Bold"/>
                  <a:cs typeface="Calibri (MS) Bold"/>
                  <a:sym typeface="Calibri (MS) Bold"/>
                </a:rPr>
                <a:t>elevado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contenido</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pectina</a:t>
              </a:r>
              <a:r>
                <a:rPr lang="en-US" sz="2104" dirty="0">
                  <a:solidFill>
                    <a:srgbClr val="09465E"/>
                  </a:solidFill>
                  <a:ea typeface="Calibri (MS) Bold"/>
                  <a:cs typeface="Calibri (MS) Bold"/>
                  <a:sym typeface="Calibri (MS) Bold"/>
                </a:rPr>
                <a:t>, un </a:t>
              </a:r>
              <a:r>
                <a:rPr lang="en-US" sz="2104" dirty="0" err="1">
                  <a:solidFill>
                    <a:srgbClr val="09465E"/>
                  </a:solidFill>
                  <a:ea typeface="Calibri (MS) Bold"/>
                  <a:cs typeface="Calibri (MS) Bold"/>
                  <a:sym typeface="Calibri (MS) Bold"/>
                </a:rPr>
                <a:t>agente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gelificante</a:t>
              </a:r>
              <a:r>
                <a:rPr lang="en-US" sz="2104" dirty="0">
                  <a:solidFill>
                    <a:srgbClr val="09465E"/>
                  </a:solidFill>
                  <a:ea typeface="Calibri (MS) Bold"/>
                  <a:cs typeface="Calibri (MS) Bold"/>
                  <a:sym typeface="Calibri (MS) Bold"/>
                </a:rPr>
                <a:t> natural </a:t>
              </a:r>
              <a:r>
                <a:rPr lang="en-US" sz="2104" dirty="0" err="1">
                  <a:solidFill>
                    <a:srgbClr val="09465E"/>
                  </a:solidFill>
                  <a:ea typeface="Calibri (MS) Bold"/>
                  <a:cs typeface="Calibri (MS) Bold"/>
                  <a:sym typeface="Calibri (MS) Bold"/>
                </a:rPr>
                <a:t>empleado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industria</a:t>
              </a:r>
              <a:r>
                <a:rPr lang="en-US" sz="2104" dirty="0">
                  <a:solidFill>
                    <a:srgbClr val="09465E"/>
                  </a:solidFill>
                  <a:ea typeface="Calibri (MS) Bold"/>
                  <a:cs typeface="Calibri (MS) Bold"/>
                  <a:sym typeface="Calibri (MS) Bold"/>
                </a:rPr>
                <a:t> alimentaria para la </a:t>
              </a:r>
              <a:r>
                <a:rPr lang="en-US" sz="2104" dirty="0" err="1">
                  <a:solidFill>
                    <a:srgbClr val="09465E"/>
                  </a:solidFill>
                  <a:ea typeface="Calibri (MS) Bold"/>
                  <a:cs typeface="Calibri (MS) Bold"/>
                  <a:sym typeface="Calibri (MS) Bold"/>
                </a:rPr>
                <a:t>elaboración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mermeladas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jaleas</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espesante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variedad</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productos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alimenticios</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Tinte</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textil</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Las </a:t>
              </a:r>
              <a:r>
                <a:rPr lang="en-US" sz="2104" dirty="0" err="1">
                  <a:solidFill>
                    <a:srgbClr val="09465E"/>
                  </a:solidFill>
                  <a:ea typeface="Calibri (MS) Bold"/>
                  <a:cs typeface="Calibri (MS) Bold"/>
                  <a:sym typeface="Calibri (MS) Bold"/>
                </a:rPr>
                <a:t>cáscaras</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elaborar</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tintes</a:t>
              </a:r>
              <a:r>
                <a:rPr lang="en-US" sz="2104" dirty="0">
                  <a:solidFill>
                    <a:srgbClr val="09465E"/>
                  </a:solidFill>
                  <a:ea typeface="Calibri (MS) Bold"/>
                  <a:cs typeface="Calibri (MS) Bold"/>
                  <a:sym typeface="Calibri (MS) Bold"/>
                </a:rPr>
                <a:t> naturales para textiles, </a:t>
              </a:r>
              <a:r>
                <a:rPr lang="en-US" sz="2104" dirty="0" err="1">
                  <a:solidFill>
                    <a:srgbClr val="09465E"/>
                  </a:solidFill>
                  <a:ea typeface="Calibri (MS) Bold"/>
                  <a:cs typeface="Calibri (MS) Bold"/>
                  <a:sym typeface="Calibri (MS) Bold"/>
                </a:rPr>
                <a:t>proporcionando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alternativa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ecológica</a:t>
              </a:r>
              <a:r>
                <a:rPr lang="en-US" sz="2104" dirty="0">
                  <a:solidFill>
                    <a:srgbClr val="09465E"/>
                  </a:solidFill>
                  <a:ea typeface="Calibri (MS) Bold"/>
                  <a:cs typeface="Calibri (MS) Bold"/>
                  <a:sym typeface="Calibri (MS) Bold"/>
                </a:rPr>
                <a:t> a </a:t>
              </a:r>
              <a:r>
                <a:rPr lang="en-US" sz="2104" dirty="0" err="1">
                  <a:solidFill>
                    <a:srgbClr val="09465E"/>
                  </a:solidFill>
                  <a:ea typeface="Calibri (MS) Bold"/>
                  <a:cs typeface="Calibri (MS) Bold"/>
                  <a:sym typeface="Calibri (MS) Bold"/>
                </a:rPr>
                <a:t>los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tintes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sintéticos</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bioplásticos</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Los </a:t>
              </a:r>
              <a:r>
                <a:rPr lang="en-US" sz="2104" dirty="0" err="1">
                  <a:solidFill>
                    <a:srgbClr val="09465E"/>
                  </a:solidFill>
                  <a:ea typeface="Calibri (MS) Bold"/>
                  <a:cs typeface="Calibri (MS) Bold"/>
                  <a:sym typeface="Calibri (MS) Bold"/>
                </a:rPr>
                <a:t>extractos</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cáscaras</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integrarse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bioplásticos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generando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materiales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sostenibles</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múltiples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aplicaciones</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339850"/>
            <a:ext cx="3365500" cy="779188"/>
            <a:chOff x="0" y="0"/>
            <a:chExt cx="7453634" cy="1416248"/>
          </a:xfrm>
        </p:grpSpPr>
        <p:sp>
          <p:nvSpPr>
            <p:cNvPr id="15" name="Freeform 15"/>
            <p:cNvSpPr/>
            <p:nvPr/>
          </p:nvSpPr>
          <p:spPr>
            <a:xfrm>
              <a:off x="0" y="0"/>
              <a:ext cx="7453630" cy="1416268"/>
            </a:xfrm>
            <a:custGeom>
              <a:avLst/>
              <a:gdLst/>
              <a:ahLst/>
              <a:cxnLst/>
              <a:rect l="l" t="t" r="r" b="b"/>
              <a:pathLst>
                <a:path w="7453630" h="1416268">
                  <a:moveTo>
                    <a:pt x="0" y="0"/>
                  </a:moveTo>
                  <a:lnTo>
                    <a:pt x="7453630" y="0"/>
                  </a:lnTo>
                  <a:lnTo>
                    <a:pt x="7453630" y="1416268"/>
                  </a:lnTo>
                  <a:lnTo>
                    <a:pt x="0" y="1416268"/>
                  </a:lnTo>
                  <a:close/>
                </a:path>
              </a:pathLst>
            </a:custGeom>
            <a:solidFill>
              <a:srgbClr val="60BA47"/>
            </a:solidFill>
          </p:spPr>
          <p:txBody>
            <a:bodyPr/>
            <a:lstStyle/>
            <a:p>
              <a:endParaRPr lang="en-GB"/>
            </a:p>
          </p:txBody>
        </p:sp>
        <p:sp>
          <p:nvSpPr>
            <p:cNvPr id="16" name="TextBox 16"/>
            <p:cNvSpPr txBox="1"/>
            <p:nvPr/>
          </p:nvSpPr>
          <p:spPr>
            <a:xfrm>
              <a:off x="0" y="-28575"/>
              <a:ext cx="7453634" cy="1444823"/>
            </a:xfrm>
            <a:prstGeom prst="rect">
              <a:avLst/>
            </a:prstGeom>
          </p:spPr>
          <p:txBody>
            <a:bodyPr lIns="29700" tIns="29700" rIns="29700" bIns="29700" rtlCol="0" anchor="ctr"/>
            <a:lstStyle/>
            <a:p>
              <a:pPr marL="0" lvl="0" indent="0" algn="ctr">
                <a:lnSpc>
                  <a:spcPts val="3111"/>
                </a:lnSpc>
              </a:pPr>
              <a:r>
                <a:rPr lang="en-US" sz="2880" b="1" dirty="0" err="1">
                  <a:solidFill>
                    <a:srgbClr val="FFFFFF"/>
                  </a:solidFill>
                  <a:latin typeface="Calibri (MS) Bold"/>
                  <a:ea typeface="Calibri (MS) Bold"/>
                  <a:cs typeface="Calibri (MS) Bold"/>
                  <a:sym typeface="Calibri (MS) Bold"/>
                </a:rPr>
                <a:t>Pieles</a:t>
              </a:r>
              <a:r>
                <a:rPr lang="en-US" sz="2880" b="1" dirty="0">
                  <a:solidFill>
                    <a:srgbClr val="FFFFFF"/>
                  </a:solidFill>
                  <a:latin typeface="Calibri (MS) Bold"/>
                  <a:ea typeface="Calibri (MS) Bold"/>
                  <a:cs typeface="Calibri (MS) Bold"/>
                  <a:sym typeface="Calibri (MS) Bold"/>
                </a:rPr>
                <a:t> de manzana</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dirty="0"/>
            </a:p>
            <a:p>
              <a:pPr marL="0" lvl="0" indent="0" algn="l">
                <a:lnSpc>
                  <a:spcPts val="2174"/>
                </a:lnSpc>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Biocombustible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semillas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manzana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contienen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aceites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que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ser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extraídos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utilizados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biocombustibles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contribuyendo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así</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soluciones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energía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renovable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Carbón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activado</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elevado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contenido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carbono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en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semillas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manzana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convierte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en un material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idóneo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carbón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activado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que 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emplea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en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sistemas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filtración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purificación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del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agua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control de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calidad</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del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aire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1105556"/>
            <a:chOff x="0" y="0"/>
            <a:chExt cx="7453634" cy="2521314"/>
          </a:xfrm>
        </p:grpSpPr>
        <p:sp>
          <p:nvSpPr>
            <p:cNvPr id="15" name="Freeform 15"/>
            <p:cNvSpPr/>
            <p:nvPr/>
          </p:nvSpPr>
          <p:spPr>
            <a:xfrm>
              <a:off x="0" y="0"/>
              <a:ext cx="7453630" cy="2521334"/>
            </a:xfrm>
            <a:custGeom>
              <a:avLst/>
              <a:gdLst/>
              <a:ahLst/>
              <a:cxnLst/>
              <a:rect l="l" t="t" r="r" b="b"/>
              <a:pathLst>
                <a:path w="7453630" h="2521334">
                  <a:moveTo>
                    <a:pt x="0" y="0"/>
                  </a:moveTo>
                  <a:lnTo>
                    <a:pt x="7453630" y="0"/>
                  </a:lnTo>
                  <a:lnTo>
                    <a:pt x="7453630" y="2521334"/>
                  </a:lnTo>
                  <a:lnTo>
                    <a:pt x="0" y="2521334"/>
                  </a:lnTo>
                  <a:close/>
                </a:path>
              </a:pathLst>
            </a:custGeom>
            <a:solidFill>
              <a:srgbClr val="60BA47"/>
            </a:solidFill>
          </p:spPr>
          <p:txBody>
            <a:bodyPr/>
            <a:lstStyle/>
            <a:p>
              <a:endParaRPr lang="en-GB"/>
            </a:p>
          </p:txBody>
        </p:sp>
        <p:sp>
          <p:nvSpPr>
            <p:cNvPr id="16" name="TextBox 16"/>
            <p:cNvSpPr txBox="1"/>
            <p:nvPr/>
          </p:nvSpPr>
          <p:spPr>
            <a:xfrm>
              <a:off x="0" y="-38100"/>
              <a:ext cx="7453634" cy="2559414"/>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Semillas de manzana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dirty="0"/>
            </a:p>
            <a:p>
              <a:pPr marL="0" lvl="0" indent="0" algn="l">
                <a:lnSpc>
                  <a:spcPts val="2174"/>
                </a:lnSpc>
              </a:pPr>
              <a:r>
                <a:rPr lang="en-US" sz="2104" b="1" dirty="0" err="1">
                  <a:solidFill>
                    <a:srgbClr val="09465E"/>
                  </a:solidFill>
                  <a:ea typeface="Calibri (MS) Bold"/>
                  <a:cs typeface="Calibri (MS) Bold"/>
                  <a:sym typeface="Calibri (MS) Bold"/>
                </a:rPr>
                <a:t>Compostaje</a:t>
              </a:r>
              <a:r>
                <a:rPr lang="en-US" sz="2104" b="1" dirty="0">
                  <a:solidFill>
                    <a:srgbClr val="09465E"/>
                  </a:solidFill>
                  <a:ea typeface="Calibri (MS) Bold"/>
                  <a:cs typeface="Calibri (MS) Bold"/>
                  <a:sym typeface="Calibri (MS) Bold"/>
                </a:rPr>
                <a:t> y </a:t>
              </a:r>
              <a:r>
                <a:rPr lang="en-US" sz="2104" b="1" dirty="0" err="1">
                  <a:solidFill>
                    <a:srgbClr val="09465E"/>
                  </a:solidFill>
                  <a:ea typeface="Calibri (MS) Bold"/>
                  <a:cs typeface="Calibri (MS) Bold"/>
                  <a:sym typeface="Calibri (MS) Bold"/>
                </a:rPr>
                <a:t>mejora</a:t>
              </a:r>
              <a:r>
                <a:rPr lang="en-US" sz="2104" b="1" dirty="0">
                  <a:solidFill>
                    <a:srgbClr val="09465E"/>
                  </a:solidFill>
                  <a:ea typeface="Calibri (MS) Bold"/>
                  <a:cs typeface="Calibri (MS) Bold"/>
                  <a:sym typeface="Calibri (MS) Bold"/>
                </a:rPr>
                <a:t> del </a:t>
              </a:r>
              <a:r>
                <a:rPr lang="en-US" sz="2104" b="1" dirty="0" err="1">
                  <a:solidFill>
                    <a:srgbClr val="09465E"/>
                  </a:solidFill>
                  <a:ea typeface="Calibri (MS) Bold"/>
                  <a:cs typeface="Calibri (MS) Bold"/>
                  <a:sym typeface="Calibri (MS) Bold"/>
                </a:rPr>
                <a:t>suelo</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El orujo de manzana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ser </a:t>
              </a:r>
              <a:r>
                <a:rPr lang="en-US" sz="2104" dirty="0" err="1">
                  <a:solidFill>
                    <a:srgbClr val="09465E"/>
                  </a:solidFill>
                  <a:ea typeface="Calibri (MS) Bold"/>
                  <a:cs typeface="Calibri (MS) Bold"/>
                  <a:sym typeface="Calibri (MS) Bold"/>
                </a:rPr>
                <a:t>compostado</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empleado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acondicionador</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orgánico</a:t>
              </a:r>
              <a:r>
                <a:rPr lang="en-US" sz="2104" dirty="0">
                  <a:solidFill>
                    <a:srgbClr val="09465E"/>
                  </a:solidFill>
                  <a:ea typeface="Calibri (MS) Bold"/>
                  <a:cs typeface="Calibri (MS) Bold"/>
                  <a:sym typeface="Calibri (MS) Bold"/>
                </a:rPr>
                <a:t> del </a:t>
              </a:r>
              <a:r>
                <a:rPr lang="en-US" sz="2104" dirty="0" err="1">
                  <a:solidFill>
                    <a:srgbClr val="09465E"/>
                  </a:solidFill>
                  <a:ea typeface="Calibri (MS) Bold"/>
                  <a:cs typeface="Calibri (MS) Bold"/>
                  <a:sym typeface="Calibri (MS) Bold"/>
                </a:rPr>
                <a:t>suelo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incrementando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su</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fertilidad</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estructura</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biogás</a:t>
              </a:r>
              <a:r>
                <a:rPr lang="en-US" sz="2104" dirty="0">
                  <a:solidFill>
                    <a:srgbClr val="09465E"/>
                  </a:solidFill>
                  <a:ea typeface="Calibri (MS) Bold"/>
                  <a:cs typeface="Calibri (MS) Bold"/>
                  <a:sym typeface="Calibri (MS) Bold"/>
                </a:rPr>
                <a:t>: Mediante </a:t>
              </a:r>
              <a:r>
                <a:rPr lang="en-US" sz="2104" dirty="0" err="1">
                  <a:solidFill>
                    <a:srgbClr val="09465E"/>
                  </a:solidFill>
                  <a:ea typeface="Calibri (MS) Bold"/>
                  <a:cs typeface="Calibri (MS) Bold"/>
                  <a:sym typeface="Calibri (MS) Bold"/>
                </a:rPr>
                <a:t>el</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proceso</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digestión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anaeróbica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el</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puré</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convertirse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biogás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fuente</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energía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renovable</a:t>
              </a:r>
              <a:r>
                <a:rPr lang="en-US" sz="2104" dirty="0">
                  <a:solidFill>
                    <a:srgbClr val="09465E"/>
                  </a:solidFill>
                  <a:ea typeface="Calibri (MS) Bold"/>
                  <a:cs typeface="Calibri (MS) Bold"/>
                  <a:sym typeface="Calibri (MS) Bold"/>
                </a:rPr>
                <a:t> que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calefacción</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generación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eléctrica</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papel</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Las </a:t>
              </a:r>
              <a:r>
                <a:rPr lang="en-US" sz="2104" dirty="0" err="1">
                  <a:solidFill>
                    <a:srgbClr val="09465E"/>
                  </a:solidFill>
                  <a:ea typeface="Calibri (MS) Bold"/>
                  <a:cs typeface="Calibri (MS) Bold"/>
                  <a:sym typeface="Calibri (MS) Bold"/>
                </a:rPr>
                <a:t>fibras</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pulpa</a:t>
              </a:r>
              <a:r>
                <a:rPr lang="en-US" sz="2104" dirty="0">
                  <a:solidFill>
                    <a:srgbClr val="09465E"/>
                  </a:solidFill>
                  <a:ea typeface="Calibri (MS) Bold"/>
                  <a:cs typeface="Calibri (MS) Bold"/>
                  <a:sym typeface="Calibri (MS) Bold"/>
                </a:rPr>
                <a:t> de manzana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fabricación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papel</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sostenible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disminuyendo</a:t>
              </a:r>
              <a:r>
                <a:rPr lang="en-US" sz="2104" dirty="0">
                  <a:solidFill>
                    <a:srgbClr val="09465E"/>
                  </a:solidFill>
                  <a:ea typeface="Calibri (MS) Bold"/>
                  <a:cs typeface="Calibri (MS) Bold"/>
                  <a:sym typeface="Calibri (MS) Bold"/>
                </a:rPr>
                <a:t> la </a:t>
              </a:r>
              <a:r>
                <a:rPr lang="en-US" sz="2104" dirty="0" err="1">
                  <a:solidFill>
                    <a:srgbClr val="09465E"/>
                  </a:solidFill>
                  <a:ea typeface="Calibri (MS) Bold"/>
                  <a:cs typeface="Calibri (MS) Bold"/>
                  <a:sym typeface="Calibri (MS) Bold"/>
                </a:rPr>
                <a:t>dependencia</a:t>
              </a:r>
              <a:r>
                <a:rPr lang="en-US" sz="2104" dirty="0">
                  <a:solidFill>
                    <a:srgbClr val="09465E"/>
                  </a:solidFill>
                  <a:ea typeface="Calibri (MS) Bold"/>
                  <a:cs typeface="Calibri (MS) Bold"/>
                  <a:sym typeface="Calibri (MS) Bold"/>
                </a:rPr>
                <a:t> de la </a:t>
              </a:r>
              <a:r>
                <a:rPr lang="en-US" sz="2104" dirty="0" err="1">
                  <a:solidFill>
                    <a:srgbClr val="09465E"/>
                  </a:solidFill>
                  <a:ea typeface="Calibri (MS) Bold"/>
                  <a:cs typeface="Calibri (MS) Bold"/>
                  <a:sym typeface="Calibri (MS) Bold"/>
                </a:rPr>
                <a:t>pulpa</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madera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convencional</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634348"/>
            <a:chOff x="0" y="0"/>
            <a:chExt cx="7453634" cy="1446684"/>
          </a:xfrm>
        </p:grpSpPr>
        <p:sp>
          <p:nvSpPr>
            <p:cNvPr id="15" name="Freeform 15"/>
            <p:cNvSpPr/>
            <p:nvPr/>
          </p:nvSpPr>
          <p:spPr>
            <a:xfrm>
              <a:off x="0" y="0"/>
              <a:ext cx="7453630" cy="1446704"/>
            </a:xfrm>
            <a:custGeom>
              <a:avLst/>
              <a:gdLst/>
              <a:ahLst/>
              <a:cxnLst/>
              <a:rect l="l" t="t" r="r" b="b"/>
              <a:pathLst>
                <a:path w="7453630" h="1446704">
                  <a:moveTo>
                    <a:pt x="0" y="0"/>
                  </a:moveTo>
                  <a:lnTo>
                    <a:pt x="7453630" y="0"/>
                  </a:lnTo>
                  <a:lnTo>
                    <a:pt x="7453630" y="1446704"/>
                  </a:lnTo>
                  <a:lnTo>
                    <a:pt x="0" y="1446704"/>
                  </a:lnTo>
                  <a:close/>
                </a:path>
              </a:pathLst>
            </a:custGeom>
            <a:solidFill>
              <a:srgbClr val="60BA47"/>
            </a:solidFill>
          </p:spPr>
          <p:txBody>
            <a:bodyPr/>
            <a:lstStyle/>
            <a:p>
              <a:endParaRPr lang="en-GB"/>
            </a:p>
          </p:txBody>
        </p:sp>
        <p:sp>
          <p:nvSpPr>
            <p:cNvPr id="16" name="TextBox 16"/>
            <p:cNvSpPr txBox="1"/>
            <p:nvPr/>
          </p:nvSpPr>
          <p:spPr>
            <a:xfrm>
              <a:off x="0" y="-19050"/>
              <a:ext cx="7453634" cy="1465734"/>
            </a:xfrm>
            <a:prstGeom prst="rect">
              <a:avLst/>
            </a:prstGeom>
          </p:spPr>
          <p:txBody>
            <a:bodyPr lIns="29700" tIns="29700" rIns="29700" bIns="29700" rtlCol="0" anchor="ctr"/>
            <a:lstStyle/>
            <a:p>
              <a:pPr marL="0" lvl="0" indent="0" algn="ctr">
                <a:lnSpc>
                  <a:spcPts val="3175"/>
                </a:lnSpc>
              </a:pPr>
              <a:r>
                <a:rPr lang="en-US" sz="2940" b="1">
                  <a:solidFill>
                    <a:srgbClr val="FFFFFF"/>
                  </a:solidFill>
                  <a:latin typeface="Calibri (MS) Bold"/>
                  <a:ea typeface="Calibri (MS) Bold"/>
                  <a:cs typeface="Calibri (MS) Bold"/>
                  <a:sym typeface="Calibri (MS) Bold"/>
                </a:rPr>
                <a:t>4. Pulpa de manzana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8" name="Group 18"/>
          <p:cNvGrpSpPr/>
          <p:nvPr/>
        </p:nvGrpSpPr>
        <p:grpSpPr>
          <a:xfrm>
            <a:off x="974532" y="2316432"/>
            <a:ext cx="2627436" cy="1232213"/>
            <a:chOff x="0" y="0"/>
            <a:chExt cx="5992088" cy="2810164"/>
          </a:xfrm>
        </p:grpSpPr>
        <p:sp>
          <p:nvSpPr>
            <p:cNvPr id="19" name="Freeform 19"/>
            <p:cNvSpPr/>
            <p:nvPr/>
          </p:nvSpPr>
          <p:spPr>
            <a:xfrm>
              <a:off x="12700" y="-419608"/>
              <a:ext cx="5966587" cy="3217037"/>
            </a:xfrm>
            <a:custGeom>
              <a:avLst/>
              <a:gdLst/>
              <a:ahLst/>
              <a:cxnLst/>
              <a:rect l="l" t="t" r="r" b="b"/>
              <a:pathLst>
                <a:path w="5966587" h="3217037">
                  <a:moveTo>
                    <a:pt x="0" y="896493"/>
                  </a:moveTo>
                  <a:cubicBezTo>
                    <a:pt x="0" y="640080"/>
                    <a:pt x="208788" y="432308"/>
                    <a:pt x="466344" y="432308"/>
                  </a:cubicBezTo>
                  <a:lnTo>
                    <a:pt x="994410" y="432308"/>
                  </a:lnTo>
                  <a:lnTo>
                    <a:pt x="2737866" y="0"/>
                  </a:lnTo>
                  <a:lnTo>
                    <a:pt x="2486152" y="432308"/>
                  </a:lnTo>
                  <a:lnTo>
                    <a:pt x="5500243" y="432308"/>
                  </a:lnTo>
                  <a:cubicBezTo>
                    <a:pt x="5757799" y="432308"/>
                    <a:pt x="5966587" y="640080"/>
                    <a:pt x="5966587" y="896493"/>
                  </a:cubicBezTo>
                  <a:lnTo>
                    <a:pt x="5966587" y="1592580"/>
                  </a:lnTo>
                  <a:lnTo>
                    <a:pt x="5966587" y="2752852"/>
                  </a:lnTo>
                  <a:cubicBezTo>
                    <a:pt x="5966587" y="3009138"/>
                    <a:pt x="5757799" y="3217037"/>
                    <a:pt x="5500243" y="3217037"/>
                  </a:cubicBezTo>
                  <a:lnTo>
                    <a:pt x="2486152" y="3217037"/>
                  </a:lnTo>
                  <a:lnTo>
                    <a:pt x="994410" y="3217037"/>
                  </a:lnTo>
                  <a:lnTo>
                    <a:pt x="466344" y="3217037"/>
                  </a:lnTo>
                  <a:cubicBezTo>
                    <a:pt x="208788" y="3217037"/>
                    <a:pt x="0" y="3009265"/>
                    <a:pt x="0" y="2752979"/>
                  </a:cubicBezTo>
                  <a:lnTo>
                    <a:pt x="0" y="1592580"/>
                  </a:lnTo>
                  <a:lnTo>
                    <a:pt x="0" y="896493"/>
                  </a:lnTo>
                  <a:close/>
                </a:path>
              </a:pathLst>
            </a:custGeom>
            <a:solidFill>
              <a:srgbClr val="F26650"/>
            </a:solidFill>
          </p:spPr>
          <p:txBody>
            <a:bodyPr/>
            <a:lstStyle/>
            <a:p>
              <a:endParaRPr lang="en-GB"/>
            </a:p>
          </p:txBody>
        </p:sp>
        <p:sp>
          <p:nvSpPr>
            <p:cNvPr id="20" name="Freeform 20"/>
            <p:cNvSpPr/>
            <p:nvPr/>
          </p:nvSpPr>
          <p:spPr>
            <a:xfrm>
              <a:off x="0" y="-433197"/>
              <a:ext cx="5991987" cy="3243326"/>
            </a:xfrm>
            <a:custGeom>
              <a:avLst/>
              <a:gdLst/>
              <a:ahLst/>
              <a:cxnLst/>
              <a:rect l="l" t="t" r="r" b="b"/>
              <a:pathLst>
                <a:path w="5991987" h="3243326">
                  <a:moveTo>
                    <a:pt x="0" y="910082"/>
                  </a:moveTo>
                  <a:cubicBezTo>
                    <a:pt x="0" y="646684"/>
                    <a:pt x="214503" y="433197"/>
                    <a:pt x="479044" y="433197"/>
                  </a:cubicBezTo>
                  <a:lnTo>
                    <a:pt x="1007110" y="433197"/>
                  </a:lnTo>
                  <a:lnTo>
                    <a:pt x="1007110" y="445897"/>
                  </a:lnTo>
                  <a:lnTo>
                    <a:pt x="1004062" y="433578"/>
                  </a:lnTo>
                  <a:lnTo>
                    <a:pt x="2747518" y="1270"/>
                  </a:lnTo>
                  <a:cubicBezTo>
                    <a:pt x="2752471" y="0"/>
                    <a:pt x="2757678" y="1905"/>
                    <a:pt x="2760726" y="5969"/>
                  </a:cubicBezTo>
                  <a:cubicBezTo>
                    <a:pt x="2763774" y="10033"/>
                    <a:pt x="2764155" y="15621"/>
                    <a:pt x="2761488" y="19939"/>
                  </a:cubicBezTo>
                  <a:lnTo>
                    <a:pt x="2509774" y="452247"/>
                  </a:lnTo>
                  <a:lnTo>
                    <a:pt x="2498852" y="445897"/>
                  </a:lnTo>
                  <a:lnTo>
                    <a:pt x="2498852" y="433197"/>
                  </a:lnTo>
                  <a:lnTo>
                    <a:pt x="5512943" y="433197"/>
                  </a:lnTo>
                  <a:lnTo>
                    <a:pt x="5512943" y="445897"/>
                  </a:lnTo>
                  <a:lnTo>
                    <a:pt x="5512943" y="433197"/>
                  </a:lnTo>
                  <a:cubicBezTo>
                    <a:pt x="5777484" y="433197"/>
                    <a:pt x="5991987" y="646684"/>
                    <a:pt x="5991987" y="910082"/>
                  </a:cubicBezTo>
                  <a:lnTo>
                    <a:pt x="5979287" y="910082"/>
                  </a:lnTo>
                  <a:lnTo>
                    <a:pt x="5966587" y="910082"/>
                  </a:lnTo>
                  <a:cubicBezTo>
                    <a:pt x="5966587" y="903097"/>
                    <a:pt x="5972302" y="897382"/>
                    <a:pt x="5979287" y="897382"/>
                  </a:cubicBezTo>
                  <a:cubicBezTo>
                    <a:pt x="5986272" y="897382"/>
                    <a:pt x="5991987" y="903097"/>
                    <a:pt x="5991987" y="910082"/>
                  </a:cubicBezTo>
                  <a:lnTo>
                    <a:pt x="5991987" y="1606169"/>
                  </a:lnTo>
                  <a:lnTo>
                    <a:pt x="5979287" y="1606169"/>
                  </a:lnTo>
                  <a:lnTo>
                    <a:pt x="5991987" y="1606169"/>
                  </a:lnTo>
                  <a:lnTo>
                    <a:pt x="5991987" y="2766441"/>
                  </a:lnTo>
                  <a:lnTo>
                    <a:pt x="5979287" y="2766441"/>
                  </a:lnTo>
                  <a:lnTo>
                    <a:pt x="5991987" y="2766441"/>
                  </a:lnTo>
                  <a:cubicBezTo>
                    <a:pt x="5991987" y="3029839"/>
                    <a:pt x="5777484" y="3243326"/>
                    <a:pt x="5512943" y="3243326"/>
                  </a:cubicBezTo>
                  <a:lnTo>
                    <a:pt x="5512943" y="3230626"/>
                  </a:lnTo>
                  <a:lnTo>
                    <a:pt x="5512943" y="3243326"/>
                  </a:lnTo>
                  <a:lnTo>
                    <a:pt x="2498852" y="3243326"/>
                  </a:lnTo>
                  <a:lnTo>
                    <a:pt x="2498852" y="3230626"/>
                  </a:lnTo>
                  <a:lnTo>
                    <a:pt x="2498852" y="3243326"/>
                  </a:lnTo>
                  <a:lnTo>
                    <a:pt x="1007110" y="3243326"/>
                  </a:lnTo>
                  <a:lnTo>
                    <a:pt x="1007110" y="3230626"/>
                  </a:lnTo>
                  <a:lnTo>
                    <a:pt x="1007110" y="3217926"/>
                  </a:lnTo>
                  <a:lnTo>
                    <a:pt x="1007110" y="3230626"/>
                  </a:lnTo>
                  <a:lnTo>
                    <a:pt x="1007110" y="3243326"/>
                  </a:lnTo>
                  <a:lnTo>
                    <a:pt x="479044" y="3243326"/>
                  </a:lnTo>
                  <a:lnTo>
                    <a:pt x="479044" y="3230626"/>
                  </a:lnTo>
                  <a:lnTo>
                    <a:pt x="479044" y="3243326"/>
                  </a:lnTo>
                  <a:cubicBezTo>
                    <a:pt x="214503" y="3243326"/>
                    <a:pt x="0" y="3029966"/>
                    <a:pt x="0" y="2766568"/>
                  </a:cubicBezTo>
                  <a:lnTo>
                    <a:pt x="0" y="1606169"/>
                  </a:lnTo>
                  <a:lnTo>
                    <a:pt x="12700" y="1606169"/>
                  </a:lnTo>
                  <a:lnTo>
                    <a:pt x="0" y="1606169"/>
                  </a:lnTo>
                  <a:lnTo>
                    <a:pt x="0" y="910082"/>
                  </a:lnTo>
                  <a:cubicBezTo>
                    <a:pt x="0" y="903097"/>
                    <a:pt x="5715" y="897382"/>
                    <a:pt x="12700" y="897382"/>
                  </a:cubicBezTo>
                  <a:cubicBezTo>
                    <a:pt x="19685" y="897382"/>
                    <a:pt x="25400" y="903097"/>
                    <a:pt x="25400" y="910082"/>
                  </a:cubicBezTo>
                  <a:lnTo>
                    <a:pt x="12700" y="910082"/>
                  </a:lnTo>
                  <a:lnTo>
                    <a:pt x="0" y="910082"/>
                  </a:lnTo>
                  <a:moveTo>
                    <a:pt x="25400" y="910082"/>
                  </a:moveTo>
                  <a:cubicBezTo>
                    <a:pt x="25400" y="917067"/>
                    <a:pt x="19685" y="922782"/>
                    <a:pt x="12700" y="922782"/>
                  </a:cubicBezTo>
                  <a:cubicBezTo>
                    <a:pt x="5715" y="922782"/>
                    <a:pt x="0" y="917067"/>
                    <a:pt x="0" y="910082"/>
                  </a:cubicBezTo>
                  <a:lnTo>
                    <a:pt x="12700" y="910082"/>
                  </a:lnTo>
                  <a:lnTo>
                    <a:pt x="12700" y="922782"/>
                  </a:lnTo>
                  <a:lnTo>
                    <a:pt x="12700" y="910082"/>
                  </a:lnTo>
                  <a:lnTo>
                    <a:pt x="25400" y="910082"/>
                  </a:lnTo>
                  <a:lnTo>
                    <a:pt x="25400" y="1606169"/>
                  </a:lnTo>
                  <a:lnTo>
                    <a:pt x="25400" y="2766441"/>
                  </a:lnTo>
                  <a:lnTo>
                    <a:pt x="12700" y="2766441"/>
                  </a:lnTo>
                  <a:lnTo>
                    <a:pt x="25400" y="2766441"/>
                  </a:lnTo>
                  <a:cubicBezTo>
                    <a:pt x="25400" y="3015742"/>
                    <a:pt x="228473" y="3217926"/>
                    <a:pt x="479044" y="3217926"/>
                  </a:cubicBezTo>
                  <a:lnTo>
                    <a:pt x="1007110" y="3217926"/>
                  </a:lnTo>
                  <a:cubicBezTo>
                    <a:pt x="1014095" y="3217926"/>
                    <a:pt x="1019810" y="3223641"/>
                    <a:pt x="1019810" y="3230626"/>
                  </a:cubicBezTo>
                  <a:cubicBezTo>
                    <a:pt x="1019810" y="3237611"/>
                    <a:pt x="1014095" y="3243326"/>
                    <a:pt x="1007110" y="3243326"/>
                  </a:cubicBezTo>
                  <a:cubicBezTo>
                    <a:pt x="1000125" y="3243326"/>
                    <a:pt x="994410" y="3237611"/>
                    <a:pt x="994410" y="3230626"/>
                  </a:cubicBezTo>
                  <a:cubicBezTo>
                    <a:pt x="994410" y="3223641"/>
                    <a:pt x="1000125" y="3217926"/>
                    <a:pt x="1007110" y="3217926"/>
                  </a:cubicBezTo>
                  <a:lnTo>
                    <a:pt x="2498852" y="3217926"/>
                  </a:lnTo>
                  <a:lnTo>
                    <a:pt x="5512943" y="3217926"/>
                  </a:lnTo>
                  <a:cubicBezTo>
                    <a:pt x="5763514" y="3217926"/>
                    <a:pt x="5966587" y="3015742"/>
                    <a:pt x="5966587" y="2766441"/>
                  </a:cubicBezTo>
                  <a:lnTo>
                    <a:pt x="5966587" y="1606169"/>
                  </a:lnTo>
                  <a:lnTo>
                    <a:pt x="5966587" y="910082"/>
                  </a:lnTo>
                  <a:lnTo>
                    <a:pt x="5979287" y="910082"/>
                  </a:lnTo>
                  <a:lnTo>
                    <a:pt x="5979287" y="922782"/>
                  </a:lnTo>
                  <a:lnTo>
                    <a:pt x="5979287" y="910082"/>
                  </a:lnTo>
                  <a:lnTo>
                    <a:pt x="5991987" y="910082"/>
                  </a:lnTo>
                  <a:cubicBezTo>
                    <a:pt x="5991987" y="917067"/>
                    <a:pt x="5986272" y="922782"/>
                    <a:pt x="5979287" y="922782"/>
                  </a:cubicBezTo>
                  <a:cubicBezTo>
                    <a:pt x="5972302" y="922782"/>
                    <a:pt x="5966587" y="917067"/>
                    <a:pt x="5966587" y="910082"/>
                  </a:cubicBezTo>
                  <a:cubicBezTo>
                    <a:pt x="5966714" y="660781"/>
                    <a:pt x="5763641" y="458597"/>
                    <a:pt x="5512943" y="458597"/>
                  </a:cubicBezTo>
                  <a:lnTo>
                    <a:pt x="2498852" y="458597"/>
                  </a:lnTo>
                  <a:cubicBezTo>
                    <a:pt x="2494280" y="458597"/>
                    <a:pt x="2490089" y="456184"/>
                    <a:pt x="2487803" y="452247"/>
                  </a:cubicBezTo>
                  <a:cubicBezTo>
                    <a:pt x="2485517" y="448310"/>
                    <a:pt x="2485517" y="443484"/>
                    <a:pt x="2487803" y="439547"/>
                  </a:cubicBezTo>
                  <a:lnTo>
                    <a:pt x="2739517" y="7239"/>
                  </a:lnTo>
                  <a:lnTo>
                    <a:pt x="2750439" y="13589"/>
                  </a:lnTo>
                  <a:lnTo>
                    <a:pt x="2753487" y="25908"/>
                  </a:lnTo>
                  <a:lnTo>
                    <a:pt x="1010158" y="458216"/>
                  </a:lnTo>
                  <a:cubicBezTo>
                    <a:pt x="1009142" y="458470"/>
                    <a:pt x="1008126" y="458597"/>
                    <a:pt x="1007110" y="458597"/>
                  </a:cubicBezTo>
                  <a:lnTo>
                    <a:pt x="479044" y="458597"/>
                  </a:lnTo>
                  <a:lnTo>
                    <a:pt x="479044" y="445897"/>
                  </a:lnTo>
                  <a:lnTo>
                    <a:pt x="479044" y="458597"/>
                  </a:lnTo>
                  <a:cubicBezTo>
                    <a:pt x="228473" y="458597"/>
                    <a:pt x="25400" y="660781"/>
                    <a:pt x="25400" y="910082"/>
                  </a:cubicBezTo>
                  <a:close/>
                </a:path>
              </a:pathLst>
            </a:custGeom>
            <a:solidFill>
              <a:srgbClr val="012A2A"/>
            </a:solidFill>
          </p:spPr>
          <p:txBody>
            <a:bodyPr/>
            <a:lstStyle/>
            <a:p>
              <a:endParaRPr lang="en-GB"/>
            </a:p>
          </p:txBody>
        </p:sp>
        <p:sp>
          <p:nvSpPr>
            <p:cNvPr id="21" name="TextBox 21"/>
            <p:cNvSpPr txBox="1"/>
            <p:nvPr/>
          </p:nvSpPr>
          <p:spPr>
            <a:xfrm>
              <a:off x="0" y="-38100"/>
              <a:ext cx="5992088" cy="2848264"/>
            </a:xfrm>
            <a:prstGeom prst="rect">
              <a:avLst/>
            </a:prstGeom>
          </p:spPr>
          <p:txBody>
            <a:bodyPr lIns="29700" tIns="29700" rIns="29700" bIns="29700" rtlCol="0" anchor="ctr"/>
            <a:lstStyle/>
            <a:p>
              <a:pPr marL="0" lvl="0" indent="0" algn="ctr">
                <a:lnSpc>
                  <a:spcPts val="2104"/>
                </a:lnSpc>
              </a:pPr>
              <a:r>
                <a:rPr lang="en-US" sz="1753">
                  <a:solidFill>
                    <a:srgbClr val="FFFFFF"/>
                  </a:solidFill>
                  <a:latin typeface="Calibri (MS)"/>
                  <a:ea typeface="Calibri (MS)"/>
                  <a:cs typeface="Calibri (MS)"/>
                  <a:sym typeface="Calibri (MS)"/>
                </a:rPr>
                <a:t>Orujo = ¡Pulpa, cáscaras y semillas COMBINADAS!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61D59-35B5-45B5-96FE-39B1591C7779}">
  <ds:schemaRefs>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 ds:uri="d7a7d2cd-df7e-4745-bde0-17e5b7a43ab2"/>
    <ds:schemaRef ds:uri="c90da0c0-d638-440e-806c-9eaade8987c8"/>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9AA2A24-E84F-4B9A-86B3-E2F7577AF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918AF-DE08-4146-A803-E00D56F2BC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TotalTime>
  <Words>781</Words>
  <Application>Microsoft Office PowerPoint</Application>
  <PresentationFormat>Custom</PresentationFormat>
  <Paragraphs>56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 (MS) Bold</vt:lpstr>
      <vt:lpstr>Calibri</vt:lpstr>
      <vt:lpstr>Calibri (MS)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Pablo Moreno</dc:creator>
  <cp:lastModifiedBy>Paula Whyte ( Momentum Consulting )</cp:lastModifiedBy>
  <cp:revision>7</cp:revision>
  <dcterms:created xsi:type="dcterms:W3CDTF">2006-08-16T00:00:00Z</dcterms:created>
  <dcterms:modified xsi:type="dcterms:W3CDTF">2025-04-01T13:11:26Z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