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21"/>
  </p:notesMasterIdLst>
  <p:sldIdLst>
    <p:sldId id="4384" r:id="rId6"/>
    <p:sldId id="4347" r:id="rId7"/>
    <p:sldId id="4383" r:id="rId8"/>
    <p:sldId id="4364" r:id="rId9"/>
    <p:sldId id="4365" r:id="rId10"/>
    <p:sldId id="4366" r:id="rId11"/>
    <p:sldId id="4367" r:id="rId12"/>
    <p:sldId id="4368" r:id="rId13"/>
    <p:sldId id="4369" r:id="rId14"/>
    <p:sldId id="4377" r:id="rId15"/>
    <p:sldId id="4370" r:id="rId16"/>
    <p:sldId id="4371" r:id="rId17"/>
    <p:sldId id="4372" r:id="rId18"/>
    <p:sldId id="4380" r:id="rId19"/>
    <p:sldId id="426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96237D-5949-FEA3-45E4-7FFD5135D7EB}" name="Rebecca Nolan(BIA EU Project Co-Ordinator)" initials="RC" userId="S::rebecca.nolan@biainnovatorcampus.ie::9bff7902-33e9-4900-b4b7-3889301727b1" providerId="AD"/>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 id="{00DA92F5-3BE3-B992-BD4E-11DB0BA2A21F}" name="Michelle Kelly(EU Project Manager)" initials="MM" userId="S::michelle.kelly@biainnovatorcampus.ie::d689f504-2353-46d9-b8d3-40bcd9688d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26650"/>
    <a:srgbClr val="60BA47"/>
    <a:srgbClr val="2094D2"/>
    <a:srgbClr val="0B3A5B"/>
    <a:srgbClr val="3CBEB3"/>
    <a:srgbClr val="88D1DA"/>
    <a:srgbClr val="1D4C60"/>
    <a:srgbClr val="ECECEC"/>
    <a:srgbClr val="066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602162-9EE5-A0AE-3AA0-04CE452A9F9B}" v="17" dt="2025-03-28T09:42:54.2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19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1379832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2480"/>
              </a:lnSpc>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43672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8C468-0D90-33C9-CFA9-DFE33E8E5B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54E14-93BC-8D1E-AE20-71EC39AF0B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32FC2E-BB77-238A-B2D5-5B0C818F66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925ED0-96DE-329E-4D68-9CC0F4D0A012}"/>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867524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2.xml"/><Relationship Id="rId4" Type="http://schemas.microsoft.com/office/2007/relationships/hdphoto" Target="../media/hdphoto3.wdp"/></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2.xml"/><Relationship Id="rId4" Type="http://schemas.microsoft.com/office/2007/relationships/hdphoto" Target="../media/hdphoto3.wdp"/></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464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rcRect/>
          <a:stretch/>
        </p:blipFill>
        <p:spPr>
          <a:xfrm>
            <a:off x="5254334" y="6102677"/>
            <a:ext cx="2054262" cy="457180"/>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descr="A grey and black sign with a person in a circle&#10;&#10;AI-generated content may be incorrect.">
            <a:extLst>
              <a:ext uri="{FF2B5EF4-FFF2-40B4-BE49-F238E27FC236}">
                <a16:creationId xmlns:a16="http://schemas.microsoft.com/office/drawing/2014/main" id="{2AFD1261-438D-3ECB-246A-B3A087959C1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tretch>
            <a:fillRect/>
          </a:stretch>
        </p:blipFill>
        <p:spPr>
          <a:xfrm>
            <a:off x="968989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11212948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0150282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478053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TextBox 1">
            <a:extLst>
              <a:ext uri="{FF2B5EF4-FFF2-40B4-BE49-F238E27FC236}">
                <a16:creationId xmlns:a16="http://schemas.microsoft.com/office/drawing/2014/main" id="{99310716-E1B4-F1C1-C234-8B94B4020DE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A1154CC4-C25A-E528-A4BA-9F232CC2AF2F}"/>
              </a:ext>
            </a:extLst>
          </p:cNvPr>
          <p:cNvPicPr>
            <a:picLocks noChangeAspect="1"/>
          </p:cNvPicPr>
          <p:nvPr userDrawn="1"/>
        </p:nvPicPr>
        <p:blipFill>
          <a:blip r:embed="rId2"/>
          <a:stretch>
            <a:fillRect/>
          </a:stretch>
        </p:blipFill>
        <p:spPr>
          <a:xfrm>
            <a:off x="4899159" y="5654687"/>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8DC2EF61-0C02-5E7D-7FE6-C7B873C8C1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5" name="TextBox 4">
            <a:extLst>
              <a:ext uri="{FF2B5EF4-FFF2-40B4-BE49-F238E27FC236}">
                <a16:creationId xmlns:a16="http://schemas.microsoft.com/office/drawing/2014/main" id="{C0C06A20-CC40-0DAC-0762-51A0DDAF2170}"/>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571125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5281362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889506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3714568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29848483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33209477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2620053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912810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4" name="TextBox 3">
            <a:extLst>
              <a:ext uri="{FF2B5EF4-FFF2-40B4-BE49-F238E27FC236}">
                <a16:creationId xmlns:a16="http://schemas.microsoft.com/office/drawing/2014/main" id="{77B8BFC7-87D3-22B8-C25F-E34DBED4E182}"/>
              </a:ext>
            </a:extLst>
          </p:cNvPr>
          <p:cNvSpPr txBox="1"/>
          <p:nvPr userDrawn="1"/>
        </p:nvSpPr>
        <p:spPr>
          <a:xfrm>
            <a:off x="7388998" y="6148973"/>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75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75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58300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167376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5334995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2154729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5986430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652156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636563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9.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8" r:id="rId2"/>
    <p:sldLayoutId id="2147483881" r:id="rId3"/>
    <p:sldLayoutId id="2147483897" r:id="rId4"/>
    <p:sldLayoutId id="2147483882" r:id="rId5"/>
    <p:sldLayoutId id="2147483842" r:id="rId6"/>
    <p:sldLayoutId id="2147483840" r:id="rId7"/>
    <p:sldLayoutId id="2147483884" r:id="rId8"/>
    <p:sldLayoutId id="2147483883" r:id="rId9"/>
    <p:sldLayoutId id="2147483877" r:id="rId10"/>
    <p:sldLayoutId id="2147483841" r:id="rId11"/>
    <p:sldLayoutId id="2147483885" r:id="rId12"/>
    <p:sldLayoutId id="2147483886" r:id="rId13"/>
    <p:sldLayoutId id="2147483878" r:id="rId14"/>
    <p:sldLayoutId id="2147483861"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962553164"/>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Wheels of cheese resting on shelves">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646313" y="4303441"/>
            <a:ext cx="5833392" cy="646331"/>
          </a:xfrm>
          <a:prstGeom prst="rect">
            <a:avLst/>
          </a:prstGeom>
          <a:solidFill>
            <a:schemeClr val="bg1"/>
          </a:solidFill>
        </p:spPr>
        <p:txBody>
          <a:bodyPr wrap="none" rtlCol="0">
            <a:spAutoFit/>
          </a:bodyPr>
          <a:lstStyle/>
          <a:p>
            <a:r>
              <a:rPr lang="en-US" sz="3600" b="1">
                <a:solidFill>
                  <a:srgbClr val="60BA47"/>
                </a:solidFill>
                <a:latin typeface="Calibri" panose="020F0502020204030204" pitchFamily="34" charset="0"/>
                <a:cs typeface="Calibri" panose="020F0502020204030204" pitchFamily="34" charset="0"/>
              </a:rPr>
              <a:t>D A I R Y – Waste Exploration </a:t>
            </a:r>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0EACB-F5AF-85EF-EF88-D1C6F496DFD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92D3F2B-57AD-CD95-2E6E-75DDC2399320}"/>
              </a:ext>
            </a:extLst>
          </p:cNvPr>
          <p:cNvSpPr>
            <a:spLocks noGrp="1"/>
          </p:cNvSpPr>
          <p:nvPr>
            <p:ph type="body" sz="quarter" idx="16"/>
          </p:nvPr>
        </p:nvSpPr>
        <p:spPr>
          <a:xfrm>
            <a:off x="1105002" y="368353"/>
            <a:ext cx="10619638" cy="992652"/>
          </a:xfrm>
          <a:prstGeom prst="rect">
            <a:avLst/>
          </a:prstGeom>
        </p:spPr>
        <p:txBody>
          <a:bodyPr/>
          <a:lstStyle/>
          <a:p>
            <a:r>
              <a:rPr lang="en-US"/>
              <a:t>Tertiary state– By-products management</a:t>
            </a:r>
          </a:p>
          <a:p>
            <a:endParaRPr lang="en-US"/>
          </a:p>
        </p:txBody>
      </p:sp>
      <p:sp>
        <p:nvSpPr>
          <p:cNvPr id="2" name="Text Placeholder 1">
            <a:extLst>
              <a:ext uri="{FF2B5EF4-FFF2-40B4-BE49-F238E27FC236}">
                <a16:creationId xmlns:a16="http://schemas.microsoft.com/office/drawing/2014/main" id="{9B7DFC29-90EB-9D7E-858C-B7083839B0C3}"/>
              </a:ext>
            </a:extLst>
          </p:cNvPr>
          <p:cNvSpPr>
            <a:spLocks noGrp="1"/>
          </p:cNvSpPr>
          <p:nvPr>
            <p:ph type="body" sz="quarter" idx="19"/>
          </p:nvPr>
        </p:nvSpPr>
        <p:spPr>
          <a:xfrm>
            <a:off x="6715338" y="1698677"/>
            <a:ext cx="5123519" cy="4790970"/>
          </a:xfrm>
          <a:prstGeom prst="rect">
            <a:avLst/>
          </a:prstGeom>
        </p:spPr>
        <p:txBody>
          <a:bodyPr lIns="91440" tIns="45720" rIns="91440" bIns="45720" anchor="t"/>
          <a:lstStyle/>
          <a:p>
            <a:r>
              <a:rPr lang="en-GB"/>
              <a:t>Dairy processed products generates various by-products that can be repurposed into valuable items or managed as waste streams. Some examples are:</a:t>
            </a:r>
          </a:p>
          <a:p>
            <a:endParaRPr lang="en-US"/>
          </a:p>
          <a:p>
            <a:pPr marL="457200" indent="-457200">
              <a:buFont typeface="+mj-lt"/>
              <a:buAutoNum type="arabicPeriod"/>
            </a:pPr>
            <a:r>
              <a:rPr lang="en-US" b="1"/>
              <a:t>Organic Waste</a:t>
            </a:r>
          </a:p>
          <a:p>
            <a:pPr marL="457200" indent="-457200">
              <a:buFont typeface="+mj-lt"/>
              <a:buAutoNum type="arabicPeriod"/>
            </a:pPr>
            <a:r>
              <a:rPr lang="en-US" b="1">
                <a:latin typeface="Calibri" panose="020F0502020204030204"/>
                <a:ea typeface="Calibri"/>
                <a:cs typeface="Calibri" panose="020F0502020204030204"/>
              </a:rPr>
              <a:t>Wastewater</a:t>
            </a:r>
          </a:p>
          <a:p>
            <a:pPr marL="457200" indent="-457200">
              <a:buFont typeface="+mj-lt"/>
              <a:buAutoNum type="arabicPeriod"/>
            </a:pPr>
            <a:r>
              <a:rPr lang="en-US" b="1">
                <a:latin typeface="Calibri" panose="020F0502020204030204"/>
                <a:ea typeface="Calibri"/>
                <a:cs typeface="Calibri" panose="020F0502020204030204"/>
              </a:rPr>
              <a:t>Solid Waste</a:t>
            </a:r>
          </a:p>
        </p:txBody>
      </p:sp>
      <p:sp>
        <p:nvSpPr>
          <p:cNvPr id="8" name="Rectangle 1">
            <a:extLst>
              <a:ext uri="{FF2B5EF4-FFF2-40B4-BE49-F238E27FC236}">
                <a16:creationId xmlns:a16="http://schemas.microsoft.com/office/drawing/2014/main" id="{70A87472-34D3-701F-4161-66744223F05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6" name="Picture 2" descr="Not Just Cheese: Russian Dairy Products Explained">
            <a:extLst>
              <a:ext uri="{FF2B5EF4-FFF2-40B4-BE49-F238E27FC236}">
                <a16:creationId xmlns:a16="http://schemas.microsoft.com/office/drawing/2014/main" id="{FA304978-6213-14FA-D241-2295834638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484" y="2083446"/>
            <a:ext cx="5155758" cy="3865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504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marL="342900" indent="-342900">
              <a:buFont typeface="Arial" panose="020B0604020202020204" pitchFamily="34" charset="0"/>
              <a:buChar char="•"/>
            </a:pPr>
            <a:r>
              <a:rPr lang="en-US" b="1"/>
              <a:t>Compost and Soil Enrichment: </a:t>
            </a:r>
            <a:r>
              <a:rPr lang="en-US"/>
              <a:t>Dairy waste can be composted as organic </a:t>
            </a:r>
            <a:r>
              <a:rPr lang="en-US" err="1"/>
              <a:t>fertiliser</a:t>
            </a:r>
            <a:r>
              <a:rPr lang="en-US"/>
              <a:t>.</a:t>
            </a:r>
          </a:p>
          <a:p>
            <a:pPr marL="457200" indent="-457200">
              <a:buFont typeface="Arial" panose="020B0604020202020204" pitchFamily="34" charset="0"/>
              <a:buChar char="•"/>
            </a:pPr>
            <a:endParaRPr lang="en-US"/>
          </a:p>
          <a:p>
            <a:pPr marL="342900" indent="-342900">
              <a:buFont typeface="Arial" panose="020B0604020202020204" pitchFamily="34" charset="0"/>
              <a:buChar char="•"/>
            </a:pPr>
            <a:r>
              <a:rPr lang="en-US" b="1"/>
              <a:t>Biogas Production: </a:t>
            </a:r>
            <a:r>
              <a:rPr lang="en-US"/>
              <a:t>Waste from dairy farms and production facilities can be processed into biogas.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Water Purification: </a:t>
            </a:r>
            <a:r>
              <a:rPr lang="en-US"/>
              <a:t>Dairy by-products, such as; Lactose, Casein and Whey can assist in water filtration systems.</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a:t>5. Organic Waste </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6" name="Speech Bubble: Rectangle with Corners Rounded 5">
            <a:extLst>
              <a:ext uri="{FF2B5EF4-FFF2-40B4-BE49-F238E27FC236}">
                <a16:creationId xmlns:a16="http://schemas.microsoft.com/office/drawing/2014/main" id="{2D708D85-AD2E-3756-59A5-27FC2713127B}"/>
              </a:ext>
            </a:extLst>
          </p:cNvPr>
          <p:cNvSpPr/>
          <p:nvPr/>
        </p:nvSpPr>
        <p:spPr>
          <a:xfrm>
            <a:off x="743473" y="1938260"/>
            <a:ext cx="2983344" cy="1990258"/>
          </a:xfrm>
          <a:prstGeom prst="wedgeRoundRectCallout">
            <a:avLst>
              <a:gd name="adj1" fmla="val -4115"/>
              <a:gd name="adj2" fmla="val -65526"/>
              <a:gd name="adj3" fmla="val 16667"/>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000"/>
              <a:t>Organic Waste = </a:t>
            </a:r>
            <a:r>
              <a:rPr lang="en-IE" sz="2000">
                <a:ea typeface="+mn-lt"/>
                <a:cs typeface="+mn-lt"/>
              </a:rPr>
              <a:t>Materials that originate from living organisms, particularly plants, animals, and other biological sources. </a:t>
            </a:r>
            <a:endParaRPr lang="en-IE" sz="2000">
              <a:cs typeface="Calibri"/>
            </a:endParaRPr>
          </a:p>
        </p:txBody>
      </p:sp>
    </p:spTree>
    <p:extLst>
      <p:ext uri="{BB962C8B-B14F-4D97-AF65-F5344CB8AC3E}">
        <p14:creationId xmlns:p14="http://schemas.microsoft.com/office/powerpoint/2010/main" val="869851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marL="0" marR="0" lvl="0" indent="0" algn="l" defTabSz="457200" rtl="0" eaLnBrk="1" fontAlgn="auto" latinLnBrk="0" hangingPunct="1">
              <a:lnSpc>
                <a:spcPct val="100000"/>
              </a:lnSpc>
              <a:spcBef>
                <a:spcPct val="20000"/>
              </a:spcBef>
              <a:spcAft>
                <a:spcPts val="0"/>
              </a:spcAft>
              <a:buClrTx/>
              <a:buSzTx/>
              <a:tabLst/>
              <a:defRPr/>
            </a:pPr>
            <a:r>
              <a:rPr kumimoji="0" lang="en-US" sz="2400" b="0" i="0" u="none" strike="noStrike" kern="1200" cap="none" spc="0" normalizeH="0" baseline="0" noProof="0">
                <a:ln>
                  <a:noFill/>
                </a:ln>
                <a:solidFill>
                  <a:srgbClr val="0B3A5B"/>
                </a:solidFill>
                <a:effectLst/>
                <a:uLnTx/>
                <a:uFillTx/>
                <a:latin typeface="Calibri"/>
                <a:ea typeface="+mn-ea"/>
                <a:cs typeface="+mn-cs"/>
              </a:rPr>
              <a:t>Water used in cleaning, rinsing, and processing dairy products.</a:t>
            </a:r>
            <a:endParaRPr lang="en-US" sz="2400" b="0" i="0" u="none" strike="noStrike" kern="1200" cap="none" spc="0" normalizeH="0" baseline="0" noProof="0">
              <a:ln>
                <a:noFill/>
              </a:ln>
              <a:solidFill>
                <a:srgbClr val="0B3A5B"/>
              </a:solidFill>
              <a:effectLst/>
              <a:uLnTx/>
              <a:uFillTx/>
              <a:latin typeface="Calibri"/>
              <a:cs typeface="Calibri"/>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400" b="1" i="0" u="none" strike="noStrike" kern="1200" cap="none" spc="0" normalizeH="0" baseline="0" noProof="0">
                <a:ln>
                  <a:noFill/>
                </a:ln>
                <a:solidFill>
                  <a:srgbClr val="0B3A5B"/>
                </a:solidFill>
                <a:effectLst/>
                <a:uLnTx/>
                <a:uFillTx/>
                <a:latin typeface="Calibri"/>
                <a:ea typeface="+mn-ea"/>
                <a:cs typeface="+mn-cs"/>
              </a:rPr>
              <a:t>Water Reclamation: </a:t>
            </a:r>
            <a:r>
              <a:rPr kumimoji="0" lang="en-US" sz="2400" b="0" i="0" u="none" strike="noStrike" kern="1200" cap="none" spc="0" normalizeH="0" baseline="0" noProof="0">
                <a:ln>
                  <a:noFill/>
                </a:ln>
                <a:solidFill>
                  <a:srgbClr val="0B3A5B"/>
                </a:solidFill>
                <a:effectLst/>
                <a:uLnTx/>
                <a:uFillTx/>
                <a:latin typeface="Calibri"/>
                <a:ea typeface="+mn-ea"/>
                <a:cs typeface="+mn-cs"/>
              </a:rPr>
              <a:t>Recycling treated wastewater for reuse.</a:t>
            </a:r>
            <a:endParaRPr lang="en-US" sz="2400" b="0" i="0" u="none" strike="noStrike" kern="1200" cap="none" spc="0" normalizeH="0" baseline="0" noProof="0">
              <a:ln>
                <a:noFill/>
              </a:ln>
              <a:solidFill>
                <a:srgbClr val="0B3A5B"/>
              </a:solidFill>
              <a:effectLst/>
              <a:uLnTx/>
              <a:uFillTx/>
              <a:latin typeface="Calibri"/>
              <a:cs typeface="Calibri"/>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lang="en-US" sz="2400" b="0" i="0" u="none" strike="noStrike" kern="1200" cap="none" spc="0" normalizeH="0" baseline="0" noProof="0">
              <a:ln>
                <a:noFill/>
              </a:ln>
              <a:solidFill>
                <a:srgbClr val="0B3A5B"/>
              </a:solidFill>
              <a:effectLst/>
              <a:uLnTx/>
              <a:uFillTx/>
              <a:latin typeface="Calibri"/>
              <a:cs typeface="Calibri"/>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400" b="1" i="0" u="none" strike="noStrike" kern="1200" cap="none" spc="0" normalizeH="0" baseline="0" noProof="0">
                <a:ln>
                  <a:noFill/>
                </a:ln>
                <a:solidFill>
                  <a:srgbClr val="0B3A5B"/>
                </a:solidFill>
                <a:effectLst/>
                <a:uLnTx/>
                <a:uFillTx/>
                <a:latin typeface="Calibri"/>
                <a:ea typeface="+mn-ea"/>
                <a:cs typeface="+mn-cs"/>
              </a:rPr>
              <a:t>Anaerobic Digestion: </a:t>
            </a:r>
            <a:r>
              <a:rPr kumimoji="0" lang="en-US" sz="2400" b="0" i="0" u="none" strike="noStrike" kern="1200" cap="none" spc="0" normalizeH="0" baseline="0" noProof="0">
                <a:ln>
                  <a:noFill/>
                </a:ln>
                <a:solidFill>
                  <a:srgbClr val="0B3A5B"/>
                </a:solidFill>
                <a:effectLst/>
                <a:uLnTx/>
                <a:uFillTx/>
                <a:latin typeface="Calibri"/>
                <a:ea typeface="+mn-ea"/>
                <a:cs typeface="+mn-cs"/>
              </a:rPr>
              <a:t>To produce biogas and clean energy.</a:t>
            </a:r>
            <a:endParaRPr lang="en-US" sz="2400" b="0" i="0" u="none" strike="noStrike" kern="1200" cap="none" spc="0" normalizeH="0" baseline="0" noProof="0">
              <a:ln>
                <a:noFill/>
              </a:ln>
              <a:solidFill>
                <a:srgbClr val="0B3A5B"/>
              </a:solidFill>
              <a:effectLst/>
              <a:uLnTx/>
              <a:uFillTx/>
              <a:latin typeface="Calibri"/>
              <a:cs typeface="Calibri"/>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lang="en-US" sz="2400" b="0" i="0" u="none" strike="noStrike" kern="1200" cap="none" spc="0" normalizeH="0" baseline="0" noProof="0">
              <a:ln>
                <a:noFill/>
              </a:ln>
              <a:solidFill>
                <a:srgbClr val="0B3A5B"/>
              </a:solidFill>
              <a:effectLst/>
              <a:uLnTx/>
              <a:uFillTx/>
              <a:latin typeface="Calibri"/>
              <a:cs typeface="Calibri"/>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400" b="1" i="0" u="none" strike="noStrike" kern="1200" cap="none" spc="0" normalizeH="0" baseline="0" noProof="0">
                <a:ln>
                  <a:noFill/>
                </a:ln>
                <a:solidFill>
                  <a:srgbClr val="0B3A5B"/>
                </a:solidFill>
                <a:effectLst/>
                <a:uLnTx/>
                <a:uFillTx/>
                <a:latin typeface="Calibri"/>
                <a:ea typeface="+mn-ea"/>
                <a:cs typeface="+mn-cs"/>
              </a:rPr>
              <a:t>Nutrient Recovery: </a:t>
            </a:r>
            <a:r>
              <a:rPr kumimoji="0" lang="en-US" sz="2400" b="0" i="0" u="none" strike="noStrike" kern="1200" cap="none" spc="0" normalizeH="0" baseline="0" noProof="0">
                <a:ln>
                  <a:noFill/>
                </a:ln>
                <a:solidFill>
                  <a:srgbClr val="0B3A5B"/>
                </a:solidFill>
                <a:effectLst/>
                <a:uLnTx/>
                <a:uFillTx/>
                <a:latin typeface="Calibri"/>
                <a:ea typeface="+mn-ea"/>
                <a:cs typeface="+mn-cs"/>
              </a:rPr>
              <a:t>Extracting nutrients for use as </a:t>
            </a:r>
            <a:r>
              <a:rPr lang="en-US" err="1">
                <a:solidFill>
                  <a:srgbClr val="0B3A5B"/>
                </a:solidFill>
                <a:latin typeface="Calibri"/>
              </a:rPr>
              <a:t>fertilisers</a:t>
            </a:r>
            <a:r>
              <a:rPr kumimoji="0" lang="en-US" sz="2400" b="0" i="0" u="none" strike="noStrike" kern="1200" cap="none" spc="0" normalizeH="0" baseline="0" noProof="0">
                <a:ln>
                  <a:noFill/>
                </a:ln>
                <a:solidFill>
                  <a:srgbClr val="0B3A5B"/>
                </a:solidFill>
                <a:effectLst/>
                <a:uLnTx/>
                <a:uFillTx/>
                <a:latin typeface="Calibri"/>
                <a:ea typeface="+mn-ea"/>
                <a:cs typeface="+mn-cs"/>
              </a:rPr>
              <a:t>.</a:t>
            </a:r>
            <a:endParaRPr lang="en-US" sz="2400" b="0" i="0" u="none" strike="noStrike" kern="1200" cap="none" spc="0" normalizeH="0" baseline="0" noProof="0">
              <a:ln>
                <a:noFill/>
              </a:ln>
              <a:solidFill>
                <a:srgbClr val="0B3A5B"/>
              </a:solidFill>
              <a:effectLst/>
              <a:uLnTx/>
              <a:uFillTx/>
              <a:latin typeface="Calibri"/>
              <a:cs typeface="Calibri"/>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a:t>6. Wastewater</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96304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r>
              <a:rPr lang="en-US"/>
              <a:t>Packaging materials, residual solids from dairy processing, and off-spec products.</a:t>
            </a:r>
          </a:p>
          <a:p>
            <a:endParaRPr lang="en-US"/>
          </a:p>
          <a:p>
            <a:pPr marL="342900" indent="-342900">
              <a:buFont typeface="Arial" panose="020B0604020202020204" pitchFamily="34" charset="0"/>
              <a:buChar char="•"/>
            </a:pPr>
            <a:r>
              <a:rPr lang="en-US" b="1"/>
              <a:t>Composting: </a:t>
            </a:r>
            <a:r>
              <a:rPr lang="en-US"/>
              <a:t>Organic solid waste can be composted to create organic </a:t>
            </a:r>
            <a:r>
              <a:rPr lang="en-US" err="1"/>
              <a:t>fertiliser</a:t>
            </a:r>
            <a:r>
              <a:rPr lang="en-US"/>
              <a:t>.</a:t>
            </a:r>
            <a:endParaRPr lang="en-US">
              <a:cs typeface="Calibri"/>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Animal Feed: </a:t>
            </a:r>
            <a:r>
              <a:rPr lang="en-US"/>
              <a:t>Residual solids can be converted into animal feed.</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Energy Production: </a:t>
            </a:r>
            <a:r>
              <a:rPr lang="en-US"/>
              <a:t>Solid waste can be incinerated for energy production.</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a:t>6. Solid Waste</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18287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A LITTLE PROGRESS EACH DAY ADDS UP TO BIG RESULTS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57462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erson holding tablet in dairy factory">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520639"/>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descr="Glass of milk">
            <a:extLst>
              <a:ext uri="{FF2B5EF4-FFF2-40B4-BE49-F238E27FC236}">
                <a16:creationId xmlns:a16="http://schemas.microsoft.com/office/drawing/2014/main" id="{283ECE9B-17C1-A2F5-80B9-7366FF9BBD51}"/>
              </a:ext>
            </a:extLst>
          </p:cNvPr>
          <p:cNvPicPr>
            <a:picLocks noGrp="1" noChangeAspect="1"/>
          </p:cNvPicPr>
          <p:nvPr>
            <p:ph type="pic" sz="quarter" idx="10"/>
          </p:nvPr>
        </p:nvPicPr>
        <p:blipFill>
          <a:blip r:embed="rId3"/>
          <a:srcRect l="7134" t="413" r="50816" b="-413"/>
          <a:stretch/>
        </p:blipFill>
        <p:spPr>
          <a:xfrm>
            <a:off x="388401" y="385460"/>
            <a:ext cx="4107750" cy="6087079"/>
          </a:xfr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7" y="2800928"/>
            <a:ext cx="6331432" cy="2123902"/>
          </a:xfrm>
        </p:spPr>
        <p:txBody>
          <a:bodyPr lIns="91440" tIns="45720" rIns="91440" bIns="45720" anchor="t"/>
          <a:lstStyle/>
          <a:p>
            <a:r>
              <a:rPr lang="en-US" dirty="0"/>
              <a:t>An Irish Perspective: Dairy</a:t>
            </a:r>
          </a:p>
        </p:txBody>
      </p:sp>
      <p:sp>
        <p:nvSpPr>
          <p:cNvPr id="13" name="Rectangle 12">
            <a:extLst>
              <a:ext uri="{FF2B5EF4-FFF2-40B4-BE49-F238E27FC236}">
                <a16:creationId xmlns:a16="http://schemas.microsoft.com/office/drawing/2014/main" id="{F5B3DF5B-B659-D26B-965C-36176B3B9B03}"/>
              </a:ext>
            </a:extLst>
          </p:cNvPr>
          <p:cNvSpPr/>
          <p:nvPr/>
        </p:nvSpPr>
        <p:spPr>
          <a:xfrm>
            <a:off x="3610863" y="1502181"/>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794886" y="1554479"/>
            <a:ext cx="469006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24" normalizeH="0" baseline="0" noProof="0">
                <a:ln>
                  <a:noFill/>
                </a:ln>
                <a:solidFill>
                  <a:srgbClr val="60BA47"/>
                </a:solidFill>
                <a:effectLst/>
                <a:uLnTx/>
                <a:uFillTx/>
                <a:latin typeface="Calibri" panose="020F0502020204030204" pitchFamily="34" charset="0"/>
                <a:ea typeface="+mn-ea"/>
                <a:cs typeface="Calibri" panose="020F0502020204030204" pitchFamily="34" charset="0"/>
              </a:rPr>
              <a:t>Waste stream Maps</a:t>
            </a:r>
          </a:p>
        </p:txBody>
      </p:sp>
      <p:sp>
        <p:nvSpPr>
          <p:cNvPr id="8" name="Freeform 7">
            <a:extLst>
              <a:ext uri="{FF2B5EF4-FFF2-40B4-BE49-F238E27FC236}">
                <a16:creationId xmlns:a16="http://schemas.microsoft.com/office/drawing/2014/main" id="{A3B464D6-C3E4-2466-6582-5E34672FDED3}"/>
              </a:ext>
            </a:extLst>
          </p:cNvPr>
          <p:cNvSpPr/>
          <p:nvPr/>
        </p:nvSpPr>
        <p:spPr>
          <a:xfrm>
            <a:off x="-6153929" y="3428999"/>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 name="Freeform 2">
            <a:extLst>
              <a:ext uri="{FF2B5EF4-FFF2-40B4-BE49-F238E27FC236}">
                <a16:creationId xmlns:a16="http://schemas.microsoft.com/office/drawing/2014/main" id="{DE7130DC-5AD6-14B5-5877-794CADBFB50A}"/>
              </a:ext>
            </a:extLst>
          </p:cNvPr>
          <p:cNvSpPr>
            <a:spLocks/>
          </p:cNvSpPr>
          <p:nvPr/>
        </p:nvSpPr>
        <p:spPr bwMode="auto">
          <a:xfrm rot="20839667">
            <a:off x="8663218" y="2629645"/>
            <a:ext cx="1767867" cy="1821528"/>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chemeClr val="bg1"/>
          </a:solidFill>
          <a:ln>
            <a:noFill/>
          </a:ln>
        </p:spPr>
        <p:txBody>
          <a:bodyPr vert="horz" wrap="square" lIns="91440" tIns="45720" rIns="91440" bIns="4572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904856" y="826894"/>
            <a:ext cx="2146162" cy="803654"/>
          </a:xfrm>
          <a:prstGeom prst="rect">
            <a:avLst/>
          </a:prstGeom>
        </p:spPr>
        <p:txBody>
          <a:bodyPr/>
          <a:lstStyle/>
          <a:p>
            <a:r>
              <a:rPr lang="en-US"/>
              <a:t>Dairy Waste stream</a:t>
            </a:r>
          </a:p>
        </p:txBody>
      </p:sp>
      <p:sp>
        <p:nvSpPr>
          <p:cNvPr id="9" name="TextBox 8">
            <a:extLst>
              <a:ext uri="{FF2B5EF4-FFF2-40B4-BE49-F238E27FC236}">
                <a16:creationId xmlns:a16="http://schemas.microsoft.com/office/drawing/2014/main" id="{A9317E67-6663-6B79-C741-9BD1C249A9A5}"/>
              </a:ext>
            </a:extLst>
          </p:cNvPr>
          <p:cNvSpPr txBox="1"/>
          <p:nvPr/>
        </p:nvSpPr>
        <p:spPr>
          <a:xfrm>
            <a:off x="904856" y="2643673"/>
            <a:ext cx="2254803" cy="2585323"/>
          </a:xfrm>
          <a:prstGeom prst="rect">
            <a:avLst/>
          </a:prstGeom>
          <a:noFill/>
        </p:spPr>
        <p:txBody>
          <a:bodyPr wrap="square">
            <a:spAutoFit/>
          </a:bodyPr>
          <a:lstStyle/>
          <a:p>
            <a:r>
              <a:rPr lang="en-US">
                <a:solidFill>
                  <a:srgbClr val="09465E"/>
                </a:solidFill>
              </a:rPr>
              <a:t>Highlighting key production stages and potential uses of dairy by-products, demonstrating the wide-ranging applications of dairy waste within a circular economy.</a:t>
            </a:r>
            <a:endParaRPr lang="en-IE">
              <a:solidFill>
                <a:srgbClr val="09465E"/>
              </a:solidFill>
            </a:endParaRPr>
          </a:p>
        </p:txBody>
      </p:sp>
      <p:pic>
        <p:nvPicPr>
          <p:cNvPr id="2" name="Picture 1">
            <a:extLst>
              <a:ext uri="{FF2B5EF4-FFF2-40B4-BE49-F238E27FC236}">
                <a16:creationId xmlns:a16="http://schemas.microsoft.com/office/drawing/2014/main" id="{ABA7FC2D-9759-402E-09B4-007950B9B010}"/>
              </a:ext>
            </a:extLst>
          </p:cNvPr>
          <p:cNvPicPr>
            <a:picLocks noChangeAspect="1"/>
          </p:cNvPicPr>
          <p:nvPr/>
        </p:nvPicPr>
        <p:blipFill>
          <a:blip r:embed="rId2"/>
          <a:srcRect/>
          <a:stretch/>
        </p:blipFill>
        <p:spPr>
          <a:xfrm>
            <a:off x="4033566" y="566399"/>
            <a:ext cx="6460029" cy="5725201"/>
          </a:xfrm>
          <a:prstGeom prst="rect">
            <a:avLst/>
          </a:prstGeom>
          <a:ln>
            <a:solidFill>
              <a:srgbClr val="0B3A5B"/>
            </a:solidFill>
          </a:ln>
        </p:spPr>
      </p:pic>
    </p:spTree>
    <p:extLst>
      <p:ext uri="{BB962C8B-B14F-4D97-AF65-F5344CB8AC3E}">
        <p14:creationId xmlns:p14="http://schemas.microsoft.com/office/powerpoint/2010/main" val="1088813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480D2-4F08-42D5-99DB-B6A9DBDA74E3}"/>
              </a:ext>
            </a:extLst>
          </p:cNvPr>
          <p:cNvSpPr>
            <a:spLocks noGrp="1"/>
          </p:cNvSpPr>
          <p:nvPr>
            <p:ph type="body" sz="quarter" idx="16"/>
          </p:nvPr>
        </p:nvSpPr>
        <p:spPr>
          <a:xfrm>
            <a:off x="904856" y="425067"/>
            <a:ext cx="10052954" cy="803654"/>
          </a:xfrm>
        </p:spPr>
        <p:txBody>
          <a:bodyPr/>
          <a:lstStyle/>
          <a:p>
            <a:r>
              <a:rPr lang="en-US"/>
              <a:t>Primary State – Raw milk</a:t>
            </a:r>
            <a:endParaRPr lang="en-IE"/>
          </a:p>
        </p:txBody>
      </p:sp>
      <p:sp>
        <p:nvSpPr>
          <p:cNvPr id="3" name="Text Placeholder 2">
            <a:extLst>
              <a:ext uri="{FF2B5EF4-FFF2-40B4-BE49-F238E27FC236}">
                <a16:creationId xmlns:a16="http://schemas.microsoft.com/office/drawing/2014/main" id="{97F08EAA-642A-BC48-0C77-D38FB00E4A53}"/>
              </a:ext>
            </a:extLst>
          </p:cNvPr>
          <p:cNvSpPr>
            <a:spLocks noGrp="1"/>
          </p:cNvSpPr>
          <p:nvPr>
            <p:ph type="body" sz="quarter" idx="19"/>
          </p:nvPr>
        </p:nvSpPr>
        <p:spPr>
          <a:xfrm>
            <a:off x="758207" y="1152624"/>
            <a:ext cx="10527823" cy="4746787"/>
          </a:xfrm>
        </p:spPr>
        <p:txBody>
          <a:bodyPr/>
          <a:lstStyle/>
          <a:p>
            <a:r>
              <a:rPr lang="en-US" sz="2200"/>
              <a:t>The primary product from dairy production primarily focuses on milk, which is then processed into various products such as cheese, butter, and yoghurt.</a:t>
            </a:r>
          </a:p>
          <a:p>
            <a:endParaRPr lang="en-US" sz="2200" b="1"/>
          </a:p>
          <a:p>
            <a:r>
              <a:rPr lang="en-US" sz="2200" b="1"/>
              <a:t>Why Milk or dairy products as primary product?</a:t>
            </a:r>
          </a:p>
          <a:p>
            <a:pPr marL="457200" indent="-457200">
              <a:buFont typeface="+mj-lt"/>
              <a:buAutoNum type="arabicPeriod"/>
            </a:pPr>
            <a:r>
              <a:rPr lang="en-US" sz="2200" b="1"/>
              <a:t>Technological Advancements: </a:t>
            </a:r>
            <a:r>
              <a:rPr lang="en-US" sz="2200"/>
              <a:t>Innovation in dairy processing has enabled Ireland to efficiently produce a wide range of dairy products.</a:t>
            </a:r>
          </a:p>
          <a:p>
            <a:pPr marL="457200" indent="-457200">
              <a:buFont typeface="+mj-lt"/>
              <a:buAutoNum type="arabicPeriod"/>
            </a:pPr>
            <a:r>
              <a:rPr lang="en-US" sz="2200" b="1"/>
              <a:t>Efficient Use: </a:t>
            </a:r>
            <a:r>
              <a:rPr lang="en-US" sz="2200"/>
              <a:t>Many parts of the milk production process can generate by-products that are useful across industries.</a:t>
            </a:r>
          </a:p>
          <a:p>
            <a:pPr marL="457200" indent="-457200">
              <a:buFont typeface="+mj-lt"/>
              <a:buAutoNum type="arabicPeriod"/>
            </a:pPr>
            <a:r>
              <a:rPr lang="en-US" sz="2200" b="1"/>
              <a:t>Global Demand for Irish Dairy Products: </a:t>
            </a:r>
            <a:r>
              <a:rPr lang="en-US" sz="2200"/>
              <a:t>Ireland produces far more dairy than it consumes domestically. Irish dairy, known for its high quality, is highly sought after globally, with significant exports to international markets. EU membership and trade agreements have further facilitated this.</a:t>
            </a:r>
          </a:p>
          <a:p>
            <a:pPr marL="457200" indent="-457200">
              <a:buFont typeface="+mj-lt"/>
              <a:buAutoNum type="arabicPeriod"/>
            </a:pPr>
            <a:r>
              <a:rPr lang="en-US" sz="2200" b="1"/>
              <a:t>Ideal Climate and Geography: </a:t>
            </a:r>
            <a:r>
              <a:rPr lang="en-US" sz="2200"/>
              <a:t>Ireland’s mild climate and abundant rainfall make it perfect for grass-based dairy farming, allowing cows to graze for most of the year. This system is sustainable and cost-effective, resulting in high-quality milk production.</a:t>
            </a:r>
            <a:endParaRPr lang="en-US" sz="2200" b="1"/>
          </a:p>
        </p:txBody>
      </p:sp>
    </p:spTree>
    <p:extLst>
      <p:ext uri="{BB962C8B-B14F-4D97-AF65-F5344CB8AC3E}">
        <p14:creationId xmlns:p14="http://schemas.microsoft.com/office/powerpoint/2010/main" val="4258603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1105002" y="368353"/>
            <a:ext cx="7815478" cy="992652"/>
          </a:xfrm>
          <a:prstGeom prst="rect">
            <a:avLst/>
          </a:prstGeom>
        </p:spPr>
        <p:txBody>
          <a:bodyPr/>
          <a:lstStyle/>
          <a:p>
            <a:r>
              <a:rPr lang="en-US"/>
              <a:t>Secondary state – Process Dairy Components</a:t>
            </a:r>
          </a:p>
          <a:p>
            <a:endParaRPr lang="en-US"/>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705178" y="1125047"/>
            <a:ext cx="5123519" cy="4790970"/>
          </a:xfrm>
          <a:prstGeom prst="rect">
            <a:avLst/>
          </a:prstGeom>
        </p:spPr>
        <p:txBody>
          <a:bodyPr lIns="91440" tIns="45720" rIns="91440" bIns="45720" anchor="t"/>
          <a:lstStyle/>
          <a:p>
            <a:r>
              <a:rPr lang="en-US"/>
              <a:t>Dairy offers various by-products from milk processing, which can be turned into valuable secondary products.</a:t>
            </a:r>
          </a:p>
          <a:p>
            <a:r>
              <a:rPr lang="en-US"/>
              <a:t>In the following slides, we offer some examples of products that can be made from</a:t>
            </a:r>
            <a:endParaRPr lang="en-US">
              <a:ea typeface="Calibri"/>
              <a:cs typeface="Calibri"/>
            </a:endParaRPr>
          </a:p>
          <a:p>
            <a:endParaRPr lang="en-US"/>
          </a:p>
          <a:p>
            <a:pPr marL="457200" indent="-457200">
              <a:buFont typeface="+mj-lt"/>
              <a:buAutoNum type="arabicPeriod"/>
            </a:pPr>
            <a:r>
              <a:rPr lang="en-US" b="1"/>
              <a:t>Whey			</a:t>
            </a:r>
            <a:endParaRPr lang="en-US" b="1">
              <a:cs typeface="Calibri"/>
            </a:endParaRPr>
          </a:p>
          <a:p>
            <a:pPr marL="457200" indent="-457200">
              <a:buFont typeface="+mj-lt"/>
              <a:buAutoNum type="arabicPeriod"/>
            </a:pPr>
            <a:r>
              <a:rPr lang="en-US" b="1"/>
              <a:t>Cream</a:t>
            </a:r>
            <a:endParaRPr lang="en-US" b="1">
              <a:ea typeface="Calibri"/>
              <a:cs typeface="Calibri"/>
            </a:endParaRPr>
          </a:p>
          <a:p>
            <a:pPr marL="457200" indent="-457200">
              <a:buFont typeface="+mj-lt"/>
              <a:buAutoNum type="arabicPeriod"/>
            </a:pPr>
            <a:r>
              <a:rPr lang="en-US" b="1"/>
              <a:t>Buttermilk</a:t>
            </a:r>
            <a:endParaRPr lang="en-US" b="1">
              <a:ea typeface="Calibri"/>
              <a:cs typeface="Calibri"/>
            </a:endParaRPr>
          </a:p>
          <a:p>
            <a:pPr marL="457200" indent="-457200">
              <a:buAutoNum type="arabicPeriod"/>
            </a:pPr>
            <a:r>
              <a:rPr lang="en-US" b="1">
                <a:latin typeface="Calibri" panose="020F0502020204030204"/>
                <a:cs typeface="Calibri" panose="020F0502020204030204"/>
              </a:rPr>
              <a:t>Yogurt and Kefir</a:t>
            </a:r>
            <a:endParaRPr lang="en-US" b="1">
              <a:latin typeface="Calibri" panose="020F0502020204030204"/>
              <a:ea typeface="Calibri"/>
              <a:cs typeface="Calibri" panose="020F0502020204030204"/>
            </a:endParaRPr>
          </a:p>
        </p:txBody>
      </p:sp>
      <p:sp>
        <p:nvSpPr>
          <p:cNvPr id="8" name="Rectangle 1">
            <a:extLst>
              <a:ext uri="{FF2B5EF4-FFF2-40B4-BE49-F238E27FC236}">
                <a16:creationId xmlns:a16="http://schemas.microsoft.com/office/drawing/2014/main" id="{5886A84A-384C-03CC-97FD-95ABB5BDC74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10">
            <a:extLst>
              <a:ext uri="{FF2B5EF4-FFF2-40B4-BE49-F238E27FC236}">
                <a16:creationId xmlns:a16="http://schemas.microsoft.com/office/drawing/2014/main" id="{179C5C48-A179-EF77-75DF-1726DA695EEA}"/>
              </a:ext>
            </a:extLst>
          </p:cNvPr>
          <p:cNvSpPr/>
          <p:nvPr/>
        </p:nvSpPr>
        <p:spPr>
          <a:xfrm>
            <a:off x="625151" y="2090057"/>
            <a:ext cx="5131837" cy="3903264"/>
          </a:xfrm>
          <a:prstGeom prst="rect">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0882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452200" cy="5166427"/>
          </a:xfrm>
          <a:prstGeom prst="rect">
            <a:avLst/>
          </a:prstGeom>
        </p:spPr>
        <p:txBody>
          <a:bodyPr lIns="91440" tIns="45720" rIns="91440" bIns="45720" anchor="t"/>
          <a:lstStyle/>
          <a:p>
            <a:pPr>
              <a:buFont typeface="Arial" panose="020B0604020202020204" pitchFamily="34" charset="0"/>
              <a:buChar char="•"/>
            </a:pPr>
            <a:endParaRPr lang="en-US" b="1"/>
          </a:p>
          <a:p>
            <a:pPr marL="342900" indent="-342900">
              <a:buFont typeface="Arial" panose="020B0604020202020204" pitchFamily="34" charset="0"/>
              <a:buChar char="•"/>
            </a:pPr>
            <a:r>
              <a:rPr lang="en-US" b="1"/>
              <a:t>Protein Supplements: </a:t>
            </a:r>
            <a:r>
              <a:rPr lang="en-US"/>
              <a:t>Whey protein is a popular supplement in fitness and nutrition.</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Animal Feed: </a:t>
            </a:r>
            <a:r>
              <a:rPr lang="en-US"/>
              <a:t>Whey can be dried and added to animal feed to provide additional protein and nutrients.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Lactose Production: </a:t>
            </a:r>
            <a:r>
              <a:rPr lang="en-US"/>
              <a:t>Whey is processed to extract lactose used in pharmaceuticals.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Biogas Production: </a:t>
            </a:r>
            <a:r>
              <a:rPr lang="en-US"/>
              <a:t>Whey can be </a:t>
            </a:r>
            <a:r>
              <a:rPr lang="en-US" err="1"/>
              <a:t>utilised</a:t>
            </a:r>
            <a:r>
              <a:rPr lang="en-US"/>
              <a:t> for biogas generation through anaerobic digestion.</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b="1"/>
              <a:t>1. </a:t>
            </a:r>
            <a:r>
              <a:rPr lang="en-US"/>
              <a:t>Whey</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44520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marL="342900" indent="-342900">
              <a:buFont typeface="Arial" panose="020B0604020202020204" pitchFamily="34" charset="0"/>
              <a:buChar char="•"/>
            </a:pPr>
            <a:r>
              <a:rPr lang="en-US" b="1"/>
              <a:t>Butter: </a:t>
            </a:r>
            <a:r>
              <a:rPr lang="en-US"/>
              <a:t>Cream is a primary source for butter production. </a:t>
            </a:r>
            <a:endParaRPr lang="en-US">
              <a:cs typeface="Calibri"/>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Cosmetic Ingredients: </a:t>
            </a:r>
            <a:r>
              <a:rPr lang="en-US"/>
              <a:t>Cream fats are used in skincare products for their </a:t>
            </a:r>
            <a:r>
              <a:rPr lang="en-US" err="1"/>
              <a:t>moisturising</a:t>
            </a:r>
            <a:r>
              <a:rPr lang="en-US"/>
              <a:t> properties.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Dairy Fats for Industrial Use: </a:t>
            </a:r>
            <a:r>
              <a:rPr lang="en-US"/>
              <a:t>Cream can be processed to extract fats used in non-food products like lubricants.</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a:t>2</a:t>
            </a:r>
            <a:r>
              <a:rPr lang="en-US" b="1"/>
              <a:t>. </a:t>
            </a:r>
            <a:r>
              <a:rPr lang="en-US"/>
              <a:t>Cream</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002914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marL="342900" indent="-342900">
              <a:buFont typeface="Arial" panose="020B0604020202020204" pitchFamily="34" charset="0"/>
              <a:buChar char="•"/>
            </a:pPr>
            <a:r>
              <a:rPr lang="en-US" b="1"/>
              <a:t>Powdered Buttermilk: </a:t>
            </a:r>
            <a:r>
              <a:rPr lang="en-US"/>
              <a:t>Used in baking and as a food additive.</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Fermented Products: </a:t>
            </a:r>
            <a:r>
              <a:rPr lang="en-US"/>
              <a:t>Buttermilk is fermented to create probiotics.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b="1"/>
              <a:t>Animal Feed: </a:t>
            </a:r>
            <a:r>
              <a:rPr lang="en-US"/>
              <a:t>Buttermilk can be added to feed for livestock.</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b="1"/>
              <a:t>3. </a:t>
            </a:r>
            <a:r>
              <a:rPr lang="en-US"/>
              <a:t>Buttermilk</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5295479" y="17159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31710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1004461"/>
          </a:xfrm>
          <a:prstGeom prst="rect">
            <a:avLst/>
          </a:prstGeom>
          <a:solidFill>
            <a:srgbClr val="60BA47"/>
          </a:solidFill>
        </p:spPr>
        <p:txBody>
          <a:bodyPr lIns="91440" tIns="45720" rIns="91440" bIns="45720" anchor="ctr">
            <a:noAutofit/>
          </a:bodyPr>
          <a:lstStyle/>
          <a:p>
            <a:pPr algn="ctr"/>
            <a:r>
              <a:rPr lang="en-US"/>
              <a:t>4</a:t>
            </a:r>
            <a:r>
              <a:rPr lang="en-US" b="1"/>
              <a:t>. </a:t>
            </a:r>
            <a:r>
              <a:rPr lang="en-US"/>
              <a:t>Yogurt and Kefir</a:t>
            </a:r>
            <a:endParaRPr lang="en-US">
              <a:cs typeface="Calibri"/>
            </a:endParaRP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7937CF77-DD88-EE4F-CE48-5D10C807DA93}"/>
              </a:ext>
            </a:extLst>
          </p:cNvPr>
          <p:cNvSpPr txBox="1"/>
          <p:nvPr/>
        </p:nvSpPr>
        <p:spPr>
          <a:xfrm>
            <a:off x="4829908" y="832339"/>
            <a:ext cx="6564923"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b="1">
                <a:solidFill>
                  <a:srgbClr val="09465E"/>
                </a:solidFill>
                <a:ea typeface="+mn-lt"/>
                <a:cs typeface="+mn-lt"/>
              </a:rPr>
              <a:t>Powdered Forms</a:t>
            </a:r>
            <a:r>
              <a:rPr lang="en-US" sz="2400">
                <a:solidFill>
                  <a:srgbClr val="09465E"/>
                </a:solidFill>
                <a:ea typeface="+mn-lt"/>
                <a:cs typeface="+mn-lt"/>
              </a:rPr>
              <a:t>: Both yogurt and kefir powders are used in baking, smoothies, and as food additives for </a:t>
            </a:r>
            <a:r>
              <a:rPr lang="en-US" sz="2400" err="1">
                <a:solidFill>
                  <a:srgbClr val="09465E"/>
                </a:solidFill>
                <a:ea typeface="+mn-lt"/>
                <a:cs typeface="+mn-lt"/>
              </a:rPr>
              <a:t>flavour</a:t>
            </a:r>
            <a:r>
              <a:rPr lang="en-US" sz="2400">
                <a:solidFill>
                  <a:srgbClr val="09465E"/>
                </a:solidFill>
                <a:ea typeface="+mn-lt"/>
                <a:cs typeface="+mn-lt"/>
              </a:rPr>
              <a:t> and nutrition.</a:t>
            </a:r>
            <a:endParaRPr lang="en-US" sz="2400" b="1">
              <a:solidFill>
                <a:srgbClr val="09465E"/>
              </a:solidFill>
              <a:ea typeface="+mn-lt"/>
              <a:cs typeface="+mn-lt"/>
            </a:endParaRPr>
          </a:p>
          <a:p>
            <a:pPr marL="342900" indent="-342900">
              <a:buFont typeface="Arial"/>
              <a:buChar char="•"/>
            </a:pPr>
            <a:endParaRPr lang="en-US" sz="2400">
              <a:solidFill>
                <a:srgbClr val="09465E"/>
              </a:solidFill>
              <a:ea typeface="+mn-lt"/>
              <a:cs typeface="+mn-lt"/>
            </a:endParaRPr>
          </a:p>
          <a:p>
            <a:pPr marL="342900" indent="-342900">
              <a:buFont typeface="Arial"/>
              <a:buChar char="•"/>
            </a:pPr>
            <a:r>
              <a:rPr lang="en-US" sz="2400" b="1">
                <a:solidFill>
                  <a:srgbClr val="09465E"/>
                </a:solidFill>
                <a:ea typeface="+mn-lt"/>
                <a:cs typeface="+mn-lt"/>
              </a:rPr>
              <a:t>Fermented Products</a:t>
            </a:r>
            <a:r>
              <a:rPr lang="en-US" sz="2400">
                <a:solidFill>
                  <a:srgbClr val="09465E"/>
                </a:solidFill>
                <a:ea typeface="+mn-lt"/>
                <a:cs typeface="+mn-lt"/>
              </a:rPr>
              <a:t>: Rich in live cultures, yogurt and kefir promote digestive health and are key ingredients in probiotic foods.</a:t>
            </a:r>
            <a:endParaRPr lang="en-US">
              <a:ea typeface="+mn-lt"/>
              <a:cs typeface="+mn-lt"/>
            </a:endParaRPr>
          </a:p>
          <a:p>
            <a:pPr marL="342900" indent="-342900">
              <a:buFont typeface="Arial"/>
              <a:buChar char="•"/>
            </a:pPr>
            <a:endParaRPr lang="en-US" sz="2400">
              <a:solidFill>
                <a:srgbClr val="09465E"/>
              </a:solidFill>
              <a:ea typeface="+mn-lt"/>
              <a:cs typeface="+mn-lt"/>
            </a:endParaRPr>
          </a:p>
          <a:p>
            <a:pPr marL="342900" indent="-342900">
              <a:buFont typeface="Arial"/>
              <a:buChar char="•"/>
            </a:pPr>
            <a:r>
              <a:rPr lang="en-US" sz="2400" b="1">
                <a:solidFill>
                  <a:srgbClr val="09465E"/>
                </a:solidFill>
                <a:ea typeface="+mn-lt"/>
                <a:cs typeface="+mn-lt"/>
              </a:rPr>
              <a:t>Livestock Supplement</a:t>
            </a:r>
            <a:r>
              <a:rPr lang="en-US" sz="2400">
                <a:solidFill>
                  <a:srgbClr val="09465E"/>
                </a:solidFill>
                <a:ea typeface="+mn-lt"/>
                <a:cs typeface="+mn-lt"/>
              </a:rPr>
              <a:t>: Surplus yogurt and kefir provide probiotics and nutrients in animal feed.</a:t>
            </a:r>
            <a:endParaRPr lang="en-US">
              <a:ea typeface="+mn-lt"/>
              <a:cs typeface="+mn-lt"/>
            </a:endParaRPr>
          </a:p>
          <a:p>
            <a:endParaRPr lang="en-US" sz="2400">
              <a:solidFill>
                <a:srgbClr val="09465E"/>
              </a:solidFill>
              <a:cs typeface="Calibri"/>
            </a:endParaRPr>
          </a:p>
        </p:txBody>
      </p:sp>
    </p:spTree>
    <p:extLst>
      <p:ext uri="{BB962C8B-B14F-4D97-AF65-F5344CB8AC3E}">
        <p14:creationId xmlns:p14="http://schemas.microsoft.com/office/powerpoint/2010/main" val="123650909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C8373E-C571-4D45-B1F2-5AE5287D333C}">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51732BE-547B-4F18-9220-01244CA1A624}">
  <ds:schemaRefs>
    <ds:schemaRef ds:uri="http://schemas.microsoft.com/sharepoint/v3/contenttype/forms"/>
  </ds:schemaRefs>
</ds:datastoreItem>
</file>

<file path=customXml/itemProps3.xml><?xml version="1.0" encoding="utf-8"?>
<ds:datastoreItem xmlns:ds="http://schemas.openxmlformats.org/officeDocument/2006/customXml" ds:itemID="{638E6021-15C8-4F0E-BBD0-46AAFFDC7F6C}">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TotalTime>
  <Words>709</Words>
  <Application>Microsoft Office PowerPoint</Application>
  <PresentationFormat>Widescreen</PresentationFormat>
  <Paragraphs>88</Paragraphs>
  <Slides>15</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Montserrat</vt:lpstr>
      <vt:lpstr>Montserrat 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3</cp:revision>
  <dcterms:created xsi:type="dcterms:W3CDTF">2020-10-14T13:32:04Z</dcterms:created>
  <dcterms:modified xsi:type="dcterms:W3CDTF">2025-03-31T15:33:23Z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