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899" r:id="rId5"/>
  </p:sldMasterIdLst>
  <p:notesMasterIdLst>
    <p:notesMasterId r:id="rId21"/>
  </p:notesMasterIdLst>
  <p:sldIdLst>
    <p:sldId id="4384" r:id="rId6"/>
    <p:sldId id="4347" r:id="rId7"/>
    <p:sldId id="4383" r:id="rId8"/>
    <p:sldId id="4364" r:id="rId9"/>
    <p:sldId id="4365" r:id="rId10"/>
    <p:sldId id="4366" r:id="rId11"/>
    <p:sldId id="4367" r:id="rId12"/>
    <p:sldId id="4368" r:id="rId13"/>
    <p:sldId id="4369" r:id="rId14"/>
    <p:sldId id="4377" r:id="rId15"/>
    <p:sldId id="4370" r:id="rId16"/>
    <p:sldId id="4371" r:id="rId17"/>
    <p:sldId id="4372" r:id="rId18"/>
    <p:sldId id="4380" r:id="rId19"/>
    <p:sldId id="4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96237D-5949-FEA3-45E4-7FFD5135D7EB}" name="Rebecca Nolan(BIA EU Project Co-Ordinator)" initials="RC" userId="S::rebecca.nolan@biainnovatorcampus.ie::9bff7902-33e9-4900-b4b7-3889301727b1" providerId="AD"/>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 id="{00DA92F5-3BE3-B992-BD4E-11DB0BA2A21F}" name="Michelle Kelly(EU Project Manager)" initials="MM" userId="S::michelle.kelly@biainnovatorcampus.ie::d689f504-2353-46d9-b8d3-40bcd9688d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F26650"/>
    <a:srgbClr val="60BA47"/>
    <a:srgbClr val="2094D2"/>
    <a:srgbClr val="0B3A5B"/>
    <a:srgbClr val="3CBEB3"/>
    <a:srgbClr val="88D1DA"/>
    <a:srgbClr val="1D4C60"/>
    <a:srgbClr val="ECECEC"/>
    <a:srgbClr val="066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02162-9EE5-A0AE-3AA0-04CE452A9F9B}" v="17" dt="2025-03-28T09:42:54.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9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7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137983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80"/>
              </a:lnSpc>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4367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C468-0D90-33C9-CFA9-DFE33E8E5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54E14-93BC-8D1E-AE20-71EC39AF0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2FC2E-BB77-238A-B2D5-5B0C818F66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925ED0-96DE-329E-4D68-9CC0F4D0A012}"/>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286752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3.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3.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4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E3BAAE-FA76-F16F-DC86-33478BE56944}"/>
              </a:ext>
            </a:extLst>
          </p:cNvPr>
          <p:cNvPicPr>
            <a:picLocks noChangeAspect="1"/>
          </p:cNvPicPr>
          <p:nvPr userDrawn="1"/>
        </p:nvPicPr>
        <p:blipFill>
          <a:blip r:embed="rId2"/>
          <a:srcRect/>
          <a:stretch/>
        </p:blipFill>
        <p:spPr>
          <a:xfrm>
            <a:off x="5254334" y="6102677"/>
            <a:ext cx="2054262" cy="457180"/>
          </a:xfrm>
          <a:prstGeom prst="rect">
            <a:avLst/>
          </a:prstGeom>
        </p:spPr>
      </p:pic>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5" name="Picture 4" descr="A grey and black sign with a person in a circle&#10;&#10;AI-generated content may be incorrect.">
            <a:extLst>
              <a:ext uri="{FF2B5EF4-FFF2-40B4-BE49-F238E27FC236}">
                <a16:creationId xmlns:a16="http://schemas.microsoft.com/office/drawing/2014/main" id="{2AFD1261-438D-3ECB-246A-B3A087959C1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E3BAAE-FA76-F16F-DC86-33478BE56944}"/>
              </a:ext>
            </a:extLst>
          </p:cNvPr>
          <p:cNvPicPr>
            <a:picLocks noChangeAspect="1"/>
          </p:cNvPicPr>
          <p:nvPr userDrawn="1"/>
        </p:nvPicPr>
        <p:blipFill>
          <a:blip r:embed="rId2"/>
          <a:stretch>
            <a:fillRect/>
          </a:stretch>
        </p:blipFill>
        <p:spPr>
          <a:xfrm>
            <a:off x="9689894" y="6102554"/>
            <a:ext cx="2054262" cy="457426"/>
          </a:xfrm>
          <a:prstGeom prst="rect">
            <a:avLst/>
          </a:prstGeom>
        </p:spPr>
      </p:pic>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Tree>
    <p:extLst>
      <p:ext uri="{BB962C8B-B14F-4D97-AF65-F5344CB8AC3E}">
        <p14:creationId xmlns:p14="http://schemas.microsoft.com/office/powerpoint/2010/main" val="112129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015028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478053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TextBox 1">
            <a:extLst>
              <a:ext uri="{FF2B5EF4-FFF2-40B4-BE49-F238E27FC236}">
                <a16:creationId xmlns:a16="http://schemas.microsoft.com/office/drawing/2014/main" id="{99310716-E1B4-F1C1-C234-8B94B4020DE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1154CC4-C25A-E528-A4BA-9F232CC2AF2F}"/>
              </a:ext>
            </a:extLst>
          </p:cNvPr>
          <p:cNvPicPr>
            <a:picLocks noChangeAspect="1"/>
          </p:cNvPicPr>
          <p:nvPr userDrawn="1"/>
        </p:nvPicPr>
        <p:blipFill>
          <a:blip r:embed="rId2"/>
          <a:stretch>
            <a:fillRect/>
          </a:stretch>
        </p:blipFill>
        <p:spPr>
          <a:xfrm>
            <a:off x="4899159" y="5654687"/>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8DC2EF61-0C02-5E7D-7FE6-C7B873C8C1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40627" y="6161311"/>
            <a:ext cx="869046" cy="317063"/>
          </a:xfrm>
          <a:prstGeom prst="rect">
            <a:avLst/>
          </a:prstGeom>
        </p:spPr>
      </p:pic>
      <p:sp>
        <p:nvSpPr>
          <p:cNvPr id="5" name="TextBox 4">
            <a:extLst>
              <a:ext uri="{FF2B5EF4-FFF2-40B4-BE49-F238E27FC236}">
                <a16:creationId xmlns:a16="http://schemas.microsoft.com/office/drawing/2014/main" id="{C0C06A20-CC40-0DAC-0762-51A0DDAF2170}"/>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571125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528136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683" t="85071" r="9500" b="5685"/>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88950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371456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2984848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3320947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262005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683" t="85071" r="9500" b="5685"/>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91281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E3BAAE-FA76-F16F-DC86-33478BE569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4" name="TextBox 3">
            <a:extLst>
              <a:ext uri="{FF2B5EF4-FFF2-40B4-BE49-F238E27FC236}">
                <a16:creationId xmlns:a16="http://schemas.microsoft.com/office/drawing/2014/main" id="{77B8BFC7-87D3-22B8-C25F-E34DBED4E182}"/>
              </a:ext>
            </a:extLst>
          </p:cNvPr>
          <p:cNvSpPr txBox="1"/>
          <p:nvPr userDrawn="1"/>
        </p:nvSpPr>
        <p:spPr>
          <a:xfrm>
            <a:off x="7388998" y="6148973"/>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75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75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830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16737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683" t="85071" r="9500" b="5685"/>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533499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215472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a:srcRect l="-18315" t="15976" r="29196" b="11083"/>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1683" t="85071" r="9500" b="5685"/>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59864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1683" t="85071" r="9500" b="5685"/>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65215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163656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9.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8" r:id="rId2"/>
    <p:sldLayoutId id="2147483881" r:id="rId3"/>
    <p:sldLayoutId id="2147483897" r:id="rId4"/>
    <p:sldLayoutId id="2147483882" r:id="rId5"/>
    <p:sldLayoutId id="2147483842" r:id="rId6"/>
    <p:sldLayoutId id="2147483840" r:id="rId7"/>
    <p:sldLayoutId id="2147483884" r:id="rId8"/>
    <p:sldLayoutId id="2147483883" r:id="rId9"/>
    <p:sldLayoutId id="2147483877" r:id="rId10"/>
    <p:sldLayoutId id="2147483841" r:id="rId11"/>
    <p:sldLayoutId id="2147483885" r:id="rId12"/>
    <p:sldLayoutId id="2147483886" r:id="rId13"/>
    <p:sldLayoutId id="2147483878" r:id="rId14"/>
    <p:sldLayoutId id="2147483861" r:id="rId15"/>
    <p:sldLayoutId id="2147483833" r:id="rId16"/>
    <p:sldLayoutId id="2147483847"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11683" t="85071" r="9500" b="5685"/>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96255316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Wheels of cheese resting on shelves">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271713"/>
            <a:ext cx="12192000" cy="3589993"/>
          </a:xfrm>
        </p:spPr>
      </p:pic>
      <p:sp>
        <p:nvSpPr>
          <p:cNvPr id="14" name="TextBox 13">
            <a:extLst>
              <a:ext uri="{FF2B5EF4-FFF2-40B4-BE49-F238E27FC236}">
                <a16:creationId xmlns:a16="http://schemas.microsoft.com/office/drawing/2014/main" id="{DF4D0D2F-8C16-CE39-1BE9-7CF488007713}"/>
              </a:ext>
            </a:extLst>
          </p:cNvPr>
          <p:cNvSpPr txBox="1"/>
          <p:nvPr/>
        </p:nvSpPr>
        <p:spPr>
          <a:xfrm>
            <a:off x="2646313" y="4303441"/>
            <a:ext cx="5833392" cy="646331"/>
          </a:xfrm>
          <a:prstGeom prst="rect">
            <a:avLst/>
          </a:prstGeom>
          <a:solidFill>
            <a:schemeClr val="bg1"/>
          </a:solidFill>
        </p:spPr>
        <p:txBody>
          <a:bodyPr wrap="none" rtlCol="0">
            <a:spAutoFit/>
          </a:bodyPr>
          <a:lstStyle/>
          <a:p>
            <a:r>
              <a:rPr lang="en-US" sz="3600" b="1">
                <a:solidFill>
                  <a:srgbClr val="60BA47"/>
                </a:solidFill>
                <a:latin typeface="Calibri" panose="020F0502020204030204" pitchFamily="34" charset="0"/>
                <a:cs typeface="Calibri" panose="020F0502020204030204" pitchFamily="34" charset="0"/>
              </a:rPr>
              <a:t>D A I R Y – Waste Exploration </a:t>
            </a:r>
          </a:p>
        </p:txBody>
      </p:sp>
      <p:sp>
        <p:nvSpPr>
          <p:cNvPr id="7" name="Freeform 6">
            <a:extLst>
              <a:ext uri="{FF2B5EF4-FFF2-40B4-BE49-F238E27FC236}">
                <a16:creationId xmlns:a16="http://schemas.microsoft.com/office/drawing/2014/main" id="{09CD4256-3FEF-33B6-05B7-B2F25D3E73D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0EACB-F5AF-85EF-EF88-D1C6F496DFD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92D3F2B-57AD-CD95-2E6E-75DDC2399320}"/>
              </a:ext>
            </a:extLst>
          </p:cNvPr>
          <p:cNvSpPr>
            <a:spLocks noGrp="1"/>
          </p:cNvSpPr>
          <p:nvPr>
            <p:ph type="body" sz="quarter" idx="16"/>
          </p:nvPr>
        </p:nvSpPr>
        <p:spPr>
          <a:xfrm>
            <a:off x="1105002" y="368353"/>
            <a:ext cx="10619638" cy="992652"/>
          </a:xfrm>
          <a:prstGeom prst="rect">
            <a:avLst/>
          </a:prstGeom>
        </p:spPr>
        <p:txBody>
          <a:bodyPr/>
          <a:lstStyle/>
          <a:p>
            <a:r>
              <a:rPr lang="en-US"/>
              <a:t>Tertiary state– By-products management</a:t>
            </a:r>
          </a:p>
          <a:p>
            <a:endParaRPr lang="en-US"/>
          </a:p>
        </p:txBody>
      </p:sp>
      <p:sp>
        <p:nvSpPr>
          <p:cNvPr id="2" name="Text Placeholder 1">
            <a:extLst>
              <a:ext uri="{FF2B5EF4-FFF2-40B4-BE49-F238E27FC236}">
                <a16:creationId xmlns:a16="http://schemas.microsoft.com/office/drawing/2014/main" id="{9B7DFC29-90EB-9D7E-858C-B7083839B0C3}"/>
              </a:ext>
            </a:extLst>
          </p:cNvPr>
          <p:cNvSpPr>
            <a:spLocks noGrp="1"/>
          </p:cNvSpPr>
          <p:nvPr>
            <p:ph type="body" sz="quarter" idx="19"/>
          </p:nvPr>
        </p:nvSpPr>
        <p:spPr>
          <a:xfrm>
            <a:off x="6715338" y="1698677"/>
            <a:ext cx="5123519" cy="4790970"/>
          </a:xfrm>
          <a:prstGeom prst="rect">
            <a:avLst/>
          </a:prstGeom>
        </p:spPr>
        <p:txBody>
          <a:bodyPr lIns="91440" tIns="45720" rIns="91440" bIns="45720" anchor="t"/>
          <a:lstStyle/>
          <a:p>
            <a:r>
              <a:rPr lang="en-GB"/>
              <a:t>Dairy processed products generates various by-products that can be repurposed into valuable items or managed as waste streams. Some examples are:</a:t>
            </a:r>
          </a:p>
          <a:p>
            <a:endParaRPr lang="en-US"/>
          </a:p>
          <a:p>
            <a:pPr marL="457200" indent="-457200">
              <a:buFont typeface="+mj-lt"/>
              <a:buAutoNum type="arabicPeriod"/>
            </a:pPr>
            <a:r>
              <a:rPr lang="en-US" b="1"/>
              <a:t>Organic Waste</a:t>
            </a:r>
          </a:p>
          <a:p>
            <a:pPr marL="457200" indent="-457200">
              <a:buFont typeface="+mj-lt"/>
              <a:buAutoNum type="arabicPeriod"/>
            </a:pPr>
            <a:r>
              <a:rPr lang="en-US" b="1">
                <a:latin typeface="Calibri" panose="020F0502020204030204"/>
                <a:ea typeface="Calibri"/>
                <a:cs typeface="Calibri" panose="020F0502020204030204"/>
              </a:rPr>
              <a:t>Wastewater</a:t>
            </a:r>
          </a:p>
          <a:p>
            <a:pPr marL="457200" indent="-457200">
              <a:buFont typeface="+mj-lt"/>
              <a:buAutoNum type="arabicPeriod"/>
            </a:pPr>
            <a:r>
              <a:rPr lang="en-US" b="1">
                <a:latin typeface="Calibri" panose="020F0502020204030204"/>
                <a:ea typeface="Calibri"/>
                <a:cs typeface="Calibri" panose="020F0502020204030204"/>
              </a:rPr>
              <a:t>Solid Waste</a:t>
            </a:r>
          </a:p>
        </p:txBody>
      </p:sp>
      <p:sp>
        <p:nvSpPr>
          <p:cNvPr id="8" name="Rectangle 1">
            <a:extLst>
              <a:ext uri="{FF2B5EF4-FFF2-40B4-BE49-F238E27FC236}">
                <a16:creationId xmlns:a16="http://schemas.microsoft.com/office/drawing/2014/main" id="{70A87472-34D3-701F-4161-66744223F05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Not Just Cheese: Russian Dairy Products Explained">
            <a:extLst>
              <a:ext uri="{FF2B5EF4-FFF2-40B4-BE49-F238E27FC236}">
                <a16:creationId xmlns:a16="http://schemas.microsoft.com/office/drawing/2014/main" id="{FA304978-6213-14FA-D241-229583463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84" y="2083446"/>
            <a:ext cx="5155758" cy="386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50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marL="342900" indent="-342900">
              <a:buFont typeface="Arial" panose="020B0604020202020204" pitchFamily="34" charset="0"/>
              <a:buChar char="•"/>
            </a:pPr>
            <a:r>
              <a:rPr lang="en-US" b="1"/>
              <a:t>Compost and Soil Enrichment: </a:t>
            </a:r>
            <a:r>
              <a:rPr lang="en-US"/>
              <a:t>Dairy waste can be composted as organic </a:t>
            </a:r>
            <a:r>
              <a:rPr lang="en-US" err="1"/>
              <a:t>fertiliser</a:t>
            </a:r>
            <a:r>
              <a:rPr lang="en-US"/>
              <a:t>.</a:t>
            </a:r>
          </a:p>
          <a:p>
            <a:pPr marL="457200" indent="-457200">
              <a:buFont typeface="Arial" panose="020B0604020202020204" pitchFamily="34" charset="0"/>
              <a:buChar char="•"/>
            </a:pPr>
            <a:endParaRPr lang="en-US"/>
          </a:p>
          <a:p>
            <a:pPr marL="342900" indent="-342900">
              <a:buFont typeface="Arial" panose="020B0604020202020204" pitchFamily="34" charset="0"/>
              <a:buChar char="•"/>
            </a:pPr>
            <a:r>
              <a:rPr lang="en-US" b="1"/>
              <a:t>Biogas Production: </a:t>
            </a:r>
            <a:r>
              <a:rPr lang="en-US"/>
              <a:t>Waste from dairy farms and production facilities can be processed into biogas.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Water Purification: </a:t>
            </a:r>
            <a:r>
              <a:rPr lang="en-US"/>
              <a:t>Dairy by-products, such as; Lactose, Casein and Whey can assist in water filtration systems.</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algn="ctr"/>
            <a:r>
              <a:rPr lang="en-US"/>
              <a:t>5. Organic Waste </a:t>
            </a:r>
            <a:endParaRPr lang="en-US" b="1"/>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
        <p:nvSpPr>
          <p:cNvPr id="6" name="Speech Bubble: Rectangle with Corners Rounded 5">
            <a:extLst>
              <a:ext uri="{FF2B5EF4-FFF2-40B4-BE49-F238E27FC236}">
                <a16:creationId xmlns:a16="http://schemas.microsoft.com/office/drawing/2014/main" id="{2D708D85-AD2E-3756-59A5-27FC2713127B}"/>
              </a:ext>
            </a:extLst>
          </p:cNvPr>
          <p:cNvSpPr/>
          <p:nvPr/>
        </p:nvSpPr>
        <p:spPr>
          <a:xfrm>
            <a:off x="743473" y="1938260"/>
            <a:ext cx="2983344" cy="1990258"/>
          </a:xfrm>
          <a:prstGeom prst="wedgeRoundRectCallout">
            <a:avLst>
              <a:gd name="adj1" fmla="val -4115"/>
              <a:gd name="adj2" fmla="val -65526"/>
              <a:gd name="adj3" fmla="val 16667"/>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000"/>
              <a:t>Organic Waste = </a:t>
            </a:r>
            <a:r>
              <a:rPr lang="en-IE" sz="2000">
                <a:ea typeface="+mn-lt"/>
                <a:cs typeface="+mn-lt"/>
              </a:rPr>
              <a:t>Materials that originate from living organisms, particularly plants, animals, and other biological sources. </a:t>
            </a:r>
            <a:endParaRPr lang="en-IE" sz="2000">
              <a:cs typeface="Calibri"/>
            </a:endParaRPr>
          </a:p>
        </p:txBody>
      </p:sp>
    </p:spTree>
    <p:extLst>
      <p:ext uri="{BB962C8B-B14F-4D97-AF65-F5344CB8AC3E}">
        <p14:creationId xmlns:p14="http://schemas.microsoft.com/office/powerpoint/2010/main" val="86985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marL="0" marR="0" lvl="0" indent="0" algn="l" defTabSz="4572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a:ln>
                  <a:noFill/>
                </a:ln>
                <a:solidFill>
                  <a:srgbClr val="0B3A5B"/>
                </a:solidFill>
                <a:effectLst/>
                <a:uLnTx/>
                <a:uFillTx/>
                <a:latin typeface="Calibri"/>
                <a:ea typeface="+mn-ea"/>
                <a:cs typeface="+mn-cs"/>
              </a:rPr>
              <a:t>Water used in cleaning, rinsing, and processing dairy products.</a:t>
            </a:r>
            <a:endParaRPr lang="en-US" sz="2400" b="0" i="0" u="none" strike="noStrike" kern="1200" cap="none" spc="0" normalizeH="0" baseline="0" noProof="0">
              <a:ln>
                <a:noFill/>
              </a:ln>
              <a:solidFill>
                <a:srgbClr val="0B3A5B"/>
              </a:solidFill>
              <a:effectLst/>
              <a:uLnTx/>
              <a:uFillTx/>
              <a:latin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a:ln>
                  <a:noFill/>
                </a:ln>
                <a:solidFill>
                  <a:srgbClr val="0B3A5B"/>
                </a:solidFill>
                <a:effectLst/>
                <a:uLnTx/>
                <a:uFillTx/>
                <a:latin typeface="Calibri"/>
                <a:ea typeface="+mn-ea"/>
                <a:cs typeface="+mn-cs"/>
              </a:rPr>
              <a:t>Water Reclamation: </a:t>
            </a:r>
            <a:r>
              <a:rPr kumimoji="0" lang="en-US" sz="2400" b="0" i="0" u="none" strike="noStrike" kern="1200" cap="none" spc="0" normalizeH="0" baseline="0" noProof="0">
                <a:ln>
                  <a:noFill/>
                </a:ln>
                <a:solidFill>
                  <a:srgbClr val="0B3A5B"/>
                </a:solidFill>
                <a:effectLst/>
                <a:uLnTx/>
                <a:uFillTx/>
                <a:latin typeface="Calibri"/>
                <a:ea typeface="+mn-ea"/>
                <a:cs typeface="+mn-cs"/>
              </a:rPr>
              <a:t>Recycling treated wastewater for reuse.</a:t>
            </a:r>
            <a:endParaRPr lang="en-US" sz="2400" b="0" i="0" u="none" strike="noStrike" kern="1200" cap="none" spc="0" normalizeH="0" baseline="0" noProof="0">
              <a:ln>
                <a:noFill/>
              </a:ln>
              <a:solidFill>
                <a:srgbClr val="0B3A5B"/>
              </a:solidFill>
              <a:effectLst/>
              <a:uLnTx/>
              <a:uFillTx/>
              <a:latin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b="0" i="0" u="none" strike="noStrike" kern="1200" cap="none" spc="0" normalizeH="0" baseline="0" noProof="0">
              <a:ln>
                <a:noFill/>
              </a:ln>
              <a:solidFill>
                <a:srgbClr val="0B3A5B"/>
              </a:solidFill>
              <a:effectLst/>
              <a:uLnTx/>
              <a:uFillTx/>
              <a:latin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a:ln>
                  <a:noFill/>
                </a:ln>
                <a:solidFill>
                  <a:srgbClr val="0B3A5B"/>
                </a:solidFill>
                <a:effectLst/>
                <a:uLnTx/>
                <a:uFillTx/>
                <a:latin typeface="Calibri"/>
                <a:ea typeface="+mn-ea"/>
                <a:cs typeface="+mn-cs"/>
              </a:rPr>
              <a:t>Anaerobic Digestion: </a:t>
            </a:r>
            <a:r>
              <a:rPr kumimoji="0" lang="en-US" sz="2400" b="0" i="0" u="none" strike="noStrike" kern="1200" cap="none" spc="0" normalizeH="0" baseline="0" noProof="0">
                <a:ln>
                  <a:noFill/>
                </a:ln>
                <a:solidFill>
                  <a:srgbClr val="0B3A5B"/>
                </a:solidFill>
                <a:effectLst/>
                <a:uLnTx/>
                <a:uFillTx/>
                <a:latin typeface="Calibri"/>
                <a:ea typeface="+mn-ea"/>
                <a:cs typeface="+mn-cs"/>
              </a:rPr>
              <a:t>To produce biogas and clean energy.</a:t>
            </a:r>
            <a:endParaRPr lang="en-US" sz="2400" b="0" i="0" u="none" strike="noStrike" kern="1200" cap="none" spc="0" normalizeH="0" baseline="0" noProof="0">
              <a:ln>
                <a:noFill/>
              </a:ln>
              <a:solidFill>
                <a:srgbClr val="0B3A5B"/>
              </a:solidFill>
              <a:effectLst/>
              <a:uLnTx/>
              <a:uFillTx/>
              <a:latin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b="0" i="0" u="none" strike="noStrike" kern="1200" cap="none" spc="0" normalizeH="0" baseline="0" noProof="0">
              <a:ln>
                <a:noFill/>
              </a:ln>
              <a:solidFill>
                <a:srgbClr val="0B3A5B"/>
              </a:solidFill>
              <a:effectLst/>
              <a:uLnTx/>
              <a:uFillTx/>
              <a:latin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a:ln>
                  <a:noFill/>
                </a:ln>
                <a:solidFill>
                  <a:srgbClr val="0B3A5B"/>
                </a:solidFill>
                <a:effectLst/>
                <a:uLnTx/>
                <a:uFillTx/>
                <a:latin typeface="Calibri"/>
                <a:ea typeface="+mn-ea"/>
                <a:cs typeface="+mn-cs"/>
              </a:rPr>
              <a:t>Nutrient Recovery: </a:t>
            </a:r>
            <a:r>
              <a:rPr kumimoji="0" lang="en-US" sz="2400" b="0" i="0" u="none" strike="noStrike" kern="1200" cap="none" spc="0" normalizeH="0" baseline="0" noProof="0">
                <a:ln>
                  <a:noFill/>
                </a:ln>
                <a:solidFill>
                  <a:srgbClr val="0B3A5B"/>
                </a:solidFill>
                <a:effectLst/>
                <a:uLnTx/>
                <a:uFillTx/>
                <a:latin typeface="Calibri"/>
                <a:ea typeface="+mn-ea"/>
                <a:cs typeface="+mn-cs"/>
              </a:rPr>
              <a:t>Extracting nutrients for use as </a:t>
            </a:r>
            <a:r>
              <a:rPr lang="en-US" err="1">
                <a:solidFill>
                  <a:srgbClr val="0B3A5B"/>
                </a:solidFill>
                <a:latin typeface="Calibri"/>
              </a:rPr>
              <a:t>fertilisers</a:t>
            </a:r>
            <a:r>
              <a:rPr kumimoji="0" lang="en-US" sz="2400" b="0" i="0" u="none" strike="noStrike" kern="1200" cap="none" spc="0" normalizeH="0" baseline="0" noProof="0">
                <a:ln>
                  <a:noFill/>
                </a:ln>
                <a:solidFill>
                  <a:srgbClr val="0B3A5B"/>
                </a:solidFill>
                <a:effectLst/>
                <a:uLnTx/>
                <a:uFillTx/>
                <a:latin typeface="Calibri"/>
                <a:ea typeface="+mn-ea"/>
                <a:cs typeface="+mn-cs"/>
              </a:rPr>
              <a:t>.</a:t>
            </a:r>
            <a:endParaRPr lang="en-US" sz="2400" b="0" i="0" u="none" strike="noStrike" kern="1200" cap="none" spc="0" normalizeH="0" baseline="0" noProof="0">
              <a:ln>
                <a:noFill/>
              </a:ln>
              <a:solidFill>
                <a:srgbClr val="0B3A5B"/>
              </a:solidFill>
              <a:effectLst/>
              <a:uLnTx/>
              <a:uFillTx/>
              <a:latin typeface="Calibri"/>
              <a:cs typeface="Calibri"/>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algn="ctr"/>
            <a:r>
              <a:rPr lang="en-US"/>
              <a:t>6. Wastewater</a:t>
            </a:r>
            <a:endParaRPr lang="en-US" b="1"/>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9630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r>
              <a:rPr lang="en-US"/>
              <a:t>Packaging materials, residual solids from dairy processing, and off-spec products.</a:t>
            </a:r>
          </a:p>
          <a:p>
            <a:endParaRPr lang="en-US"/>
          </a:p>
          <a:p>
            <a:pPr marL="342900" indent="-342900">
              <a:buFont typeface="Arial" panose="020B0604020202020204" pitchFamily="34" charset="0"/>
              <a:buChar char="•"/>
            </a:pPr>
            <a:r>
              <a:rPr lang="en-US" b="1"/>
              <a:t>Composting: </a:t>
            </a:r>
            <a:r>
              <a:rPr lang="en-US"/>
              <a:t>Organic solid waste can be composted to create organic </a:t>
            </a:r>
            <a:r>
              <a:rPr lang="en-US" err="1"/>
              <a:t>fertiliser</a:t>
            </a:r>
            <a:r>
              <a:rPr lang="en-US"/>
              <a:t>.</a:t>
            </a:r>
            <a:endParaRPr lang="en-US">
              <a:cs typeface="Calibri"/>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Animal Feed: </a:t>
            </a:r>
            <a:r>
              <a:rPr lang="en-US"/>
              <a:t>Residual solids can be converted into animal feed.</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Energy Production: </a:t>
            </a:r>
            <a:r>
              <a:rPr lang="en-US"/>
              <a:t>Solid waste can be incinerated for energy production.</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algn="ctr"/>
            <a:r>
              <a:rPr lang="en-US"/>
              <a:t>6. Solid Waste</a:t>
            </a:r>
            <a:endParaRPr lang="en-US" b="1"/>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21828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A LITTLE PROGRESS EACH DAY ADDS UP TO BIG RESULTS</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5746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erson holding tablet in dairy factory">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520639"/>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a:solidFill>
                  <a:schemeClr val="bg1"/>
                </a:solidFill>
              </a:rPr>
              <a:t>www.</a:t>
            </a:r>
            <a:r>
              <a:rPr lang="en-US" sz="3000" b="1">
                <a:solidFill>
                  <a:schemeClr val="bg1"/>
                </a:solidFill>
              </a:rPr>
              <a:t>waste2worth</a:t>
            </a:r>
            <a:r>
              <a:rPr lang="en-US" sz="3000">
                <a:solidFill>
                  <a:schemeClr val="bg1"/>
                </a:solidFill>
              </a:rPr>
              <a:t>.eu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in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Glass of milk">
            <a:extLst>
              <a:ext uri="{FF2B5EF4-FFF2-40B4-BE49-F238E27FC236}">
                <a16:creationId xmlns:a16="http://schemas.microsoft.com/office/drawing/2014/main" id="{283ECE9B-17C1-A2F5-80B9-7366FF9BBD51}"/>
              </a:ext>
            </a:extLst>
          </p:cNvPr>
          <p:cNvPicPr>
            <a:picLocks noGrp="1" noChangeAspect="1"/>
          </p:cNvPicPr>
          <p:nvPr>
            <p:ph type="pic" sz="quarter" idx="10"/>
          </p:nvPr>
        </p:nvPicPr>
        <p:blipFill>
          <a:blip r:embed="rId3"/>
          <a:srcRect l="7134" t="413" r="50816" b="-413"/>
          <a:stretch/>
        </p:blipFill>
        <p:spPr>
          <a:xfrm>
            <a:off x="388401" y="385460"/>
            <a:ext cx="4107750" cy="6087079"/>
          </a:xfr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940627" y="2800928"/>
            <a:ext cx="6331432" cy="2123902"/>
          </a:xfrm>
        </p:spPr>
        <p:txBody>
          <a:bodyPr lIns="91440" tIns="45720" rIns="91440" bIns="45720" anchor="t"/>
          <a:lstStyle/>
          <a:p>
            <a:r>
              <a:rPr lang="en-US" dirty="0"/>
              <a:t>An Irish Perspective: Dairy</a:t>
            </a:r>
          </a:p>
        </p:txBody>
      </p:sp>
      <p:sp>
        <p:nvSpPr>
          <p:cNvPr id="13" name="Rectangle 12">
            <a:extLst>
              <a:ext uri="{FF2B5EF4-FFF2-40B4-BE49-F238E27FC236}">
                <a16:creationId xmlns:a16="http://schemas.microsoft.com/office/drawing/2014/main" id="{F5B3DF5B-B659-D26B-965C-36176B3B9B03}"/>
              </a:ext>
            </a:extLst>
          </p:cNvPr>
          <p:cNvSpPr/>
          <p:nvPr/>
        </p:nvSpPr>
        <p:spPr>
          <a:xfrm>
            <a:off x="3610863" y="1502181"/>
            <a:ext cx="519250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29" b="0" i="0" u="none" strike="noStrike" kern="1200" cap="none" spc="0" normalizeH="0" baseline="0" noProof="0">
              <a:ln>
                <a:noFill/>
              </a:ln>
              <a:solidFill>
                <a:srgbClr val="FFFFFF"/>
              </a:solidFill>
              <a:effectLst/>
              <a:uLnTx/>
              <a:uFillTx/>
              <a:latin typeface="Montserrat" panose="00000500000000000000" pitchFamily="50" charset="0"/>
              <a:ea typeface="+mn-ea"/>
              <a:cs typeface="+mn-cs"/>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3794886" y="1554479"/>
            <a:ext cx="469006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24" normalizeH="0" baseline="0" noProof="0">
                <a:ln>
                  <a:noFill/>
                </a:ln>
                <a:solidFill>
                  <a:srgbClr val="60BA47"/>
                </a:solidFill>
                <a:effectLst/>
                <a:uLnTx/>
                <a:uFillTx/>
                <a:latin typeface="Calibri" panose="020F0502020204030204" pitchFamily="34" charset="0"/>
                <a:ea typeface="+mn-ea"/>
                <a:cs typeface="Calibri" panose="020F0502020204030204" pitchFamily="34" charset="0"/>
              </a:rPr>
              <a:t>Waste stream Maps</a:t>
            </a:r>
          </a:p>
        </p:txBody>
      </p:sp>
      <p:sp>
        <p:nvSpPr>
          <p:cNvPr id="8" name="Freeform 7">
            <a:extLst>
              <a:ext uri="{FF2B5EF4-FFF2-40B4-BE49-F238E27FC236}">
                <a16:creationId xmlns:a16="http://schemas.microsoft.com/office/drawing/2014/main" id="{A3B464D6-C3E4-2466-6582-5E34672FDED3}"/>
              </a:ext>
            </a:extLst>
          </p:cNvPr>
          <p:cNvSpPr/>
          <p:nvPr/>
        </p:nvSpPr>
        <p:spPr>
          <a:xfrm>
            <a:off x="-6153929" y="3428999"/>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 name="Freeform 2">
            <a:extLst>
              <a:ext uri="{FF2B5EF4-FFF2-40B4-BE49-F238E27FC236}">
                <a16:creationId xmlns:a16="http://schemas.microsoft.com/office/drawing/2014/main" id="{DE7130DC-5AD6-14B5-5877-794CADBFB50A}"/>
              </a:ext>
            </a:extLst>
          </p:cNvPr>
          <p:cNvSpPr>
            <a:spLocks/>
          </p:cNvSpPr>
          <p:nvPr/>
        </p:nvSpPr>
        <p:spPr bwMode="auto">
          <a:xfrm rot="20839667">
            <a:off x="8663218" y="2629645"/>
            <a:ext cx="1767867" cy="1821528"/>
          </a:xfrm>
          <a:custGeom>
            <a:avLst/>
            <a:gdLst/>
            <a:ahLst/>
            <a:cxnLst/>
            <a:rect l="0" t="0" r="r" b="b"/>
            <a:pathLst>
              <a:path w="577046" h="606954">
                <a:moveTo>
                  <a:pt x="573920" y="271042"/>
                </a:moveTo>
                <a:cubicBezTo>
                  <a:pt x="572315" y="269438"/>
                  <a:pt x="573920" y="267834"/>
                  <a:pt x="573920" y="266230"/>
                </a:cubicBezTo>
                <a:lnTo>
                  <a:pt x="572315" y="263023"/>
                </a:lnTo>
                <a:cubicBezTo>
                  <a:pt x="572315" y="263023"/>
                  <a:pt x="570711" y="261419"/>
                  <a:pt x="570711" y="261419"/>
                </a:cubicBezTo>
                <a:cubicBezTo>
                  <a:pt x="570711" y="261419"/>
                  <a:pt x="572315" y="261419"/>
                  <a:pt x="572315" y="261419"/>
                </a:cubicBezTo>
                <a:lnTo>
                  <a:pt x="570711" y="256608"/>
                </a:lnTo>
                <a:cubicBezTo>
                  <a:pt x="561082" y="248589"/>
                  <a:pt x="546640" y="267834"/>
                  <a:pt x="530593" y="255004"/>
                </a:cubicBezTo>
                <a:cubicBezTo>
                  <a:pt x="530593" y="255004"/>
                  <a:pt x="530593" y="245381"/>
                  <a:pt x="530593" y="245381"/>
                </a:cubicBezTo>
                <a:cubicBezTo>
                  <a:pt x="530593" y="245381"/>
                  <a:pt x="538616" y="235758"/>
                  <a:pt x="538616" y="235758"/>
                </a:cubicBezTo>
                <a:cubicBezTo>
                  <a:pt x="540221" y="224532"/>
                  <a:pt x="528988" y="227739"/>
                  <a:pt x="524174" y="221324"/>
                </a:cubicBezTo>
                <a:cubicBezTo>
                  <a:pt x="517755" y="210098"/>
                  <a:pt x="524174" y="194060"/>
                  <a:pt x="516150" y="182833"/>
                </a:cubicBezTo>
                <a:cubicBezTo>
                  <a:pt x="514545" y="181229"/>
                  <a:pt x="514545" y="178022"/>
                  <a:pt x="512941" y="176418"/>
                </a:cubicBezTo>
                <a:cubicBezTo>
                  <a:pt x="511336" y="176418"/>
                  <a:pt x="488870" y="187644"/>
                  <a:pt x="487265" y="189248"/>
                </a:cubicBezTo>
                <a:cubicBezTo>
                  <a:pt x="485660" y="194060"/>
                  <a:pt x="492079" y="198871"/>
                  <a:pt x="490475" y="203682"/>
                </a:cubicBezTo>
                <a:cubicBezTo>
                  <a:pt x="477637" y="224532"/>
                  <a:pt x="443937" y="203682"/>
                  <a:pt x="432704" y="192456"/>
                </a:cubicBezTo>
                <a:cubicBezTo>
                  <a:pt x="426285" y="186041"/>
                  <a:pt x="395796" y="134719"/>
                  <a:pt x="399005" y="128304"/>
                </a:cubicBezTo>
                <a:cubicBezTo>
                  <a:pt x="403819" y="120285"/>
                  <a:pt x="439123" y="128304"/>
                  <a:pt x="447147" y="121889"/>
                </a:cubicBezTo>
                <a:cubicBezTo>
                  <a:pt x="455170" y="115473"/>
                  <a:pt x="431100" y="89813"/>
                  <a:pt x="450356" y="93020"/>
                </a:cubicBezTo>
                <a:cubicBezTo>
                  <a:pt x="458380" y="94624"/>
                  <a:pt x="464799" y="109058"/>
                  <a:pt x="479241" y="102643"/>
                </a:cubicBezTo>
                <a:cubicBezTo>
                  <a:pt x="501708" y="93020"/>
                  <a:pt x="500103" y="56133"/>
                  <a:pt x="528988" y="59341"/>
                </a:cubicBezTo>
                <a:lnTo>
                  <a:pt x="535407" y="59341"/>
                </a:lnTo>
                <a:cubicBezTo>
                  <a:pt x="537011" y="41699"/>
                  <a:pt x="561082" y="48114"/>
                  <a:pt x="572315" y="40095"/>
                </a:cubicBezTo>
                <a:cubicBezTo>
                  <a:pt x="581944" y="32076"/>
                  <a:pt x="567501" y="43303"/>
                  <a:pt x="554664" y="24057"/>
                </a:cubicBezTo>
                <a:cubicBezTo>
                  <a:pt x="549849" y="16038"/>
                  <a:pt x="548245" y="1604"/>
                  <a:pt x="533802" y="0"/>
                </a:cubicBezTo>
                <a:cubicBezTo>
                  <a:pt x="533802" y="0"/>
                  <a:pt x="541826" y="20849"/>
                  <a:pt x="541826" y="20849"/>
                </a:cubicBezTo>
                <a:lnTo>
                  <a:pt x="533802" y="14434"/>
                </a:lnTo>
                <a:cubicBezTo>
                  <a:pt x="533802" y="12830"/>
                  <a:pt x="519359" y="9623"/>
                  <a:pt x="514545" y="11227"/>
                </a:cubicBezTo>
                <a:cubicBezTo>
                  <a:pt x="504917" y="14434"/>
                  <a:pt x="514545" y="43303"/>
                  <a:pt x="508126" y="49718"/>
                </a:cubicBezTo>
                <a:lnTo>
                  <a:pt x="496893" y="51322"/>
                </a:lnTo>
                <a:lnTo>
                  <a:pt x="480846" y="60944"/>
                </a:lnTo>
                <a:cubicBezTo>
                  <a:pt x="479241" y="59341"/>
                  <a:pt x="482451" y="57737"/>
                  <a:pt x="484056" y="56133"/>
                </a:cubicBezTo>
                <a:cubicBezTo>
                  <a:pt x="496893" y="46510"/>
                  <a:pt x="484056" y="60944"/>
                  <a:pt x="498498" y="44906"/>
                </a:cubicBezTo>
                <a:cubicBezTo>
                  <a:pt x="501708" y="41699"/>
                  <a:pt x="500103" y="6415"/>
                  <a:pt x="498498" y="6415"/>
                </a:cubicBezTo>
                <a:cubicBezTo>
                  <a:pt x="498498" y="6415"/>
                  <a:pt x="488870" y="12830"/>
                  <a:pt x="488870" y="16038"/>
                </a:cubicBezTo>
                <a:cubicBezTo>
                  <a:pt x="490475" y="19246"/>
                  <a:pt x="484056" y="38491"/>
                  <a:pt x="482451" y="35284"/>
                </a:cubicBezTo>
                <a:cubicBezTo>
                  <a:pt x="480846" y="32076"/>
                  <a:pt x="485660" y="30472"/>
                  <a:pt x="485660" y="27265"/>
                </a:cubicBezTo>
                <a:cubicBezTo>
                  <a:pt x="485660" y="16038"/>
                  <a:pt x="485660" y="11227"/>
                  <a:pt x="482451" y="6415"/>
                </a:cubicBezTo>
                <a:cubicBezTo>
                  <a:pt x="480846" y="4811"/>
                  <a:pt x="479241" y="9623"/>
                  <a:pt x="477637" y="11227"/>
                </a:cubicBezTo>
                <a:cubicBezTo>
                  <a:pt x="472822" y="12830"/>
                  <a:pt x="468008" y="19246"/>
                  <a:pt x="466404" y="20849"/>
                </a:cubicBezTo>
                <a:cubicBezTo>
                  <a:pt x="466404" y="20849"/>
                  <a:pt x="466404" y="22453"/>
                  <a:pt x="466404" y="22453"/>
                </a:cubicBezTo>
                <a:cubicBezTo>
                  <a:pt x="466404" y="22453"/>
                  <a:pt x="466404" y="22453"/>
                  <a:pt x="466404" y="20849"/>
                </a:cubicBezTo>
                <a:cubicBezTo>
                  <a:pt x="466404" y="20849"/>
                  <a:pt x="466404" y="19246"/>
                  <a:pt x="466404" y="19246"/>
                </a:cubicBezTo>
                <a:cubicBezTo>
                  <a:pt x="464799" y="16038"/>
                  <a:pt x="466404" y="9623"/>
                  <a:pt x="461589" y="4811"/>
                </a:cubicBezTo>
                <a:cubicBezTo>
                  <a:pt x="459985" y="3208"/>
                  <a:pt x="458380" y="9623"/>
                  <a:pt x="455170" y="11227"/>
                </a:cubicBezTo>
                <a:cubicBezTo>
                  <a:pt x="451961" y="12830"/>
                  <a:pt x="447147" y="11227"/>
                  <a:pt x="442333" y="12830"/>
                </a:cubicBezTo>
                <a:cubicBezTo>
                  <a:pt x="440728" y="12830"/>
                  <a:pt x="437519" y="16038"/>
                  <a:pt x="437519" y="14434"/>
                </a:cubicBezTo>
                <a:cubicBezTo>
                  <a:pt x="437519" y="11227"/>
                  <a:pt x="442333" y="4811"/>
                  <a:pt x="427890" y="4811"/>
                </a:cubicBezTo>
                <a:cubicBezTo>
                  <a:pt x="423076" y="4811"/>
                  <a:pt x="423076" y="14434"/>
                  <a:pt x="421471" y="16038"/>
                </a:cubicBezTo>
                <a:cubicBezTo>
                  <a:pt x="416657" y="24057"/>
                  <a:pt x="407029" y="19246"/>
                  <a:pt x="400610" y="24057"/>
                </a:cubicBezTo>
                <a:cubicBezTo>
                  <a:pt x="397400" y="27265"/>
                  <a:pt x="408634" y="33680"/>
                  <a:pt x="405424" y="35284"/>
                </a:cubicBezTo>
                <a:cubicBezTo>
                  <a:pt x="402215" y="36887"/>
                  <a:pt x="390982" y="30472"/>
                  <a:pt x="394191" y="40095"/>
                </a:cubicBezTo>
                <a:cubicBezTo>
                  <a:pt x="395796" y="46510"/>
                  <a:pt x="405424" y="54529"/>
                  <a:pt x="403819" y="56133"/>
                </a:cubicBezTo>
                <a:cubicBezTo>
                  <a:pt x="400610" y="59341"/>
                  <a:pt x="384563" y="43303"/>
                  <a:pt x="379748" y="49718"/>
                </a:cubicBezTo>
                <a:cubicBezTo>
                  <a:pt x="376539" y="52925"/>
                  <a:pt x="389377" y="57737"/>
                  <a:pt x="387772" y="60944"/>
                </a:cubicBezTo>
                <a:cubicBezTo>
                  <a:pt x="387772" y="60944"/>
                  <a:pt x="341235" y="49718"/>
                  <a:pt x="344445" y="68963"/>
                </a:cubicBezTo>
                <a:cubicBezTo>
                  <a:pt x="346049" y="80190"/>
                  <a:pt x="373330" y="89813"/>
                  <a:pt x="379748" y="89813"/>
                </a:cubicBezTo>
                <a:cubicBezTo>
                  <a:pt x="381353" y="89813"/>
                  <a:pt x="384563" y="88209"/>
                  <a:pt x="384563" y="89813"/>
                </a:cubicBezTo>
                <a:cubicBezTo>
                  <a:pt x="386167" y="94624"/>
                  <a:pt x="389377" y="85001"/>
                  <a:pt x="394191" y="89813"/>
                </a:cubicBezTo>
                <a:cubicBezTo>
                  <a:pt x="399005" y="94624"/>
                  <a:pt x="386167" y="96228"/>
                  <a:pt x="395796" y="96228"/>
                </a:cubicBezTo>
                <a:cubicBezTo>
                  <a:pt x="402215" y="96228"/>
                  <a:pt x="418262" y="96228"/>
                  <a:pt x="413448" y="99435"/>
                </a:cubicBezTo>
                <a:cubicBezTo>
                  <a:pt x="408634" y="102643"/>
                  <a:pt x="395796" y="105851"/>
                  <a:pt x="389377" y="113870"/>
                </a:cubicBezTo>
                <a:cubicBezTo>
                  <a:pt x="387772" y="115473"/>
                  <a:pt x="387772" y="117077"/>
                  <a:pt x="386167" y="117077"/>
                </a:cubicBezTo>
                <a:cubicBezTo>
                  <a:pt x="378144" y="118681"/>
                  <a:pt x="371725" y="112266"/>
                  <a:pt x="366911" y="110662"/>
                </a:cubicBezTo>
                <a:cubicBezTo>
                  <a:pt x="366911" y="110662"/>
                  <a:pt x="362096" y="117077"/>
                  <a:pt x="360492" y="117077"/>
                </a:cubicBezTo>
                <a:cubicBezTo>
                  <a:pt x="355678" y="118681"/>
                  <a:pt x="342840" y="118681"/>
                  <a:pt x="339630" y="121889"/>
                </a:cubicBezTo>
                <a:cubicBezTo>
                  <a:pt x="330002" y="133115"/>
                  <a:pt x="357282" y="123492"/>
                  <a:pt x="354073" y="133115"/>
                </a:cubicBezTo>
                <a:cubicBezTo>
                  <a:pt x="352468" y="134719"/>
                  <a:pt x="349259" y="128304"/>
                  <a:pt x="347654" y="129908"/>
                </a:cubicBezTo>
                <a:cubicBezTo>
                  <a:pt x="347654" y="129908"/>
                  <a:pt x="354073" y="142738"/>
                  <a:pt x="354073" y="142738"/>
                </a:cubicBezTo>
                <a:cubicBezTo>
                  <a:pt x="350863" y="145946"/>
                  <a:pt x="349259" y="149153"/>
                  <a:pt x="344445" y="152361"/>
                </a:cubicBezTo>
                <a:cubicBezTo>
                  <a:pt x="342840" y="153965"/>
                  <a:pt x="339630" y="152361"/>
                  <a:pt x="338026" y="149153"/>
                </a:cubicBezTo>
                <a:cubicBezTo>
                  <a:pt x="338026" y="149153"/>
                  <a:pt x="331607" y="134719"/>
                  <a:pt x="331607" y="134719"/>
                </a:cubicBezTo>
                <a:cubicBezTo>
                  <a:pt x="328397" y="129908"/>
                  <a:pt x="318769" y="133115"/>
                  <a:pt x="315559" y="131511"/>
                </a:cubicBezTo>
                <a:cubicBezTo>
                  <a:pt x="309141" y="129908"/>
                  <a:pt x="305931" y="115473"/>
                  <a:pt x="296303" y="117077"/>
                </a:cubicBezTo>
                <a:cubicBezTo>
                  <a:pt x="291489" y="118681"/>
                  <a:pt x="289884" y="126700"/>
                  <a:pt x="285070" y="128304"/>
                </a:cubicBezTo>
                <a:cubicBezTo>
                  <a:pt x="273837" y="131511"/>
                  <a:pt x="277046" y="109058"/>
                  <a:pt x="275441" y="105851"/>
                </a:cubicBezTo>
                <a:cubicBezTo>
                  <a:pt x="269023" y="93020"/>
                  <a:pt x="270627" y="104247"/>
                  <a:pt x="262604" y="104247"/>
                </a:cubicBezTo>
                <a:cubicBezTo>
                  <a:pt x="260999" y="104247"/>
                  <a:pt x="232114" y="81794"/>
                  <a:pt x="224090" y="80190"/>
                </a:cubicBezTo>
                <a:cubicBezTo>
                  <a:pt x="208043" y="76982"/>
                  <a:pt x="224090" y="91416"/>
                  <a:pt x="222485" y="96228"/>
                </a:cubicBezTo>
                <a:lnTo>
                  <a:pt x="214462" y="89813"/>
                </a:lnTo>
                <a:cubicBezTo>
                  <a:pt x="214462" y="89813"/>
                  <a:pt x="209648" y="93020"/>
                  <a:pt x="208043" y="91416"/>
                </a:cubicBezTo>
                <a:cubicBezTo>
                  <a:pt x="206438" y="81794"/>
                  <a:pt x="185577" y="75379"/>
                  <a:pt x="185577" y="85001"/>
                </a:cubicBezTo>
                <a:cubicBezTo>
                  <a:pt x="185577" y="86605"/>
                  <a:pt x="190391" y="88209"/>
                  <a:pt x="188786" y="89813"/>
                </a:cubicBezTo>
                <a:cubicBezTo>
                  <a:pt x="188786" y="91416"/>
                  <a:pt x="175948" y="102643"/>
                  <a:pt x="175948" y="107454"/>
                </a:cubicBezTo>
                <a:cubicBezTo>
                  <a:pt x="175948" y="109058"/>
                  <a:pt x="177553" y="112266"/>
                  <a:pt x="179158" y="112266"/>
                </a:cubicBezTo>
                <a:cubicBezTo>
                  <a:pt x="182367" y="110662"/>
                  <a:pt x="187181" y="93020"/>
                  <a:pt x="193600" y="91416"/>
                </a:cubicBezTo>
                <a:cubicBezTo>
                  <a:pt x="196810" y="91416"/>
                  <a:pt x="200019" y="96228"/>
                  <a:pt x="200019" y="101039"/>
                </a:cubicBezTo>
                <a:cubicBezTo>
                  <a:pt x="198415" y="105851"/>
                  <a:pt x="185577" y="115473"/>
                  <a:pt x="191996" y="120285"/>
                </a:cubicBezTo>
                <a:cubicBezTo>
                  <a:pt x="191996" y="120285"/>
                  <a:pt x="208043" y="110662"/>
                  <a:pt x="204834" y="115473"/>
                </a:cubicBezTo>
                <a:cubicBezTo>
                  <a:pt x="203229" y="120285"/>
                  <a:pt x="190391" y="121889"/>
                  <a:pt x="191996" y="129908"/>
                </a:cubicBezTo>
                <a:cubicBezTo>
                  <a:pt x="193600" y="139530"/>
                  <a:pt x="203229" y="142738"/>
                  <a:pt x="196810" y="150757"/>
                </a:cubicBezTo>
                <a:cubicBezTo>
                  <a:pt x="196810" y="150757"/>
                  <a:pt x="185577" y="133115"/>
                  <a:pt x="177553" y="153965"/>
                </a:cubicBezTo>
                <a:cubicBezTo>
                  <a:pt x="175948" y="157172"/>
                  <a:pt x="212857" y="155568"/>
                  <a:pt x="217671" y="163587"/>
                </a:cubicBezTo>
                <a:cubicBezTo>
                  <a:pt x="220881" y="168399"/>
                  <a:pt x="209648" y="171606"/>
                  <a:pt x="208043" y="173210"/>
                </a:cubicBezTo>
                <a:cubicBezTo>
                  <a:pt x="204834" y="174814"/>
                  <a:pt x="212857" y="179625"/>
                  <a:pt x="212857" y="181229"/>
                </a:cubicBezTo>
                <a:cubicBezTo>
                  <a:pt x="211252" y="189248"/>
                  <a:pt x="182367" y="171606"/>
                  <a:pt x="174344" y="176418"/>
                </a:cubicBezTo>
                <a:cubicBezTo>
                  <a:pt x="166320" y="181229"/>
                  <a:pt x="171134" y="195663"/>
                  <a:pt x="167925" y="198871"/>
                </a:cubicBezTo>
                <a:cubicBezTo>
                  <a:pt x="166320" y="198871"/>
                  <a:pt x="145459" y="200475"/>
                  <a:pt x="140645" y="202079"/>
                </a:cubicBezTo>
                <a:cubicBezTo>
                  <a:pt x="137435" y="202079"/>
                  <a:pt x="131016" y="194060"/>
                  <a:pt x="131016" y="197267"/>
                </a:cubicBezTo>
                <a:cubicBezTo>
                  <a:pt x="131016" y="198871"/>
                  <a:pt x="143854" y="216513"/>
                  <a:pt x="139040" y="219720"/>
                </a:cubicBezTo>
                <a:cubicBezTo>
                  <a:pt x="137435" y="221324"/>
                  <a:pt x="131016" y="213305"/>
                  <a:pt x="126202" y="219720"/>
                </a:cubicBezTo>
                <a:cubicBezTo>
                  <a:pt x="124597" y="221324"/>
                  <a:pt x="121388" y="221324"/>
                  <a:pt x="122992" y="222928"/>
                </a:cubicBezTo>
                <a:cubicBezTo>
                  <a:pt x="124597" y="226136"/>
                  <a:pt x="124597" y="229343"/>
                  <a:pt x="142249" y="237362"/>
                </a:cubicBezTo>
                <a:cubicBezTo>
                  <a:pt x="151878" y="240570"/>
                  <a:pt x="153482" y="227739"/>
                  <a:pt x="163111" y="235758"/>
                </a:cubicBezTo>
                <a:cubicBezTo>
                  <a:pt x="172739" y="243777"/>
                  <a:pt x="142249" y="238966"/>
                  <a:pt x="147063" y="248589"/>
                </a:cubicBezTo>
                <a:cubicBezTo>
                  <a:pt x="148668" y="253400"/>
                  <a:pt x="155087" y="255004"/>
                  <a:pt x="159901" y="256608"/>
                </a:cubicBezTo>
                <a:cubicBezTo>
                  <a:pt x="161506" y="256608"/>
                  <a:pt x="179158" y="246985"/>
                  <a:pt x="179158" y="251796"/>
                </a:cubicBezTo>
                <a:cubicBezTo>
                  <a:pt x="179158" y="255004"/>
                  <a:pt x="185577" y="256608"/>
                  <a:pt x="182367" y="259815"/>
                </a:cubicBezTo>
                <a:cubicBezTo>
                  <a:pt x="175948" y="264627"/>
                  <a:pt x="153482" y="274249"/>
                  <a:pt x="171134" y="274249"/>
                </a:cubicBezTo>
                <a:cubicBezTo>
                  <a:pt x="174344" y="274249"/>
                  <a:pt x="177553" y="274249"/>
                  <a:pt x="177553" y="277457"/>
                </a:cubicBezTo>
                <a:cubicBezTo>
                  <a:pt x="180763" y="291891"/>
                  <a:pt x="235323" y="287080"/>
                  <a:pt x="243347" y="296703"/>
                </a:cubicBezTo>
                <a:cubicBezTo>
                  <a:pt x="244952" y="298306"/>
                  <a:pt x="243347" y="304722"/>
                  <a:pt x="243347" y="306325"/>
                </a:cubicBezTo>
                <a:cubicBezTo>
                  <a:pt x="243347" y="307929"/>
                  <a:pt x="236928" y="320759"/>
                  <a:pt x="235323" y="319156"/>
                </a:cubicBezTo>
                <a:cubicBezTo>
                  <a:pt x="233719" y="319156"/>
                  <a:pt x="235323" y="312741"/>
                  <a:pt x="233719" y="312741"/>
                </a:cubicBezTo>
                <a:cubicBezTo>
                  <a:pt x="227300" y="306325"/>
                  <a:pt x="219276" y="322363"/>
                  <a:pt x="201624" y="303118"/>
                </a:cubicBezTo>
                <a:cubicBezTo>
                  <a:pt x="201624" y="303118"/>
                  <a:pt x="174344" y="325571"/>
                  <a:pt x="172739" y="327175"/>
                </a:cubicBezTo>
                <a:cubicBezTo>
                  <a:pt x="166320" y="331986"/>
                  <a:pt x="164715" y="330382"/>
                  <a:pt x="172739" y="333590"/>
                </a:cubicBezTo>
                <a:cubicBezTo>
                  <a:pt x="174344" y="335194"/>
                  <a:pt x="182367" y="335194"/>
                  <a:pt x="179158" y="336797"/>
                </a:cubicBezTo>
                <a:cubicBezTo>
                  <a:pt x="171134" y="343213"/>
                  <a:pt x="159901" y="359251"/>
                  <a:pt x="151878" y="362458"/>
                </a:cubicBezTo>
                <a:cubicBezTo>
                  <a:pt x="151878" y="362458"/>
                  <a:pt x="110155" y="375289"/>
                  <a:pt x="108550" y="375289"/>
                </a:cubicBezTo>
                <a:cubicBezTo>
                  <a:pt x="103736" y="376892"/>
                  <a:pt x="97317" y="372081"/>
                  <a:pt x="94108" y="376892"/>
                </a:cubicBezTo>
                <a:cubicBezTo>
                  <a:pt x="92503" y="380100"/>
                  <a:pt x="100526" y="381704"/>
                  <a:pt x="105341" y="381704"/>
                </a:cubicBezTo>
                <a:cubicBezTo>
                  <a:pt x="111759" y="381704"/>
                  <a:pt x="129411" y="383308"/>
                  <a:pt x="137435" y="380100"/>
                </a:cubicBezTo>
                <a:cubicBezTo>
                  <a:pt x="139040" y="378496"/>
                  <a:pt x="139040" y="373685"/>
                  <a:pt x="140645" y="375289"/>
                </a:cubicBezTo>
                <a:cubicBezTo>
                  <a:pt x="142249" y="375289"/>
                  <a:pt x="139040" y="380100"/>
                  <a:pt x="140645" y="381704"/>
                </a:cubicBezTo>
                <a:cubicBezTo>
                  <a:pt x="140645" y="381704"/>
                  <a:pt x="151878" y="392930"/>
                  <a:pt x="151878" y="392930"/>
                </a:cubicBezTo>
                <a:cubicBezTo>
                  <a:pt x="155087" y="394534"/>
                  <a:pt x="161506" y="400949"/>
                  <a:pt x="163111" y="400949"/>
                </a:cubicBezTo>
                <a:cubicBezTo>
                  <a:pt x="177553" y="400949"/>
                  <a:pt x="204834" y="380100"/>
                  <a:pt x="208043" y="383308"/>
                </a:cubicBezTo>
                <a:cubicBezTo>
                  <a:pt x="212857" y="386515"/>
                  <a:pt x="204834" y="397742"/>
                  <a:pt x="204834" y="397742"/>
                </a:cubicBezTo>
                <a:cubicBezTo>
                  <a:pt x="204834" y="399346"/>
                  <a:pt x="230509" y="399346"/>
                  <a:pt x="225695" y="408968"/>
                </a:cubicBezTo>
                <a:cubicBezTo>
                  <a:pt x="224090" y="412176"/>
                  <a:pt x="206438" y="402553"/>
                  <a:pt x="201624" y="402553"/>
                </a:cubicBezTo>
                <a:cubicBezTo>
                  <a:pt x="193600" y="404157"/>
                  <a:pt x="172739" y="405761"/>
                  <a:pt x="161506" y="404157"/>
                </a:cubicBezTo>
                <a:cubicBezTo>
                  <a:pt x="156692" y="402553"/>
                  <a:pt x="151878" y="396138"/>
                  <a:pt x="147063" y="396138"/>
                </a:cubicBezTo>
                <a:cubicBezTo>
                  <a:pt x="145459" y="396138"/>
                  <a:pt x="143854" y="400949"/>
                  <a:pt x="140645" y="400949"/>
                </a:cubicBezTo>
                <a:cubicBezTo>
                  <a:pt x="134226" y="400949"/>
                  <a:pt x="127807" y="386515"/>
                  <a:pt x="119783" y="392930"/>
                </a:cubicBezTo>
                <a:cubicBezTo>
                  <a:pt x="118178" y="394534"/>
                  <a:pt x="113364" y="400949"/>
                  <a:pt x="113364" y="404157"/>
                </a:cubicBezTo>
                <a:cubicBezTo>
                  <a:pt x="113364" y="405761"/>
                  <a:pt x="119783" y="408968"/>
                  <a:pt x="118178" y="408968"/>
                </a:cubicBezTo>
                <a:cubicBezTo>
                  <a:pt x="111759" y="405761"/>
                  <a:pt x="79665" y="405761"/>
                  <a:pt x="81270" y="407365"/>
                </a:cubicBezTo>
                <a:cubicBezTo>
                  <a:pt x="89293" y="423403"/>
                  <a:pt x="103736" y="410572"/>
                  <a:pt x="81270" y="426610"/>
                </a:cubicBezTo>
                <a:cubicBezTo>
                  <a:pt x="79665" y="428214"/>
                  <a:pt x="78060" y="429818"/>
                  <a:pt x="79665" y="433025"/>
                </a:cubicBezTo>
                <a:cubicBezTo>
                  <a:pt x="82874" y="439441"/>
                  <a:pt x="92503" y="433025"/>
                  <a:pt x="94108" y="442648"/>
                </a:cubicBezTo>
                <a:cubicBezTo>
                  <a:pt x="94108" y="445856"/>
                  <a:pt x="87689" y="439441"/>
                  <a:pt x="86084" y="439441"/>
                </a:cubicBezTo>
                <a:cubicBezTo>
                  <a:pt x="79665" y="437837"/>
                  <a:pt x="66827" y="439441"/>
                  <a:pt x="66827" y="428214"/>
                </a:cubicBezTo>
                <a:cubicBezTo>
                  <a:pt x="66827" y="415384"/>
                  <a:pt x="66827" y="428214"/>
                  <a:pt x="53989" y="428214"/>
                </a:cubicBezTo>
                <a:cubicBezTo>
                  <a:pt x="52385" y="428214"/>
                  <a:pt x="49175" y="429818"/>
                  <a:pt x="49175" y="428214"/>
                </a:cubicBezTo>
                <a:cubicBezTo>
                  <a:pt x="49175" y="425006"/>
                  <a:pt x="53989" y="423403"/>
                  <a:pt x="52385" y="420195"/>
                </a:cubicBezTo>
                <a:cubicBezTo>
                  <a:pt x="50780" y="415384"/>
                  <a:pt x="34733" y="421799"/>
                  <a:pt x="33128" y="421799"/>
                </a:cubicBezTo>
                <a:cubicBezTo>
                  <a:pt x="31523" y="421799"/>
                  <a:pt x="29919" y="418591"/>
                  <a:pt x="28314" y="420195"/>
                </a:cubicBezTo>
                <a:cubicBezTo>
                  <a:pt x="25104" y="421799"/>
                  <a:pt x="28314" y="426610"/>
                  <a:pt x="25104" y="428214"/>
                </a:cubicBezTo>
                <a:cubicBezTo>
                  <a:pt x="23500" y="429818"/>
                  <a:pt x="10662" y="418591"/>
                  <a:pt x="10662" y="434629"/>
                </a:cubicBezTo>
                <a:cubicBezTo>
                  <a:pt x="10662" y="439441"/>
                  <a:pt x="13871" y="439441"/>
                  <a:pt x="17081" y="441044"/>
                </a:cubicBezTo>
                <a:cubicBezTo>
                  <a:pt x="28314" y="445856"/>
                  <a:pt x="66827" y="450667"/>
                  <a:pt x="70037" y="452271"/>
                </a:cubicBezTo>
                <a:cubicBezTo>
                  <a:pt x="71641" y="453875"/>
                  <a:pt x="86084" y="458686"/>
                  <a:pt x="86084" y="461894"/>
                </a:cubicBezTo>
                <a:cubicBezTo>
                  <a:pt x="86084" y="466705"/>
                  <a:pt x="76456" y="455479"/>
                  <a:pt x="71641" y="457082"/>
                </a:cubicBezTo>
                <a:cubicBezTo>
                  <a:pt x="71641" y="457082"/>
                  <a:pt x="63618" y="463498"/>
                  <a:pt x="62013" y="463498"/>
                </a:cubicBezTo>
                <a:cubicBezTo>
                  <a:pt x="60408" y="461894"/>
                  <a:pt x="58804" y="466705"/>
                  <a:pt x="55594" y="468309"/>
                </a:cubicBezTo>
                <a:cubicBezTo>
                  <a:pt x="47570" y="471517"/>
                  <a:pt x="21895" y="461894"/>
                  <a:pt x="17081" y="473120"/>
                </a:cubicBezTo>
                <a:cubicBezTo>
                  <a:pt x="17081" y="474724"/>
                  <a:pt x="18685" y="476328"/>
                  <a:pt x="20290" y="477932"/>
                </a:cubicBezTo>
                <a:cubicBezTo>
                  <a:pt x="20290" y="479535"/>
                  <a:pt x="21895" y="482743"/>
                  <a:pt x="20290" y="484347"/>
                </a:cubicBezTo>
                <a:cubicBezTo>
                  <a:pt x="20290" y="484347"/>
                  <a:pt x="5848" y="479535"/>
                  <a:pt x="2638" y="481139"/>
                </a:cubicBezTo>
                <a:cubicBezTo>
                  <a:pt x="-5385" y="487554"/>
                  <a:pt x="7452" y="489158"/>
                  <a:pt x="7452" y="489158"/>
                </a:cubicBezTo>
                <a:lnTo>
                  <a:pt x="2638" y="500385"/>
                </a:lnTo>
                <a:cubicBezTo>
                  <a:pt x="5848" y="501989"/>
                  <a:pt x="17081" y="490762"/>
                  <a:pt x="21895" y="493970"/>
                </a:cubicBezTo>
                <a:cubicBezTo>
                  <a:pt x="28314" y="500385"/>
                  <a:pt x="7452" y="513215"/>
                  <a:pt x="21895" y="516423"/>
                </a:cubicBezTo>
                <a:cubicBezTo>
                  <a:pt x="39547" y="521234"/>
                  <a:pt x="62013" y="511611"/>
                  <a:pt x="81270" y="514819"/>
                </a:cubicBezTo>
                <a:cubicBezTo>
                  <a:pt x="84479" y="514819"/>
                  <a:pt x="89293" y="513215"/>
                  <a:pt x="89293" y="516423"/>
                </a:cubicBezTo>
                <a:cubicBezTo>
                  <a:pt x="87689" y="519630"/>
                  <a:pt x="63618" y="513215"/>
                  <a:pt x="58804" y="521234"/>
                </a:cubicBezTo>
                <a:cubicBezTo>
                  <a:pt x="58804" y="522838"/>
                  <a:pt x="62013" y="524442"/>
                  <a:pt x="62013" y="526046"/>
                </a:cubicBezTo>
                <a:cubicBezTo>
                  <a:pt x="49175" y="530857"/>
                  <a:pt x="42756" y="514819"/>
                  <a:pt x="23500" y="537272"/>
                </a:cubicBezTo>
                <a:cubicBezTo>
                  <a:pt x="20290" y="540480"/>
                  <a:pt x="9057" y="530857"/>
                  <a:pt x="10662" y="542084"/>
                </a:cubicBezTo>
                <a:cubicBezTo>
                  <a:pt x="10662" y="543687"/>
                  <a:pt x="12267" y="540480"/>
                  <a:pt x="13871" y="540480"/>
                </a:cubicBezTo>
                <a:cubicBezTo>
                  <a:pt x="17081" y="540480"/>
                  <a:pt x="18685" y="542084"/>
                  <a:pt x="20290" y="543687"/>
                </a:cubicBezTo>
                <a:cubicBezTo>
                  <a:pt x="29919" y="546895"/>
                  <a:pt x="31523" y="543687"/>
                  <a:pt x="39547" y="542084"/>
                </a:cubicBezTo>
                <a:cubicBezTo>
                  <a:pt x="50780" y="540480"/>
                  <a:pt x="63618" y="551706"/>
                  <a:pt x="74851" y="550103"/>
                </a:cubicBezTo>
                <a:cubicBezTo>
                  <a:pt x="79665" y="550103"/>
                  <a:pt x="79665" y="538876"/>
                  <a:pt x="84479" y="540480"/>
                </a:cubicBezTo>
                <a:cubicBezTo>
                  <a:pt x="87689" y="542084"/>
                  <a:pt x="92503" y="545291"/>
                  <a:pt x="92503" y="550103"/>
                </a:cubicBezTo>
                <a:cubicBezTo>
                  <a:pt x="94108" y="559725"/>
                  <a:pt x="47570" y="554914"/>
                  <a:pt x="39547" y="561329"/>
                </a:cubicBezTo>
                <a:cubicBezTo>
                  <a:pt x="36337" y="564537"/>
                  <a:pt x="29919" y="569348"/>
                  <a:pt x="36337" y="578971"/>
                </a:cubicBezTo>
                <a:cubicBezTo>
                  <a:pt x="44361" y="591801"/>
                  <a:pt x="52385" y="570952"/>
                  <a:pt x="58804" y="574160"/>
                </a:cubicBezTo>
                <a:cubicBezTo>
                  <a:pt x="60408" y="575763"/>
                  <a:pt x="62013" y="585386"/>
                  <a:pt x="68432" y="580575"/>
                </a:cubicBezTo>
                <a:cubicBezTo>
                  <a:pt x="70037" y="578971"/>
                  <a:pt x="68432" y="575763"/>
                  <a:pt x="70037" y="574160"/>
                </a:cubicBezTo>
                <a:cubicBezTo>
                  <a:pt x="71641" y="574160"/>
                  <a:pt x="78060" y="578971"/>
                  <a:pt x="81270" y="578971"/>
                </a:cubicBezTo>
                <a:cubicBezTo>
                  <a:pt x="82874" y="577367"/>
                  <a:pt x="81270" y="574160"/>
                  <a:pt x="82874" y="574160"/>
                </a:cubicBezTo>
                <a:cubicBezTo>
                  <a:pt x="89293" y="572556"/>
                  <a:pt x="81270" y="590198"/>
                  <a:pt x="82874" y="593405"/>
                </a:cubicBezTo>
                <a:cubicBezTo>
                  <a:pt x="86084" y="598217"/>
                  <a:pt x="92503" y="591801"/>
                  <a:pt x="94108" y="591801"/>
                </a:cubicBezTo>
                <a:cubicBezTo>
                  <a:pt x="98922" y="590198"/>
                  <a:pt x="94108" y="598217"/>
                  <a:pt x="102131" y="598217"/>
                </a:cubicBezTo>
                <a:cubicBezTo>
                  <a:pt x="114969" y="598217"/>
                  <a:pt x="113364" y="595009"/>
                  <a:pt x="116574" y="593405"/>
                </a:cubicBezTo>
                <a:cubicBezTo>
                  <a:pt x="118178" y="591801"/>
                  <a:pt x="114969" y="586990"/>
                  <a:pt x="116574" y="586990"/>
                </a:cubicBezTo>
                <a:cubicBezTo>
                  <a:pt x="124597" y="585386"/>
                  <a:pt x="131016" y="598217"/>
                  <a:pt x="135830" y="601424"/>
                </a:cubicBezTo>
                <a:cubicBezTo>
                  <a:pt x="137435" y="601424"/>
                  <a:pt x="143854" y="596613"/>
                  <a:pt x="145459" y="595009"/>
                </a:cubicBezTo>
                <a:cubicBezTo>
                  <a:pt x="153482" y="593405"/>
                  <a:pt x="156692" y="606236"/>
                  <a:pt x="161506" y="604632"/>
                </a:cubicBezTo>
                <a:cubicBezTo>
                  <a:pt x="169530" y="601424"/>
                  <a:pt x="172739" y="585386"/>
                  <a:pt x="180763" y="606236"/>
                </a:cubicBezTo>
                <a:cubicBezTo>
                  <a:pt x="182367" y="611047"/>
                  <a:pt x="180763" y="590198"/>
                  <a:pt x="187181" y="588594"/>
                </a:cubicBezTo>
                <a:cubicBezTo>
                  <a:pt x="188786" y="588594"/>
                  <a:pt x="225695" y="601424"/>
                  <a:pt x="219276" y="574160"/>
                </a:cubicBezTo>
                <a:cubicBezTo>
                  <a:pt x="219276" y="572556"/>
                  <a:pt x="212857" y="567744"/>
                  <a:pt x="211252" y="566141"/>
                </a:cubicBezTo>
                <a:cubicBezTo>
                  <a:pt x="209648" y="564537"/>
                  <a:pt x="216067" y="566141"/>
                  <a:pt x="217671" y="567744"/>
                </a:cubicBezTo>
                <a:cubicBezTo>
                  <a:pt x="220881" y="570952"/>
                  <a:pt x="235323" y="570952"/>
                  <a:pt x="236928" y="572556"/>
                </a:cubicBezTo>
                <a:cubicBezTo>
                  <a:pt x="240137" y="577367"/>
                  <a:pt x="222485" y="578971"/>
                  <a:pt x="222485" y="580575"/>
                </a:cubicBezTo>
                <a:cubicBezTo>
                  <a:pt x="217671" y="583782"/>
                  <a:pt x="246556" y="590198"/>
                  <a:pt x="249766" y="590198"/>
                </a:cubicBezTo>
                <a:cubicBezTo>
                  <a:pt x="252975" y="590198"/>
                  <a:pt x="251370" y="583782"/>
                  <a:pt x="254580" y="582179"/>
                </a:cubicBezTo>
                <a:lnTo>
                  <a:pt x="267418" y="583782"/>
                </a:lnTo>
                <a:cubicBezTo>
                  <a:pt x="273837" y="575763"/>
                  <a:pt x="264208" y="582179"/>
                  <a:pt x="270627" y="574160"/>
                </a:cubicBezTo>
                <a:cubicBezTo>
                  <a:pt x="272232" y="572556"/>
                  <a:pt x="272232" y="570952"/>
                  <a:pt x="273837" y="570952"/>
                </a:cubicBezTo>
                <a:cubicBezTo>
                  <a:pt x="283465" y="570952"/>
                  <a:pt x="293093" y="582179"/>
                  <a:pt x="305931" y="575763"/>
                </a:cubicBezTo>
                <a:cubicBezTo>
                  <a:pt x="321978" y="567744"/>
                  <a:pt x="297907" y="559725"/>
                  <a:pt x="310745" y="558122"/>
                </a:cubicBezTo>
                <a:cubicBezTo>
                  <a:pt x="312350" y="558122"/>
                  <a:pt x="312350" y="561329"/>
                  <a:pt x="315559" y="562933"/>
                </a:cubicBezTo>
                <a:cubicBezTo>
                  <a:pt x="320374" y="564537"/>
                  <a:pt x="325188" y="558122"/>
                  <a:pt x="331607" y="558122"/>
                </a:cubicBezTo>
                <a:cubicBezTo>
                  <a:pt x="344445" y="559725"/>
                  <a:pt x="355678" y="569348"/>
                  <a:pt x="368515" y="567744"/>
                </a:cubicBezTo>
                <a:cubicBezTo>
                  <a:pt x="374934" y="566141"/>
                  <a:pt x="363701" y="577367"/>
                  <a:pt x="378144" y="574160"/>
                </a:cubicBezTo>
                <a:cubicBezTo>
                  <a:pt x="386167" y="572556"/>
                  <a:pt x="386167" y="561329"/>
                  <a:pt x="386167" y="554914"/>
                </a:cubicBezTo>
                <a:cubicBezTo>
                  <a:pt x="386167" y="553310"/>
                  <a:pt x="384563" y="548499"/>
                  <a:pt x="386167" y="548499"/>
                </a:cubicBezTo>
                <a:cubicBezTo>
                  <a:pt x="395796" y="551706"/>
                  <a:pt x="397400" y="564537"/>
                  <a:pt x="400610" y="562933"/>
                </a:cubicBezTo>
                <a:cubicBezTo>
                  <a:pt x="403819" y="561329"/>
                  <a:pt x="407029" y="561329"/>
                  <a:pt x="408634" y="562933"/>
                </a:cubicBezTo>
                <a:cubicBezTo>
                  <a:pt x="411843" y="564537"/>
                  <a:pt x="400610" y="567744"/>
                  <a:pt x="402215" y="570952"/>
                </a:cubicBezTo>
                <a:cubicBezTo>
                  <a:pt x="402215" y="572556"/>
                  <a:pt x="439123" y="586990"/>
                  <a:pt x="447147" y="590198"/>
                </a:cubicBezTo>
                <a:cubicBezTo>
                  <a:pt x="448752" y="590198"/>
                  <a:pt x="448752" y="588594"/>
                  <a:pt x="448752" y="586990"/>
                </a:cubicBezTo>
                <a:cubicBezTo>
                  <a:pt x="458380" y="575763"/>
                  <a:pt x="447147" y="580575"/>
                  <a:pt x="451961" y="569348"/>
                </a:cubicBezTo>
                <a:cubicBezTo>
                  <a:pt x="451961" y="567744"/>
                  <a:pt x="453566" y="561329"/>
                  <a:pt x="456775" y="561329"/>
                </a:cubicBezTo>
                <a:lnTo>
                  <a:pt x="463194" y="550103"/>
                </a:lnTo>
                <a:cubicBezTo>
                  <a:pt x="469613" y="543687"/>
                  <a:pt x="482451" y="540480"/>
                  <a:pt x="487265" y="532461"/>
                </a:cubicBezTo>
                <a:cubicBezTo>
                  <a:pt x="495289" y="519630"/>
                  <a:pt x="496893" y="497177"/>
                  <a:pt x="512941" y="487554"/>
                </a:cubicBezTo>
                <a:cubicBezTo>
                  <a:pt x="517755" y="484347"/>
                  <a:pt x="532197" y="477932"/>
                  <a:pt x="532197" y="468309"/>
                </a:cubicBezTo>
                <a:cubicBezTo>
                  <a:pt x="533802" y="460290"/>
                  <a:pt x="533802" y="453875"/>
                  <a:pt x="537011" y="444252"/>
                </a:cubicBezTo>
                <a:cubicBezTo>
                  <a:pt x="538616" y="436233"/>
                  <a:pt x="538616" y="421799"/>
                  <a:pt x="540221" y="413780"/>
                </a:cubicBezTo>
                <a:cubicBezTo>
                  <a:pt x="540221" y="408968"/>
                  <a:pt x="530593" y="400949"/>
                  <a:pt x="532197" y="396138"/>
                </a:cubicBezTo>
                <a:cubicBezTo>
                  <a:pt x="537011" y="386515"/>
                  <a:pt x="546640" y="399346"/>
                  <a:pt x="549849" y="399346"/>
                </a:cubicBezTo>
                <a:cubicBezTo>
                  <a:pt x="549849" y="399346"/>
                  <a:pt x="541826" y="386515"/>
                  <a:pt x="543430" y="381704"/>
                </a:cubicBezTo>
                <a:cubicBezTo>
                  <a:pt x="548245" y="373685"/>
                  <a:pt x="553059" y="373685"/>
                  <a:pt x="557873" y="364062"/>
                </a:cubicBezTo>
                <a:cubicBezTo>
                  <a:pt x="559478" y="360854"/>
                  <a:pt x="548245" y="351232"/>
                  <a:pt x="548245" y="348024"/>
                </a:cubicBezTo>
                <a:cubicBezTo>
                  <a:pt x="543430" y="331986"/>
                  <a:pt x="562687" y="320759"/>
                  <a:pt x="557873" y="306325"/>
                </a:cubicBezTo>
                <a:cubicBezTo>
                  <a:pt x="556268" y="301514"/>
                  <a:pt x="548245" y="301514"/>
                  <a:pt x="546640" y="293495"/>
                </a:cubicBezTo>
                <a:cubicBezTo>
                  <a:pt x="538616" y="248589"/>
                  <a:pt x="589967" y="296703"/>
                  <a:pt x="573920" y="271042"/>
                </a:cubicBez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98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904856" y="826894"/>
            <a:ext cx="2146162" cy="803654"/>
          </a:xfrm>
          <a:prstGeom prst="rect">
            <a:avLst/>
          </a:prstGeom>
        </p:spPr>
        <p:txBody>
          <a:bodyPr/>
          <a:lstStyle/>
          <a:p>
            <a:r>
              <a:rPr lang="en-US"/>
              <a:t>Dairy Waste stream</a:t>
            </a:r>
          </a:p>
        </p:txBody>
      </p:sp>
      <p:sp>
        <p:nvSpPr>
          <p:cNvPr id="9" name="TextBox 8">
            <a:extLst>
              <a:ext uri="{FF2B5EF4-FFF2-40B4-BE49-F238E27FC236}">
                <a16:creationId xmlns:a16="http://schemas.microsoft.com/office/drawing/2014/main" id="{A9317E67-6663-6B79-C741-9BD1C249A9A5}"/>
              </a:ext>
            </a:extLst>
          </p:cNvPr>
          <p:cNvSpPr txBox="1"/>
          <p:nvPr/>
        </p:nvSpPr>
        <p:spPr>
          <a:xfrm>
            <a:off x="904856" y="2643673"/>
            <a:ext cx="2254803" cy="2585323"/>
          </a:xfrm>
          <a:prstGeom prst="rect">
            <a:avLst/>
          </a:prstGeom>
          <a:noFill/>
        </p:spPr>
        <p:txBody>
          <a:bodyPr wrap="square">
            <a:spAutoFit/>
          </a:bodyPr>
          <a:lstStyle/>
          <a:p>
            <a:r>
              <a:rPr lang="en-US">
                <a:solidFill>
                  <a:srgbClr val="09465E"/>
                </a:solidFill>
              </a:rPr>
              <a:t>Highlighting key production stages and potential uses of dairy by-products, demonstrating the wide-ranging applications of dairy waste within a circular economy.</a:t>
            </a:r>
            <a:endParaRPr lang="en-IE">
              <a:solidFill>
                <a:srgbClr val="09465E"/>
              </a:solidFill>
            </a:endParaRPr>
          </a:p>
        </p:txBody>
      </p:sp>
      <p:pic>
        <p:nvPicPr>
          <p:cNvPr id="2" name="Picture 1">
            <a:extLst>
              <a:ext uri="{FF2B5EF4-FFF2-40B4-BE49-F238E27FC236}">
                <a16:creationId xmlns:a16="http://schemas.microsoft.com/office/drawing/2014/main" id="{ABA7FC2D-9759-402E-09B4-007950B9B010}"/>
              </a:ext>
            </a:extLst>
          </p:cNvPr>
          <p:cNvPicPr>
            <a:picLocks noChangeAspect="1"/>
          </p:cNvPicPr>
          <p:nvPr/>
        </p:nvPicPr>
        <p:blipFill>
          <a:blip r:embed="rId2"/>
          <a:srcRect/>
          <a:stretch/>
        </p:blipFill>
        <p:spPr>
          <a:xfrm>
            <a:off x="4033566" y="566399"/>
            <a:ext cx="6460029" cy="5725201"/>
          </a:xfrm>
          <a:prstGeom prst="rect">
            <a:avLst/>
          </a:prstGeom>
          <a:ln>
            <a:solidFill>
              <a:srgbClr val="0B3A5B"/>
            </a:solidFill>
          </a:ln>
        </p:spPr>
      </p:pic>
    </p:spTree>
    <p:extLst>
      <p:ext uri="{BB962C8B-B14F-4D97-AF65-F5344CB8AC3E}">
        <p14:creationId xmlns:p14="http://schemas.microsoft.com/office/powerpoint/2010/main" val="108881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480D2-4F08-42D5-99DB-B6A9DBDA74E3}"/>
              </a:ext>
            </a:extLst>
          </p:cNvPr>
          <p:cNvSpPr>
            <a:spLocks noGrp="1"/>
          </p:cNvSpPr>
          <p:nvPr>
            <p:ph type="body" sz="quarter" idx="16"/>
          </p:nvPr>
        </p:nvSpPr>
        <p:spPr>
          <a:xfrm>
            <a:off x="904856" y="425067"/>
            <a:ext cx="10052954" cy="803654"/>
          </a:xfrm>
        </p:spPr>
        <p:txBody>
          <a:bodyPr/>
          <a:lstStyle/>
          <a:p>
            <a:r>
              <a:rPr lang="en-US"/>
              <a:t>Primary State – Raw milk</a:t>
            </a:r>
            <a:endParaRPr lang="en-IE"/>
          </a:p>
        </p:txBody>
      </p:sp>
      <p:sp>
        <p:nvSpPr>
          <p:cNvPr id="3" name="Text Placeholder 2">
            <a:extLst>
              <a:ext uri="{FF2B5EF4-FFF2-40B4-BE49-F238E27FC236}">
                <a16:creationId xmlns:a16="http://schemas.microsoft.com/office/drawing/2014/main" id="{97F08EAA-642A-BC48-0C77-D38FB00E4A53}"/>
              </a:ext>
            </a:extLst>
          </p:cNvPr>
          <p:cNvSpPr>
            <a:spLocks noGrp="1"/>
          </p:cNvSpPr>
          <p:nvPr>
            <p:ph type="body" sz="quarter" idx="19"/>
          </p:nvPr>
        </p:nvSpPr>
        <p:spPr>
          <a:xfrm>
            <a:off x="758207" y="1152624"/>
            <a:ext cx="10527823" cy="4746787"/>
          </a:xfrm>
        </p:spPr>
        <p:txBody>
          <a:bodyPr/>
          <a:lstStyle/>
          <a:p>
            <a:r>
              <a:rPr lang="en-US" sz="2200"/>
              <a:t>The primary product from dairy production primarily focuses on milk, which is then processed into various products such as cheese, butter, and yoghurt.</a:t>
            </a:r>
          </a:p>
          <a:p>
            <a:endParaRPr lang="en-US" sz="2200" b="1"/>
          </a:p>
          <a:p>
            <a:r>
              <a:rPr lang="en-US" sz="2200" b="1"/>
              <a:t>Why Milk or dairy products as primary product?</a:t>
            </a:r>
          </a:p>
          <a:p>
            <a:pPr marL="457200" indent="-457200">
              <a:buFont typeface="+mj-lt"/>
              <a:buAutoNum type="arabicPeriod"/>
            </a:pPr>
            <a:r>
              <a:rPr lang="en-US" sz="2200" b="1"/>
              <a:t>Technological Advancements: </a:t>
            </a:r>
            <a:r>
              <a:rPr lang="en-US" sz="2200"/>
              <a:t>Innovation in dairy processing has enabled Ireland to efficiently produce a wide range of dairy products.</a:t>
            </a:r>
          </a:p>
          <a:p>
            <a:pPr marL="457200" indent="-457200">
              <a:buFont typeface="+mj-lt"/>
              <a:buAutoNum type="arabicPeriod"/>
            </a:pPr>
            <a:r>
              <a:rPr lang="en-US" sz="2200" b="1"/>
              <a:t>Efficient Use: </a:t>
            </a:r>
            <a:r>
              <a:rPr lang="en-US" sz="2200"/>
              <a:t>Many parts of the milk production process can generate by-products that are useful across industries.</a:t>
            </a:r>
          </a:p>
          <a:p>
            <a:pPr marL="457200" indent="-457200">
              <a:buFont typeface="+mj-lt"/>
              <a:buAutoNum type="arabicPeriod"/>
            </a:pPr>
            <a:r>
              <a:rPr lang="en-US" sz="2200" b="1"/>
              <a:t>Global Demand for Irish Dairy Products: </a:t>
            </a:r>
            <a:r>
              <a:rPr lang="en-US" sz="2200"/>
              <a:t>Ireland produces far more dairy than it consumes domestically. Irish dairy, known for its high quality, is highly sought after globally, with significant exports to international markets. EU membership and trade agreements have further facilitated this.</a:t>
            </a:r>
          </a:p>
          <a:p>
            <a:pPr marL="457200" indent="-457200">
              <a:buFont typeface="+mj-lt"/>
              <a:buAutoNum type="arabicPeriod"/>
            </a:pPr>
            <a:r>
              <a:rPr lang="en-US" sz="2200" b="1"/>
              <a:t>Ideal Climate and Geography: </a:t>
            </a:r>
            <a:r>
              <a:rPr lang="en-US" sz="2200"/>
              <a:t>Ireland’s mild climate and abundant rainfall make it perfect for grass-based dairy farming, allowing cows to graze for most of the year. This system is sustainable and cost-effective, resulting in high-quality milk production.</a:t>
            </a:r>
            <a:endParaRPr lang="en-US" sz="2200" b="1"/>
          </a:p>
        </p:txBody>
      </p:sp>
    </p:spTree>
    <p:extLst>
      <p:ext uri="{BB962C8B-B14F-4D97-AF65-F5344CB8AC3E}">
        <p14:creationId xmlns:p14="http://schemas.microsoft.com/office/powerpoint/2010/main" val="425860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1105002" y="368353"/>
            <a:ext cx="7815478" cy="992652"/>
          </a:xfrm>
          <a:prstGeom prst="rect">
            <a:avLst/>
          </a:prstGeom>
        </p:spPr>
        <p:txBody>
          <a:bodyPr/>
          <a:lstStyle/>
          <a:p>
            <a:r>
              <a:rPr lang="en-US"/>
              <a:t>Secondary state – Process Dairy Components</a:t>
            </a:r>
          </a:p>
          <a:p>
            <a:endParaRPr lang="en-US"/>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705178" y="1125047"/>
            <a:ext cx="5123519" cy="4790970"/>
          </a:xfrm>
          <a:prstGeom prst="rect">
            <a:avLst/>
          </a:prstGeom>
        </p:spPr>
        <p:txBody>
          <a:bodyPr lIns="91440" tIns="45720" rIns="91440" bIns="45720" anchor="t"/>
          <a:lstStyle/>
          <a:p>
            <a:r>
              <a:rPr lang="en-US"/>
              <a:t>Dairy offers various by-products from milk processing, which can be turned into valuable secondary products.</a:t>
            </a:r>
          </a:p>
          <a:p>
            <a:r>
              <a:rPr lang="en-US"/>
              <a:t>In the following slides, we offer some examples of products that can be made from</a:t>
            </a:r>
            <a:endParaRPr lang="en-US">
              <a:ea typeface="Calibri"/>
              <a:cs typeface="Calibri"/>
            </a:endParaRPr>
          </a:p>
          <a:p>
            <a:endParaRPr lang="en-US"/>
          </a:p>
          <a:p>
            <a:pPr marL="457200" indent="-457200">
              <a:buFont typeface="+mj-lt"/>
              <a:buAutoNum type="arabicPeriod"/>
            </a:pPr>
            <a:r>
              <a:rPr lang="en-US" b="1"/>
              <a:t>Whey			</a:t>
            </a:r>
            <a:endParaRPr lang="en-US" b="1">
              <a:cs typeface="Calibri"/>
            </a:endParaRPr>
          </a:p>
          <a:p>
            <a:pPr marL="457200" indent="-457200">
              <a:buFont typeface="+mj-lt"/>
              <a:buAutoNum type="arabicPeriod"/>
            </a:pPr>
            <a:r>
              <a:rPr lang="en-US" b="1"/>
              <a:t>Cream</a:t>
            </a:r>
            <a:endParaRPr lang="en-US" b="1">
              <a:ea typeface="Calibri"/>
              <a:cs typeface="Calibri"/>
            </a:endParaRPr>
          </a:p>
          <a:p>
            <a:pPr marL="457200" indent="-457200">
              <a:buFont typeface="+mj-lt"/>
              <a:buAutoNum type="arabicPeriod"/>
            </a:pPr>
            <a:r>
              <a:rPr lang="en-US" b="1"/>
              <a:t>Buttermilk</a:t>
            </a:r>
            <a:endParaRPr lang="en-US" b="1">
              <a:ea typeface="Calibri"/>
              <a:cs typeface="Calibri"/>
            </a:endParaRPr>
          </a:p>
          <a:p>
            <a:pPr marL="457200" indent="-457200">
              <a:buAutoNum type="arabicPeriod"/>
            </a:pPr>
            <a:r>
              <a:rPr lang="en-US" b="1">
                <a:latin typeface="Calibri" panose="020F0502020204030204"/>
                <a:cs typeface="Calibri" panose="020F0502020204030204"/>
              </a:rPr>
              <a:t>Yogurt and Kefir</a:t>
            </a:r>
            <a:endParaRPr lang="en-US" b="1">
              <a:latin typeface="Calibri" panose="020F0502020204030204"/>
              <a:ea typeface="Calibri"/>
              <a:cs typeface="Calibri" panose="020F0502020204030204"/>
            </a:endParaRPr>
          </a:p>
        </p:txBody>
      </p:sp>
      <p:sp>
        <p:nvSpPr>
          <p:cNvPr id="8" name="Rectangle 1">
            <a:extLst>
              <a:ext uri="{FF2B5EF4-FFF2-40B4-BE49-F238E27FC236}">
                <a16:creationId xmlns:a16="http://schemas.microsoft.com/office/drawing/2014/main" id="{5886A84A-384C-03CC-97FD-95ABB5BDC74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179C5C48-A179-EF77-75DF-1726DA695EEA}"/>
              </a:ext>
            </a:extLst>
          </p:cNvPr>
          <p:cNvSpPr/>
          <p:nvPr/>
        </p:nvSpPr>
        <p:spPr>
          <a:xfrm>
            <a:off x="625151" y="2090057"/>
            <a:ext cx="5131837" cy="3903264"/>
          </a:xfrm>
          <a:prstGeom prst="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88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452200" cy="5166427"/>
          </a:xfrm>
          <a:prstGeom prst="rect">
            <a:avLst/>
          </a:prstGeom>
        </p:spPr>
        <p:txBody>
          <a:bodyPr lIns="91440" tIns="45720" rIns="91440" bIns="45720" anchor="t"/>
          <a:lstStyle/>
          <a:p>
            <a:pPr>
              <a:buFont typeface="Arial" panose="020B0604020202020204" pitchFamily="34" charset="0"/>
              <a:buChar char="•"/>
            </a:pPr>
            <a:endParaRPr lang="en-US" b="1"/>
          </a:p>
          <a:p>
            <a:pPr marL="342900" indent="-342900">
              <a:buFont typeface="Arial" panose="020B0604020202020204" pitchFamily="34" charset="0"/>
              <a:buChar char="•"/>
            </a:pPr>
            <a:r>
              <a:rPr lang="en-US" b="1"/>
              <a:t>Protein Supplements: </a:t>
            </a:r>
            <a:r>
              <a:rPr lang="en-US"/>
              <a:t>Whey protein is a popular supplement in fitness and nutrition.</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Animal Feed: </a:t>
            </a:r>
            <a:r>
              <a:rPr lang="en-US"/>
              <a:t>Whey can be dried and added to animal feed to provide additional protein and nutrients.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Lactose Production: </a:t>
            </a:r>
            <a:r>
              <a:rPr lang="en-US"/>
              <a:t>Whey is processed to extract lactose used in pharmaceuticals.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Biogas Production: </a:t>
            </a:r>
            <a:r>
              <a:rPr lang="en-US"/>
              <a:t>Whey can be </a:t>
            </a:r>
            <a:r>
              <a:rPr lang="en-US" err="1"/>
              <a:t>utilised</a:t>
            </a:r>
            <a:r>
              <a:rPr lang="en-US"/>
              <a:t> for biogas generation through anaerobic digestion.</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algn="ctr"/>
            <a:r>
              <a:rPr lang="en-US" b="1"/>
              <a:t>1. </a:t>
            </a:r>
            <a:r>
              <a:rPr lang="en-US"/>
              <a:t>Whey</a:t>
            </a:r>
            <a:endParaRPr lang="en-US" b="1"/>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64452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marL="342900" indent="-342900">
              <a:buFont typeface="Arial" panose="020B0604020202020204" pitchFamily="34" charset="0"/>
              <a:buChar char="•"/>
            </a:pPr>
            <a:r>
              <a:rPr lang="en-US" b="1"/>
              <a:t>Butter: </a:t>
            </a:r>
            <a:r>
              <a:rPr lang="en-US"/>
              <a:t>Cream is a primary source for butter production. </a:t>
            </a:r>
            <a:endParaRPr lang="en-US">
              <a:cs typeface="Calibri"/>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Cosmetic Ingredients: </a:t>
            </a:r>
            <a:r>
              <a:rPr lang="en-US"/>
              <a:t>Cream fats are used in skincare products for their </a:t>
            </a:r>
            <a:r>
              <a:rPr lang="en-US" err="1"/>
              <a:t>moisturising</a:t>
            </a:r>
            <a:r>
              <a:rPr lang="en-US"/>
              <a:t> properties.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Dairy Fats for Industrial Use: </a:t>
            </a:r>
            <a:r>
              <a:rPr lang="en-US"/>
              <a:t>Cream can be processed to extract fats used in non-food products like lubricants.</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algn="ctr"/>
            <a:r>
              <a:rPr lang="en-US"/>
              <a:t>2</a:t>
            </a:r>
            <a:r>
              <a:rPr lang="en-US" b="1"/>
              <a:t>. </a:t>
            </a:r>
            <a:r>
              <a:rPr lang="en-US"/>
              <a:t>Cream</a:t>
            </a:r>
            <a:endParaRPr lang="en-US" b="1"/>
          </a:p>
        </p:txBody>
      </p:sp>
      <p:sp>
        <p:nvSpPr>
          <p:cNvPr id="2" name="Freeform 1">
            <a:extLst>
              <a:ext uri="{FF2B5EF4-FFF2-40B4-BE49-F238E27FC236}">
                <a16:creationId xmlns:a16="http://schemas.microsoft.com/office/drawing/2014/main" id="{F3AA9202-D230-861F-82F6-9C250DD0009D}"/>
              </a:ext>
            </a:extLst>
          </p:cNvPr>
          <p:cNvSpPr/>
          <p:nvPr/>
        </p:nvSpPr>
        <p:spPr>
          <a:xfrm>
            <a:off x="-5714579" y="1931814"/>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00291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marL="342900" indent="-342900">
              <a:buFont typeface="Arial" panose="020B0604020202020204" pitchFamily="34" charset="0"/>
              <a:buChar char="•"/>
            </a:pPr>
            <a:r>
              <a:rPr lang="en-US" b="1"/>
              <a:t>Powdered Buttermilk: </a:t>
            </a:r>
            <a:r>
              <a:rPr lang="en-US"/>
              <a:t>Used in baking and as a food additive.</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Fermented Products: </a:t>
            </a:r>
            <a:r>
              <a:rPr lang="en-US"/>
              <a:t>Buttermilk is fermented to create probiotics.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Animal Feed: </a:t>
            </a:r>
            <a:r>
              <a:rPr lang="en-US"/>
              <a:t>Buttermilk can be added to feed for livestock.</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algn="ctr"/>
            <a:r>
              <a:rPr lang="en-US" b="1"/>
              <a:t>3. </a:t>
            </a:r>
            <a:r>
              <a:rPr lang="en-US"/>
              <a:t>Buttermilk</a:t>
            </a:r>
            <a:endParaRPr lang="en-US" b="1"/>
          </a:p>
        </p:txBody>
      </p:sp>
      <p:sp>
        <p:nvSpPr>
          <p:cNvPr id="2" name="Freeform 1">
            <a:extLst>
              <a:ext uri="{FF2B5EF4-FFF2-40B4-BE49-F238E27FC236}">
                <a16:creationId xmlns:a16="http://schemas.microsoft.com/office/drawing/2014/main" id="{F3AA9202-D230-861F-82F6-9C250DD0009D}"/>
              </a:ext>
            </a:extLst>
          </p:cNvPr>
          <p:cNvSpPr/>
          <p:nvPr/>
        </p:nvSpPr>
        <p:spPr>
          <a:xfrm>
            <a:off x="-5295479" y="1715914"/>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3171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1004461"/>
          </a:xfrm>
          <a:prstGeom prst="rect">
            <a:avLst/>
          </a:prstGeom>
          <a:solidFill>
            <a:srgbClr val="60BA47"/>
          </a:solidFill>
        </p:spPr>
        <p:txBody>
          <a:bodyPr lIns="91440" tIns="45720" rIns="91440" bIns="45720" anchor="ctr">
            <a:noAutofit/>
          </a:bodyPr>
          <a:lstStyle/>
          <a:p>
            <a:pPr algn="ctr"/>
            <a:r>
              <a:rPr lang="en-US"/>
              <a:t>4</a:t>
            </a:r>
            <a:r>
              <a:rPr lang="en-US" b="1"/>
              <a:t>. </a:t>
            </a:r>
            <a:r>
              <a:rPr lang="en-US"/>
              <a:t>Yogurt and Kefir</a:t>
            </a:r>
            <a:endParaRPr lang="en-US">
              <a:cs typeface="Calibri"/>
            </a:endParaRP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7937CF77-DD88-EE4F-CE48-5D10C807DA93}"/>
              </a:ext>
            </a:extLst>
          </p:cNvPr>
          <p:cNvSpPr txBox="1"/>
          <p:nvPr/>
        </p:nvSpPr>
        <p:spPr>
          <a:xfrm>
            <a:off x="4829908" y="832339"/>
            <a:ext cx="656492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a:solidFill>
                  <a:srgbClr val="09465E"/>
                </a:solidFill>
                <a:ea typeface="+mn-lt"/>
                <a:cs typeface="+mn-lt"/>
              </a:rPr>
              <a:t>Powdered Forms</a:t>
            </a:r>
            <a:r>
              <a:rPr lang="en-US" sz="2400">
                <a:solidFill>
                  <a:srgbClr val="09465E"/>
                </a:solidFill>
                <a:ea typeface="+mn-lt"/>
                <a:cs typeface="+mn-lt"/>
              </a:rPr>
              <a:t>: Both yogurt and kefir powders are used in baking, smoothies, and as food additives for </a:t>
            </a:r>
            <a:r>
              <a:rPr lang="en-US" sz="2400" err="1">
                <a:solidFill>
                  <a:srgbClr val="09465E"/>
                </a:solidFill>
                <a:ea typeface="+mn-lt"/>
                <a:cs typeface="+mn-lt"/>
              </a:rPr>
              <a:t>flavour</a:t>
            </a:r>
            <a:r>
              <a:rPr lang="en-US" sz="2400">
                <a:solidFill>
                  <a:srgbClr val="09465E"/>
                </a:solidFill>
                <a:ea typeface="+mn-lt"/>
                <a:cs typeface="+mn-lt"/>
              </a:rPr>
              <a:t> and nutrition.</a:t>
            </a:r>
            <a:endParaRPr lang="en-US" sz="2400" b="1">
              <a:solidFill>
                <a:srgbClr val="09465E"/>
              </a:solidFill>
              <a:ea typeface="+mn-lt"/>
              <a:cs typeface="+mn-lt"/>
            </a:endParaRPr>
          </a:p>
          <a:p>
            <a:pPr marL="342900" indent="-342900">
              <a:buFont typeface="Arial"/>
              <a:buChar char="•"/>
            </a:pPr>
            <a:endParaRPr lang="en-US" sz="2400">
              <a:solidFill>
                <a:srgbClr val="09465E"/>
              </a:solidFill>
              <a:ea typeface="+mn-lt"/>
              <a:cs typeface="+mn-lt"/>
            </a:endParaRPr>
          </a:p>
          <a:p>
            <a:pPr marL="342900" indent="-342900">
              <a:buFont typeface="Arial"/>
              <a:buChar char="•"/>
            </a:pPr>
            <a:r>
              <a:rPr lang="en-US" sz="2400" b="1">
                <a:solidFill>
                  <a:srgbClr val="09465E"/>
                </a:solidFill>
                <a:ea typeface="+mn-lt"/>
                <a:cs typeface="+mn-lt"/>
              </a:rPr>
              <a:t>Fermented Products</a:t>
            </a:r>
            <a:r>
              <a:rPr lang="en-US" sz="2400">
                <a:solidFill>
                  <a:srgbClr val="09465E"/>
                </a:solidFill>
                <a:ea typeface="+mn-lt"/>
                <a:cs typeface="+mn-lt"/>
              </a:rPr>
              <a:t>: Rich in live cultures, yogurt and kefir promote digestive health and are key ingredients in probiotic foods.</a:t>
            </a:r>
            <a:endParaRPr lang="en-US">
              <a:ea typeface="+mn-lt"/>
              <a:cs typeface="+mn-lt"/>
            </a:endParaRPr>
          </a:p>
          <a:p>
            <a:pPr marL="342900" indent="-342900">
              <a:buFont typeface="Arial"/>
              <a:buChar char="•"/>
            </a:pPr>
            <a:endParaRPr lang="en-US" sz="2400">
              <a:solidFill>
                <a:srgbClr val="09465E"/>
              </a:solidFill>
              <a:ea typeface="+mn-lt"/>
              <a:cs typeface="+mn-lt"/>
            </a:endParaRPr>
          </a:p>
          <a:p>
            <a:pPr marL="342900" indent="-342900">
              <a:buFont typeface="Arial"/>
              <a:buChar char="•"/>
            </a:pPr>
            <a:r>
              <a:rPr lang="en-US" sz="2400" b="1">
                <a:solidFill>
                  <a:srgbClr val="09465E"/>
                </a:solidFill>
                <a:ea typeface="+mn-lt"/>
                <a:cs typeface="+mn-lt"/>
              </a:rPr>
              <a:t>Livestock Supplement</a:t>
            </a:r>
            <a:r>
              <a:rPr lang="en-US" sz="2400">
                <a:solidFill>
                  <a:srgbClr val="09465E"/>
                </a:solidFill>
                <a:ea typeface="+mn-lt"/>
                <a:cs typeface="+mn-lt"/>
              </a:rPr>
              <a:t>: Surplus yogurt and kefir provide probiotics and nutrients in animal feed.</a:t>
            </a:r>
            <a:endParaRPr lang="en-US">
              <a:ea typeface="+mn-lt"/>
              <a:cs typeface="+mn-lt"/>
            </a:endParaRPr>
          </a:p>
          <a:p>
            <a:endParaRPr lang="en-US" sz="2400">
              <a:solidFill>
                <a:srgbClr val="09465E"/>
              </a:solidFill>
              <a:cs typeface="Calibri"/>
            </a:endParaRPr>
          </a:p>
        </p:txBody>
      </p:sp>
    </p:spTree>
    <p:extLst>
      <p:ext uri="{BB962C8B-B14F-4D97-AF65-F5344CB8AC3E}">
        <p14:creationId xmlns:p14="http://schemas.microsoft.com/office/powerpoint/2010/main" val="123650909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C8373E-C571-4D45-B1F2-5AE5287D333C}">
  <ds:schemaRefs>
    <ds:schemaRef ds:uri="c90da0c0-d638-440e-806c-9eaade8987c8"/>
    <ds:schemaRef ds:uri="d7a7d2cd-df7e-4745-bde0-17e5b7a43a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1732BE-547B-4F18-9220-01244CA1A624}">
  <ds:schemaRefs>
    <ds:schemaRef ds:uri="http://schemas.microsoft.com/sharepoint/v3/contenttype/forms"/>
  </ds:schemaRefs>
</ds:datastoreItem>
</file>

<file path=customXml/itemProps3.xml><?xml version="1.0" encoding="utf-8"?>
<ds:datastoreItem xmlns:ds="http://schemas.openxmlformats.org/officeDocument/2006/customXml" ds:itemID="{638E6021-15C8-4F0E-BBD0-46AAFFDC7F6C}">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709</Words>
  <Application>Microsoft Office PowerPoint</Application>
  <PresentationFormat>Widescreen</PresentationFormat>
  <Paragraphs>88</Paragraphs>
  <Slides>15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Montserrat</vt:lpstr>
      <vt:lpstr>Montserrat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3</cp:revision>
  <dcterms:created xsi:type="dcterms:W3CDTF">2020-10-14T13:32:04Z</dcterms:created>
  <dcterms:modified xsi:type="dcterms:W3CDTF">2025-03-31T15:33:23Z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