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8" r:id="rId5"/>
  </p:sldMasterIdLst>
  <p:notesMasterIdLst>
    <p:notesMasterId r:id="rId21"/>
  </p:notesMasterIdLst>
  <p:sldIdLst>
    <p:sldId id="4392" r:id="rId6"/>
    <p:sldId id="4347" r:id="rId7"/>
    <p:sldId id="4389" r:id="rId8"/>
    <p:sldId id="4360" r:id="rId9"/>
    <p:sldId id="4338" r:id="rId10"/>
    <p:sldId id="4340" r:id="rId11"/>
    <p:sldId id="4361" r:id="rId12"/>
    <p:sldId id="4379" r:id="rId13"/>
    <p:sldId id="4382" r:id="rId14"/>
    <p:sldId id="4386" r:id="rId15"/>
    <p:sldId id="4384" r:id="rId16"/>
    <p:sldId id="4362" r:id="rId17"/>
    <p:sldId id="4387" r:id="rId18"/>
    <p:sldId id="4300" r:id="rId19"/>
    <p:sldId id="4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4FC20-4848-E7DF-2F2D-078204A544B5}" name="NADIA GLAESERER" initials="NG" userId="S::n.glaeserer_clerici.lombardia.it#ext#@biainnovatorcampus.onmicrosoft.com::99ac66e4-696d-491b-b782-7e6fc5f2ba0f" providerId="AD"/>
  <p188:author id="{49C9AC9B-AC04-B40A-D827-74D2F9A498AA}" name="Paula Whyte ( Momentum Consulting )" initials="P)" userId="S::paula_momentumconsulting.ie#ext#@biainnovatorcampus.onmicrosoft.com::f0db49ca-a56d-4261-b8a6-819acd09e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A5B"/>
    <a:srgbClr val="FFCC99"/>
    <a:srgbClr val="A2C4C9"/>
    <a:srgbClr val="FFFFFF"/>
    <a:srgbClr val="086D6E"/>
    <a:srgbClr val="F26650"/>
    <a:srgbClr val="60BA47"/>
    <a:srgbClr val="09465E"/>
    <a:srgbClr val="2094D2"/>
    <a:srgbClr val="3CB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54BAC-4D13-D25E-B97F-9919336DED11}" v="13" dt="2025-03-27T14:12:29.423"/>
    <p1510:client id="{924040A1-7443-4D31-A490-7B41AA444970}" v="876" dt="2025-03-27T14:08:46.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E5DE82-CF29-044D-9158-06A81114988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7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9"/>
        <p:cNvGrpSpPr/>
        <p:nvPr/>
      </p:nvGrpSpPr>
      <p:grpSpPr>
        <a:xfrm>
          <a:off x="0" y="0"/>
          <a:ext cx="0" cy="0"/>
          <a:chOff x="0" y="0"/>
          <a:chExt cx="0" cy="0"/>
        </a:xfrm>
      </p:grpSpPr>
      <p:sp>
        <p:nvSpPr>
          <p:cNvPr id="20" name="Google Shape;20;p14"/>
          <p:cNvSpPr/>
          <p:nvPr/>
        </p:nvSpPr>
        <p:spPr>
          <a:xfrm>
            <a:off x="2167324" y="772370"/>
            <a:ext cx="9320865" cy="5212793"/>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1" name="Google Shape;21;p14"/>
          <p:cNvSpPr>
            <a:spLocks noGrp="1"/>
          </p:cNvSpPr>
          <p:nvPr>
            <p:ph type="pic" idx="2"/>
          </p:nvPr>
        </p:nvSpPr>
        <p:spPr>
          <a:xfrm>
            <a:off x="388401" y="385460"/>
            <a:ext cx="4107750" cy="6087079"/>
          </a:xfrm>
          <a:prstGeom prst="rect">
            <a:avLst/>
          </a:prstGeom>
          <a:solidFill>
            <a:srgbClr val="BFBFBF"/>
          </a:solidFill>
          <a:ln>
            <a:noFill/>
          </a:ln>
        </p:spPr>
      </p:sp>
      <p:sp>
        <p:nvSpPr>
          <p:cNvPr id="22" name="Google Shape;22;p14"/>
          <p:cNvSpPr txBox="1">
            <a:spLocks noGrp="1"/>
          </p:cNvSpPr>
          <p:nvPr>
            <p:ph type="body" idx="1"/>
          </p:nvPr>
        </p:nvSpPr>
        <p:spPr>
          <a:xfrm>
            <a:off x="4940627" y="3429001"/>
            <a:ext cx="6331432"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17802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23"/>
        <p:cNvGrpSpPr/>
        <p:nvPr/>
      </p:nvGrpSpPr>
      <p:grpSpPr>
        <a:xfrm>
          <a:off x="0" y="0"/>
          <a:ext cx="0" cy="0"/>
          <a:chOff x="0" y="0"/>
          <a:chExt cx="0" cy="0"/>
        </a:xfrm>
      </p:grpSpPr>
      <p:sp>
        <p:nvSpPr>
          <p:cNvPr id="24" name="Google Shape;24;p15"/>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 name="Google Shape;26;p1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8" name="Google Shape;28;p15"/>
          <p:cNvGrpSpPr/>
          <p:nvPr/>
        </p:nvGrpSpPr>
        <p:grpSpPr>
          <a:xfrm>
            <a:off x="11656052" y="3880524"/>
            <a:ext cx="281949" cy="2748511"/>
            <a:chOff x="7176656" y="8423488"/>
            <a:chExt cx="190704" cy="1859032"/>
          </a:xfrm>
        </p:grpSpPr>
        <p:cxnSp>
          <p:nvCxnSpPr>
            <p:cNvPr id="29" name="Google Shape;29;p15"/>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0" name="Google Shape;30;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216014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9894" y="6102554"/>
            <a:ext cx="2054262" cy="457426"/>
          </a:xfrm>
          <a:prstGeom prst="rect">
            <a:avLst/>
          </a:prstGeom>
        </p:spPr>
      </p:pic>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6"/>
          <p:cNvSpPr/>
          <p:nvPr/>
        </p:nvSpPr>
        <p:spPr>
          <a:xfrm rot="10800000" flipH="1">
            <a:off x="0" y="0"/>
            <a:ext cx="601405"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16"/>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35" name="Google Shape;35;p16"/>
          <p:cNvSpPr>
            <a:spLocks noGrp="1"/>
          </p:cNvSpPr>
          <p:nvPr>
            <p:ph type="pic" idx="2"/>
          </p:nvPr>
        </p:nvSpPr>
        <p:spPr>
          <a:xfrm>
            <a:off x="635271" y="2095585"/>
            <a:ext cx="5130800" cy="3913188"/>
          </a:xfrm>
          <a:prstGeom prst="rect">
            <a:avLst/>
          </a:prstGeom>
          <a:solidFill>
            <a:srgbClr val="D8D8D8"/>
          </a:solidFill>
          <a:ln>
            <a:noFill/>
          </a:ln>
        </p:spPr>
      </p:sp>
      <p:sp>
        <p:nvSpPr>
          <p:cNvPr id="36" name="Google Shape;36;p1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7" name="Google Shape;37;p16"/>
          <p:cNvGrpSpPr/>
          <p:nvPr/>
        </p:nvGrpSpPr>
        <p:grpSpPr>
          <a:xfrm>
            <a:off x="138149" y="3764146"/>
            <a:ext cx="281949" cy="2748511"/>
            <a:chOff x="7176656" y="8423488"/>
            <a:chExt cx="190704" cy="1859032"/>
          </a:xfrm>
        </p:grpSpPr>
        <p:cxnSp>
          <p:nvCxnSpPr>
            <p:cNvPr id="38" name="Google Shape;38;p16"/>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9" name="Google Shape;39;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177137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40"/>
        <p:cNvGrpSpPr/>
        <p:nvPr/>
      </p:nvGrpSpPr>
      <p:grpSpPr>
        <a:xfrm>
          <a:off x="0" y="0"/>
          <a:ext cx="0" cy="0"/>
          <a:chOff x="0" y="0"/>
          <a:chExt cx="0" cy="0"/>
        </a:xfrm>
      </p:grpSpPr>
      <p:sp>
        <p:nvSpPr>
          <p:cNvPr id="41" name="Google Shape;41;p17"/>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3" name="Google Shape;43;p1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5" name="Google Shape;45;p17"/>
          <p:cNvGrpSpPr/>
          <p:nvPr/>
        </p:nvGrpSpPr>
        <p:grpSpPr>
          <a:xfrm>
            <a:off x="11656052" y="3880524"/>
            <a:ext cx="281949" cy="2748511"/>
            <a:chOff x="7176656" y="8423488"/>
            <a:chExt cx="190704" cy="1859032"/>
          </a:xfrm>
        </p:grpSpPr>
        <p:cxnSp>
          <p:nvCxnSpPr>
            <p:cNvPr id="46" name="Google Shape;46;p17"/>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47" name="Google Shape;47;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3076091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48"/>
        <p:cNvGrpSpPr/>
        <p:nvPr/>
      </p:nvGrpSpPr>
      <p:grpSpPr>
        <a:xfrm>
          <a:off x="0" y="0"/>
          <a:ext cx="0" cy="0"/>
          <a:chOff x="0" y="0"/>
          <a:chExt cx="0" cy="0"/>
        </a:xfrm>
      </p:grpSpPr>
      <p:sp>
        <p:nvSpPr>
          <p:cNvPr id="49" name="Google Shape;49;p18"/>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8"/>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1" name="Google Shape;51;p18"/>
          <p:cNvSpPr>
            <a:spLocks noGrp="1"/>
          </p:cNvSpPr>
          <p:nvPr>
            <p:ph type="pic" idx="2"/>
          </p:nvPr>
        </p:nvSpPr>
        <p:spPr>
          <a:xfrm>
            <a:off x="799128" y="746272"/>
            <a:ext cx="10203652" cy="5365455"/>
          </a:xfrm>
          <a:prstGeom prst="rect">
            <a:avLst/>
          </a:prstGeom>
          <a:solidFill>
            <a:srgbClr val="BFBFBF"/>
          </a:solidFill>
          <a:ln>
            <a:noFill/>
          </a:ln>
        </p:spPr>
      </p:sp>
      <p:grpSp>
        <p:nvGrpSpPr>
          <p:cNvPr id="52" name="Google Shape;52;p18"/>
          <p:cNvGrpSpPr/>
          <p:nvPr/>
        </p:nvGrpSpPr>
        <p:grpSpPr>
          <a:xfrm>
            <a:off x="11656052" y="3880524"/>
            <a:ext cx="281949" cy="2748511"/>
            <a:chOff x="7176656" y="8423488"/>
            <a:chExt cx="190704" cy="1859032"/>
          </a:xfrm>
        </p:grpSpPr>
        <p:cxnSp>
          <p:nvCxnSpPr>
            <p:cNvPr id="53" name="Google Shape;53;p18"/>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54" name="Google Shape;54;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3210340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55"/>
        <p:cNvGrpSpPr/>
        <p:nvPr/>
      </p:nvGrpSpPr>
      <p:grpSpPr>
        <a:xfrm>
          <a:off x="0" y="0"/>
          <a:ext cx="0" cy="0"/>
          <a:chOff x="0" y="0"/>
          <a:chExt cx="0" cy="0"/>
        </a:xfrm>
      </p:grpSpPr>
      <p:sp>
        <p:nvSpPr>
          <p:cNvPr id="56" name="Google Shape;56;p19"/>
          <p:cNvSpPr/>
          <p:nvPr/>
        </p:nvSpPr>
        <p:spPr>
          <a:xfrm>
            <a:off x="7396842" y="5431639"/>
            <a:ext cx="4795157" cy="697353"/>
          </a:xfrm>
          <a:prstGeom prst="rect">
            <a:avLst/>
          </a:prstGeom>
          <a:solidFill>
            <a:srgbClr val="60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9"/>
          <p:cNvSpPr>
            <a:spLocks noGrp="1"/>
          </p:cNvSpPr>
          <p:nvPr>
            <p:ph type="pic" idx="2"/>
          </p:nvPr>
        </p:nvSpPr>
        <p:spPr>
          <a:xfrm>
            <a:off x="0" y="2387326"/>
            <a:ext cx="12192000" cy="3233533"/>
          </a:xfrm>
          <a:prstGeom prst="rect">
            <a:avLst/>
          </a:prstGeom>
          <a:solidFill>
            <a:srgbClr val="D8D8D8"/>
          </a:solidFill>
          <a:ln>
            <a:noFill/>
          </a:ln>
        </p:spPr>
      </p:sp>
      <p:sp>
        <p:nvSpPr>
          <p:cNvPr id="58" name="Google Shape;58;p19"/>
          <p:cNvSpPr txBox="1">
            <a:spLocks noGrp="1"/>
          </p:cNvSpPr>
          <p:nvPr>
            <p:ph type="body" idx="1"/>
          </p:nvPr>
        </p:nvSpPr>
        <p:spPr>
          <a:xfrm>
            <a:off x="7551945" y="5547251"/>
            <a:ext cx="4381736" cy="46612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9"/>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5420" y="5916072"/>
            <a:ext cx="2054262" cy="457426"/>
          </a:xfrm>
          <a:prstGeom prst="rect">
            <a:avLst/>
          </a:prstGeom>
          <a:noFill/>
          <a:ln>
            <a:noFill/>
          </a:ln>
        </p:spPr>
      </p:pic>
      <p:pic>
        <p:nvPicPr>
          <p:cNvPr id="61" name="Google Shape;61;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extLst>
      <p:ext uri="{BB962C8B-B14F-4D97-AF65-F5344CB8AC3E}">
        <p14:creationId xmlns:p14="http://schemas.microsoft.com/office/powerpoint/2010/main" val="296789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62"/>
        <p:cNvGrpSpPr/>
        <p:nvPr/>
      </p:nvGrpSpPr>
      <p:grpSpPr>
        <a:xfrm>
          <a:off x="0" y="0"/>
          <a:ext cx="0" cy="0"/>
          <a:chOff x="0" y="0"/>
          <a:chExt cx="0" cy="0"/>
        </a:xfrm>
      </p:grpSpPr>
      <p:sp>
        <p:nvSpPr>
          <p:cNvPr id="63" name="Google Shape;63;p20"/>
          <p:cNvSpPr/>
          <p:nvPr/>
        </p:nvSpPr>
        <p:spPr>
          <a:xfrm>
            <a:off x="-2" y="-2"/>
            <a:ext cx="12192000" cy="6858001"/>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0"/>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65" name="Google Shape;65;p20"/>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66" name="Google Shape;66;p20"/>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waste2worth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67" name="Google Shape;67;p20"/>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68" name="Google Shape;68;p20"/>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69" name="Google Shape;69;p20"/>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70" name="Google Shape;70;p20"/>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30044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ver 02">
  <p:cSld name="Cover 02">
    <p:spTree>
      <p:nvGrpSpPr>
        <p:cNvPr id="1" name="Shape 71"/>
        <p:cNvGrpSpPr/>
        <p:nvPr/>
      </p:nvGrpSpPr>
      <p:grpSpPr>
        <a:xfrm>
          <a:off x="0" y="0"/>
          <a:ext cx="0" cy="0"/>
          <a:chOff x="0" y="0"/>
          <a:chExt cx="0" cy="0"/>
        </a:xfrm>
      </p:grpSpPr>
      <p:pic>
        <p:nvPicPr>
          <p:cNvPr id="72" name="Google Shape;72;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0106" y="6030484"/>
            <a:ext cx="2054262" cy="457426"/>
          </a:xfrm>
          <a:prstGeom prst="rect">
            <a:avLst/>
          </a:prstGeom>
          <a:noFill/>
          <a:ln>
            <a:noFill/>
          </a:ln>
        </p:spPr>
      </p:pic>
      <p:sp>
        <p:nvSpPr>
          <p:cNvPr id="73" name="Google Shape;73;p21"/>
          <p:cNvSpPr>
            <a:spLocks noGrp="1"/>
          </p:cNvSpPr>
          <p:nvPr>
            <p:ph type="pic" idx="2"/>
          </p:nvPr>
        </p:nvSpPr>
        <p:spPr>
          <a:xfrm>
            <a:off x="0" y="2271713"/>
            <a:ext cx="12192000" cy="3543422"/>
          </a:xfrm>
          <a:prstGeom prst="rect">
            <a:avLst/>
          </a:prstGeom>
          <a:solidFill>
            <a:srgbClr val="BFBFBF"/>
          </a:solidFill>
          <a:ln>
            <a:noFill/>
          </a:ln>
        </p:spPr>
      </p:sp>
      <p:pic>
        <p:nvPicPr>
          <p:cNvPr id="74" name="Google Shape;74;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extLst>
      <p:ext uri="{BB962C8B-B14F-4D97-AF65-F5344CB8AC3E}">
        <p14:creationId xmlns:p14="http://schemas.microsoft.com/office/powerpoint/2010/main" val="296485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75"/>
        <p:cNvGrpSpPr/>
        <p:nvPr/>
      </p:nvGrpSpPr>
      <p:grpSpPr>
        <a:xfrm>
          <a:off x="0" y="0"/>
          <a:ext cx="0" cy="0"/>
          <a:chOff x="0" y="0"/>
          <a:chExt cx="0" cy="0"/>
        </a:xfrm>
      </p:grpSpPr>
      <p:sp>
        <p:nvSpPr>
          <p:cNvPr id="76" name="Google Shape;76;p22"/>
          <p:cNvSpPr/>
          <p:nvPr/>
        </p:nvSpPr>
        <p:spPr>
          <a:xfrm rot="10800000" flipH="1">
            <a:off x="0" y="-2"/>
            <a:ext cx="1378111"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2"/>
          <p:cNvSpPr txBox="1">
            <a:spLocks noGrp="1"/>
          </p:cNvSpPr>
          <p:nvPr>
            <p:ph type="body" idx="1"/>
          </p:nvPr>
        </p:nvSpPr>
        <p:spPr>
          <a:xfrm>
            <a:off x="2267191" y="2545559"/>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body" idx="2"/>
          </p:nvPr>
        </p:nvSpPr>
        <p:spPr>
          <a:xfrm>
            <a:off x="3102488" y="2545560"/>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22"/>
          <p:cNvSpPr txBox="1">
            <a:spLocks noGrp="1"/>
          </p:cNvSpPr>
          <p:nvPr>
            <p:ph type="body" idx="3"/>
          </p:nvPr>
        </p:nvSpPr>
        <p:spPr>
          <a:xfrm>
            <a:off x="2267191" y="3123421"/>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2"/>
          <p:cNvSpPr txBox="1">
            <a:spLocks noGrp="1"/>
          </p:cNvSpPr>
          <p:nvPr>
            <p:ph type="body" idx="4"/>
          </p:nvPr>
        </p:nvSpPr>
        <p:spPr>
          <a:xfrm>
            <a:off x="3102488" y="3123422"/>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2"/>
          <p:cNvSpPr txBox="1">
            <a:spLocks noGrp="1"/>
          </p:cNvSpPr>
          <p:nvPr>
            <p:ph type="body" idx="5"/>
          </p:nvPr>
        </p:nvSpPr>
        <p:spPr>
          <a:xfrm>
            <a:off x="2267191" y="3702490"/>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22"/>
          <p:cNvSpPr txBox="1">
            <a:spLocks noGrp="1"/>
          </p:cNvSpPr>
          <p:nvPr>
            <p:ph type="body" idx="6"/>
          </p:nvPr>
        </p:nvSpPr>
        <p:spPr>
          <a:xfrm>
            <a:off x="3102488" y="3702491"/>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2"/>
          <p:cNvSpPr txBox="1">
            <a:spLocks noGrp="1"/>
          </p:cNvSpPr>
          <p:nvPr>
            <p:ph type="body" idx="7"/>
          </p:nvPr>
        </p:nvSpPr>
        <p:spPr>
          <a:xfrm>
            <a:off x="2267191" y="4284816"/>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22"/>
          <p:cNvSpPr txBox="1">
            <a:spLocks noGrp="1"/>
          </p:cNvSpPr>
          <p:nvPr>
            <p:ph type="body" idx="8"/>
          </p:nvPr>
        </p:nvSpPr>
        <p:spPr>
          <a:xfrm>
            <a:off x="3102488" y="4284817"/>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body" idx="9"/>
          </p:nvPr>
        </p:nvSpPr>
        <p:spPr>
          <a:xfrm>
            <a:off x="2267191" y="4863915"/>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body" idx="13"/>
          </p:nvPr>
        </p:nvSpPr>
        <p:spPr>
          <a:xfrm>
            <a:off x="3102488" y="4863916"/>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p:nvPr/>
        </p:nvSpPr>
        <p:spPr>
          <a:xfrm>
            <a:off x="4388307" y="5855031"/>
            <a:ext cx="7016293" cy="6155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465E"/>
              </a:buClr>
              <a:buSzPts val="850"/>
              <a:buFont typeface="Calibri"/>
              <a:buNone/>
            </a:pPr>
            <a:r>
              <a:rPr lang="en-US" sz="850" b="0" i="0" u="none" strike="noStrike" cap="none">
                <a:solidFill>
                  <a:srgbClr val="09465E"/>
                </a:solidFill>
                <a:latin typeface="Calibri"/>
                <a:ea typeface="Calibri"/>
                <a:cs typeface="Calibri"/>
                <a:sym typeface="Calibri"/>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850"/>
              <a:buFont typeface="Calibri"/>
              <a:buNone/>
            </a:pPr>
            <a:endParaRPr sz="850" b="0" i="0" u="none" strike="noStrike" cap="none">
              <a:solidFill>
                <a:srgbClr val="09465E"/>
              </a:solidFill>
              <a:latin typeface="Calibri"/>
              <a:ea typeface="Calibri"/>
              <a:cs typeface="Calibri"/>
              <a:sym typeface="Calibri"/>
            </a:endParaRPr>
          </a:p>
        </p:txBody>
      </p:sp>
      <p:sp>
        <p:nvSpPr>
          <p:cNvPr id="88" name="Google Shape;88;p22"/>
          <p:cNvSpPr>
            <a:spLocks noGrp="1"/>
          </p:cNvSpPr>
          <p:nvPr>
            <p:ph type="pic" idx="14"/>
          </p:nvPr>
        </p:nvSpPr>
        <p:spPr>
          <a:xfrm>
            <a:off x="788894" y="340862"/>
            <a:ext cx="11403106" cy="1903699"/>
          </a:xfrm>
          <a:prstGeom prst="rect">
            <a:avLst/>
          </a:prstGeom>
          <a:solidFill>
            <a:srgbClr val="BFBFBF"/>
          </a:solidFill>
          <a:ln>
            <a:noFill/>
          </a:ln>
        </p:spPr>
      </p:sp>
      <p:pic>
        <p:nvPicPr>
          <p:cNvPr id="89" name="Google Shape;89;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03050" y="5867924"/>
            <a:ext cx="2054262" cy="457426"/>
          </a:xfrm>
          <a:prstGeom prst="rect">
            <a:avLst/>
          </a:prstGeom>
          <a:noFill/>
          <a:ln>
            <a:noFill/>
          </a:ln>
        </p:spPr>
      </p:pic>
      <p:cxnSp>
        <p:nvCxnSpPr>
          <p:cNvPr id="90" name="Google Shape;90;p22"/>
          <p:cNvCxnSpPr/>
          <p:nvPr/>
        </p:nvCxnSpPr>
        <p:spPr>
          <a:xfrm rot="10800000" flipH="1">
            <a:off x="2156224" y="3114739"/>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1" name="Google Shape;91;p22"/>
          <p:cNvCxnSpPr/>
          <p:nvPr/>
        </p:nvCxnSpPr>
        <p:spPr>
          <a:xfrm rot="10800000" flipH="1">
            <a:off x="2156224" y="3692562"/>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2" name="Google Shape;92;p22"/>
          <p:cNvCxnSpPr/>
          <p:nvPr/>
        </p:nvCxnSpPr>
        <p:spPr>
          <a:xfrm rot="10800000" flipH="1">
            <a:off x="2156224" y="4270385"/>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3" name="Google Shape;93;p22"/>
          <p:cNvCxnSpPr/>
          <p:nvPr/>
        </p:nvCxnSpPr>
        <p:spPr>
          <a:xfrm rot="10800000" flipH="1">
            <a:off x="2156224" y="4848208"/>
            <a:ext cx="8867227" cy="14543"/>
          </a:xfrm>
          <a:prstGeom prst="straightConnector1">
            <a:avLst/>
          </a:prstGeom>
          <a:noFill/>
          <a:ln w="19050" cap="flat" cmpd="sng">
            <a:solidFill>
              <a:srgbClr val="60BA47"/>
            </a:solidFill>
            <a:prstDash val="solid"/>
            <a:miter lim="800000"/>
            <a:headEnd type="none" w="sm" len="sm"/>
            <a:tailEnd type="none" w="sm" len="sm"/>
          </a:ln>
        </p:spPr>
      </p:cxnSp>
      <p:sp>
        <p:nvSpPr>
          <p:cNvPr id="94" name="Google Shape;94;p22"/>
          <p:cNvSpPr/>
          <p:nvPr/>
        </p:nvSpPr>
        <p:spPr>
          <a:xfrm rot="9654881">
            <a:off x="-1705571" y="2672583"/>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6865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95"/>
        <p:cNvGrpSpPr/>
        <p:nvPr/>
      </p:nvGrpSpPr>
      <p:grpSpPr>
        <a:xfrm>
          <a:off x="0" y="0"/>
          <a:ext cx="0" cy="0"/>
          <a:chOff x="0" y="0"/>
          <a:chExt cx="0" cy="0"/>
        </a:xfrm>
      </p:grpSpPr>
      <p:sp>
        <p:nvSpPr>
          <p:cNvPr id="96" name="Google Shape;96;p23"/>
          <p:cNvSpPr/>
          <p:nvPr/>
        </p:nvSpPr>
        <p:spPr>
          <a:xfrm rot="-5400000">
            <a:off x="4192375" y="-642572"/>
            <a:ext cx="3807250" cy="812984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3"/>
          <p:cNvSpPr txBox="1">
            <a:spLocks noGrp="1"/>
          </p:cNvSpPr>
          <p:nvPr>
            <p:ph type="body" idx="1"/>
          </p:nvPr>
        </p:nvSpPr>
        <p:spPr>
          <a:xfrm>
            <a:off x="4063536" y="4285031"/>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3"/>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23"/>
          <p:cNvSpPr>
            <a:spLocks noGrp="1"/>
          </p:cNvSpPr>
          <p:nvPr>
            <p:ph type="pic" idx="3"/>
          </p:nvPr>
        </p:nvSpPr>
        <p:spPr>
          <a:xfrm>
            <a:off x="-2" y="-7299"/>
            <a:ext cx="12192002" cy="6865298"/>
          </a:xfrm>
          <a:prstGeom prst="rect">
            <a:avLst/>
          </a:prstGeom>
          <a:solidFill>
            <a:srgbClr val="BFBFBF"/>
          </a:solidFill>
          <a:ln>
            <a:noFill/>
          </a:ln>
        </p:spPr>
      </p:sp>
    </p:spTree>
    <p:extLst>
      <p:ext uri="{BB962C8B-B14F-4D97-AF65-F5344CB8AC3E}">
        <p14:creationId xmlns:p14="http://schemas.microsoft.com/office/powerpoint/2010/main" val="3857984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00"/>
        <p:cNvGrpSpPr/>
        <p:nvPr/>
      </p:nvGrpSpPr>
      <p:grpSpPr>
        <a:xfrm>
          <a:off x="0" y="0"/>
          <a:ext cx="0" cy="0"/>
          <a:chOff x="0" y="0"/>
          <a:chExt cx="0" cy="0"/>
        </a:xfrm>
      </p:grpSpPr>
      <p:sp>
        <p:nvSpPr>
          <p:cNvPr id="101" name="Google Shape;101;p24"/>
          <p:cNvSpPr>
            <a:spLocks noGrp="1"/>
          </p:cNvSpPr>
          <p:nvPr>
            <p:ph type="pic" idx="2"/>
          </p:nvPr>
        </p:nvSpPr>
        <p:spPr>
          <a:xfrm>
            <a:off x="0" y="-12469"/>
            <a:ext cx="12192000" cy="6870469"/>
          </a:xfrm>
          <a:prstGeom prst="rect">
            <a:avLst/>
          </a:prstGeom>
          <a:solidFill>
            <a:srgbClr val="BFBFBF"/>
          </a:solidFill>
          <a:ln>
            <a:noFill/>
          </a:ln>
        </p:spPr>
      </p:sp>
      <p:sp>
        <p:nvSpPr>
          <p:cNvPr id="102" name="Google Shape;102;p24"/>
          <p:cNvSpPr txBox="1">
            <a:spLocks noGrp="1"/>
          </p:cNvSpPr>
          <p:nvPr>
            <p:ph type="body" idx="1"/>
          </p:nvPr>
        </p:nvSpPr>
        <p:spPr>
          <a:xfrm>
            <a:off x="4063536" y="4333157"/>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9465E"/>
              </a:buClr>
              <a:buSzPts val="3000"/>
              <a:buFont typeface="Arial"/>
              <a:buNone/>
              <a:defRPr sz="30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47202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04"/>
        <p:cNvGrpSpPr/>
        <p:nvPr/>
      </p:nvGrpSpPr>
      <p:grpSpPr>
        <a:xfrm>
          <a:off x="0" y="0"/>
          <a:ext cx="0" cy="0"/>
          <a:chOff x="0" y="0"/>
          <a:chExt cx="0" cy="0"/>
        </a:xfrm>
      </p:grpSpPr>
      <p:sp>
        <p:nvSpPr>
          <p:cNvPr id="105" name="Google Shape;105;p25"/>
          <p:cNvSpPr/>
          <p:nvPr/>
        </p:nvSpPr>
        <p:spPr>
          <a:xfrm>
            <a:off x="0" y="16329"/>
            <a:ext cx="4780547" cy="6858000"/>
          </a:xfrm>
          <a:prstGeom prst="rect">
            <a:avLst/>
          </a:prstGeom>
          <a:solidFill>
            <a:srgbClr val="09465E"/>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8"/>
          </p:nvPr>
        </p:nvSpPr>
        <p:spPr>
          <a:xfrm>
            <a:off x="-48344" y="0"/>
            <a:ext cx="3570477" cy="6858000"/>
          </a:xfrm>
          <a:prstGeom prst="rect">
            <a:avLst/>
          </a:prstGeom>
          <a:solidFill>
            <a:srgbClr val="D8D8D8"/>
          </a:solidFill>
          <a:ln>
            <a:noFill/>
          </a:ln>
        </p:spPr>
      </p:sp>
      <p:sp>
        <p:nvSpPr>
          <p:cNvPr id="114" name="Google Shape;114;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4437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116"/>
        <p:cNvGrpSpPr/>
        <p:nvPr/>
      </p:nvGrpSpPr>
      <p:grpSpPr>
        <a:xfrm>
          <a:off x="0" y="0"/>
          <a:ext cx="0" cy="0"/>
          <a:chOff x="0" y="0"/>
          <a:chExt cx="0" cy="0"/>
        </a:xfrm>
      </p:grpSpPr>
      <p:sp>
        <p:nvSpPr>
          <p:cNvPr id="117" name="Google Shape;117;p26"/>
          <p:cNvSpPr/>
          <p:nvPr/>
        </p:nvSpPr>
        <p:spPr>
          <a:xfrm>
            <a:off x="0" y="-1"/>
            <a:ext cx="6096000" cy="6844027"/>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6"/>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26"/>
          <p:cNvSpPr>
            <a:spLocks noGrp="1"/>
          </p:cNvSpPr>
          <p:nvPr>
            <p:ph type="pic" idx="3"/>
          </p:nvPr>
        </p:nvSpPr>
        <p:spPr>
          <a:xfrm>
            <a:off x="6083676" y="0"/>
            <a:ext cx="5361066" cy="6858000"/>
          </a:xfrm>
          <a:prstGeom prst="rect">
            <a:avLst/>
          </a:prstGeom>
          <a:solidFill>
            <a:srgbClr val="D8D8D8"/>
          </a:solidFill>
          <a:ln>
            <a:noFill/>
          </a:ln>
        </p:spPr>
      </p:sp>
    </p:spTree>
    <p:extLst>
      <p:ext uri="{BB962C8B-B14F-4D97-AF65-F5344CB8AC3E}">
        <p14:creationId xmlns:p14="http://schemas.microsoft.com/office/powerpoint/2010/main" val="4282104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Slide 02 - Navy">
  <p:cSld name="Text Slide 02 - Navy">
    <p:spTree>
      <p:nvGrpSpPr>
        <p:cNvPr id="1" name="Shape 121"/>
        <p:cNvGrpSpPr/>
        <p:nvPr/>
      </p:nvGrpSpPr>
      <p:grpSpPr>
        <a:xfrm>
          <a:off x="0" y="0"/>
          <a:ext cx="0" cy="0"/>
          <a:chOff x="0" y="0"/>
          <a:chExt cx="0" cy="0"/>
        </a:xfrm>
      </p:grpSpPr>
      <p:sp>
        <p:nvSpPr>
          <p:cNvPr id="122" name="Google Shape;122;p27"/>
          <p:cNvSpPr/>
          <p:nvPr/>
        </p:nvSpPr>
        <p:spPr>
          <a:xfrm rot="-5400000">
            <a:off x="5088466" y="-5088468"/>
            <a:ext cx="2015069"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68049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 Navy">
  <p:cSld name="Divider - Navy">
    <p:spTree>
      <p:nvGrpSpPr>
        <p:cNvPr id="1" name="Shape 125"/>
        <p:cNvGrpSpPr/>
        <p:nvPr/>
      </p:nvGrpSpPr>
      <p:grpSpPr>
        <a:xfrm>
          <a:off x="0" y="0"/>
          <a:ext cx="0" cy="0"/>
          <a:chOff x="0" y="0"/>
          <a:chExt cx="0" cy="0"/>
        </a:xfrm>
      </p:grpSpPr>
      <p:sp>
        <p:nvSpPr>
          <p:cNvPr id="126" name="Google Shape;126;p28"/>
          <p:cNvSpPr/>
          <p:nvPr/>
        </p:nvSpPr>
        <p:spPr>
          <a:xfrm>
            <a:off x="6334298" y="403168"/>
            <a:ext cx="5136791" cy="6051665"/>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27" name="Google Shape;127;p28"/>
          <p:cNvSpPr txBox="1">
            <a:spLocks noGrp="1"/>
          </p:cNvSpPr>
          <p:nvPr>
            <p:ph type="body" idx="1"/>
          </p:nvPr>
        </p:nvSpPr>
        <p:spPr>
          <a:xfrm>
            <a:off x="6777598"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8"/>
          <p:cNvSpPr>
            <a:spLocks noGrp="1"/>
          </p:cNvSpPr>
          <p:nvPr>
            <p:ph type="pic" idx="2"/>
          </p:nvPr>
        </p:nvSpPr>
        <p:spPr>
          <a:xfrm>
            <a:off x="238772" y="2626822"/>
            <a:ext cx="7708195" cy="3396829"/>
          </a:xfrm>
          <a:prstGeom prst="rect">
            <a:avLst/>
          </a:prstGeom>
          <a:solidFill>
            <a:srgbClr val="BFBFBF"/>
          </a:solidFill>
          <a:ln>
            <a:noFill/>
          </a:ln>
        </p:spPr>
      </p:sp>
      <p:sp>
        <p:nvSpPr>
          <p:cNvPr id="129" name="Google Shape;129;p28"/>
          <p:cNvSpPr/>
          <p:nvPr/>
        </p:nvSpPr>
        <p:spPr>
          <a:xfrm>
            <a:off x="8077058" y="2140362"/>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193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9"/>
          <p:cNvSpPr/>
          <p:nvPr/>
        </p:nvSpPr>
        <p:spPr>
          <a:xfrm rot="10800000" flipH="1">
            <a:off x="11584445" y="0"/>
            <a:ext cx="601406"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3" name="Google Shape;133;p29"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4" name="Google Shape;134;p29"/>
          <p:cNvSpPr>
            <a:spLocks noGrp="1"/>
          </p:cNvSpPr>
          <p:nvPr>
            <p:ph type="pic" idx="2"/>
          </p:nvPr>
        </p:nvSpPr>
        <p:spPr>
          <a:xfrm>
            <a:off x="7735037" y="1373925"/>
            <a:ext cx="2444127" cy="4336988"/>
          </a:xfrm>
          <a:prstGeom prst="rect">
            <a:avLst/>
          </a:prstGeom>
          <a:solidFill>
            <a:srgbClr val="D8D8D8"/>
          </a:solidFill>
          <a:ln>
            <a:noFill/>
          </a:ln>
        </p:spPr>
      </p:sp>
      <p:sp>
        <p:nvSpPr>
          <p:cNvPr id="135" name="Google Shape;135;p29"/>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6" name="Google Shape;136;p29"/>
          <p:cNvGrpSpPr/>
          <p:nvPr/>
        </p:nvGrpSpPr>
        <p:grpSpPr>
          <a:xfrm>
            <a:off x="11744173" y="3880524"/>
            <a:ext cx="281949" cy="2748511"/>
            <a:chOff x="7176656" y="8423488"/>
            <a:chExt cx="190704" cy="1859032"/>
          </a:xfrm>
        </p:grpSpPr>
        <p:cxnSp>
          <p:nvCxnSpPr>
            <p:cNvPr id="137" name="Google Shape;137;p29"/>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38" name="Google Shape;13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4294499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5" name="Picture 4">
            <a:extLst>
              <a:ext uri="{FF2B5EF4-FFF2-40B4-BE49-F238E27FC236}">
                <a16:creationId xmlns:a16="http://schemas.microsoft.com/office/drawing/2014/main" id="{24CF0BDB-2EEF-9A40-33AF-DE4EDD635E3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54334" y="610267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BFD6422F-4934-41BF-EC10-6F2F982E4B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66671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478053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TextBox 1">
            <a:extLst>
              <a:ext uri="{FF2B5EF4-FFF2-40B4-BE49-F238E27FC236}">
                <a16:creationId xmlns:a16="http://schemas.microsoft.com/office/drawing/2014/main" id="{F636CC92-B51C-1BA8-0CF9-F16ABA1D0C30}"/>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916AA33-7CC1-09F8-55C5-5B7BAAD8E3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99159" y="5654687"/>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C4F41511-4A73-5070-D7ED-6CB5D6C0F6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627" y="6161311"/>
            <a:ext cx="869046" cy="317063"/>
          </a:xfrm>
          <a:prstGeom prst="rect">
            <a:avLst/>
          </a:prstGeom>
        </p:spPr>
      </p:pic>
      <p:sp>
        <p:nvSpPr>
          <p:cNvPr id="5" name="TextBox 4">
            <a:extLst>
              <a:ext uri="{FF2B5EF4-FFF2-40B4-BE49-F238E27FC236}">
                <a16:creationId xmlns:a16="http://schemas.microsoft.com/office/drawing/2014/main" id="{2476AAC9-37DD-A370-1AF0-11ECE36F319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11656052" y="3880524"/>
            <a:ext cx="281949" cy="2748511"/>
            <a:chOff x="7176656" y="8423488"/>
            <a:chExt cx="190704" cy="1859032"/>
          </a:xfrm>
        </p:grpSpPr>
        <p:cxnSp>
          <p:nvCxnSpPr>
            <p:cNvPr id="11" name="Google Shape;11;p12"/>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2" name="Google Shape;12;p12"/>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2468408976"/>
      </p:ext>
    </p:extLst>
  </p:cSld>
  <p:clrMap bg1="lt1" tx1="dk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271713"/>
            <a:ext cx="12192000" cy="3589993"/>
          </a:xfrm>
        </p:spPr>
      </p:pic>
      <p:sp>
        <p:nvSpPr>
          <p:cNvPr id="14" name="TextBox 13">
            <a:extLst>
              <a:ext uri="{FF2B5EF4-FFF2-40B4-BE49-F238E27FC236}">
                <a16:creationId xmlns:a16="http://schemas.microsoft.com/office/drawing/2014/main" id="{DF4D0D2F-8C16-CE39-1BE9-7CF488007713}"/>
              </a:ext>
            </a:extLst>
          </p:cNvPr>
          <p:cNvSpPr txBox="1"/>
          <p:nvPr/>
        </p:nvSpPr>
        <p:spPr>
          <a:xfrm>
            <a:off x="2646313" y="4303441"/>
            <a:ext cx="8273419" cy="646331"/>
          </a:xfrm>
          <a:prstGeom prst="rect">
            <a:avLst/>
          </a:prstGeom>
          <a:solidFill>
            <a:schemeClr val="bg1"/>
          </a:solidFill>
        </p:spPr>
        <p:txBody>
          <a:bodyPr wrap="none" lIns="91440" tIns="45720" rIns="91440" bIns="45720" rtlCol="0" anchor="t">
            <a:spAutoFit/>
          </a:bodyPr>
          <a:lstStyle/>
          <a:p>
            <a:pPr>
              <a:buClr>
                <a:srgbClr val="000000"/>
              </a:buClr>
              <a:buFont typeface="Arial"/>
              <a:defRPr/>
            </a:pPr>
            <a:r>
              <a:rPr lang="en-US" sz="3600" b="1" kern="0" dirty="0">
                <a:solidFill>
                  <a:srgbClr val="60BA47"/>
                </a:solidFill>
                <a:latin typeface="Calibri"/>
                <a:ea typeface="Calibri"/>
                <a:cs typeface="Calibri"/>
                <a:sym typeface="Arial"/>
              </a:rPr>
              <a:t>OLIVE</a:t>
            </a:r>
            <a:r>
              <a:rPr kumimoji="0" lang="en-US" sz="3600" b="1" i="0" u="none" strike="noStrike" kern="0" cap="none" spc="0" normalizeH="0" baseline="0" noProof="0" dirty="0">
                <a:ln>
                  <a:noFill/>
                </a:ln>
                <a:solidFill>
                  <a:srgbClr val="60BA47"/>
                </a:solidFill>
                <a:effectLst/>
                <a:uLnTx/>
                <a:uFillTx/>
                <a:latin typeface="Calibri"/>
                <a:ea typeface="Calibri"/>
                <a:cs typeface="Calibri"/>
                <a:sym typeface="Arial"/>
              </a:rPr>
              <a:t> – </a:t>
            </a:r>
            <a:r>
              <a:rPr lang="en-US" sz="3600" b="1" kern="0" dirty="0" err="1">
                <a:solidFill>
                  <a:srgbClr val="60BA47"/>
                </a:solidFill>
                <a:latin typeface="Calibri"/>
                <a:ea typeface="Calibri"/>
                <a:cs typeface="Calibri"/>
                <a:sym typeface="Arial"/>
              </a:rPr>
              <a:t>Esplorazione</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sull'uso</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degli</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scarti</a:t>
            </a:r>
            <a:r>
              <a:rPr kumimoji="0" lang="en-US" sz="3600" b="1" i="0" u="none" strike="noStrike" kern="0" cap="none" spc="0" normalizeH="0" baseline="0" noProof="0" dirty="0">
                <a:ln>
                  <a:noFill/>
                </a:ln>
                <a:solidFill>
                  <a:srgbClr val="60BA47"/>
                </a:solidFill>
                <a:effectLst/>
                <a:uLnTx/>
                <a:uFillTx/>
                <a:latin typeface="Calibri"/>
                <a:ea typeface="Calibri"/>
                <a:cs typeface="Calibri"/>
                <a:sym typeface="Arial"/>
              </a:rPr>
              <a:t> </a:t>
            </a:r>
            <a:endParaRPr lang="en-US" dirty="0"/>
          </a:p>
        </p:txBody>
      </p:sp>
      <p:sp>
        <p:nvSpPr>
          <p:cNvPr id="7" name="Freeform 6">
            <a:extLst>
              <a:ext uri="{FF2B5EF4-FFF2-40B4-BE49-F238E27FC236}">
                <a16:creationId xmlns:a16="http://schemas.microsoft.com/office/drawing/2014/main" id="{09CD4256-3FEF-33B6-05B7-B2F25D3E73D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64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DA646-C20A-D19B-005B-2AFD762C47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6FEDA17-C5D0-D2F0-75D8-176D616C208A}"/>
              </a:ext>
            </a:extLst>
          </p:cNvPr>
          <p:cNvSpPr>
            <a:spLocks noGrp="1"/>
          </p:cNvSpPr>
          <p:nvPr>
            <p:ph type="body" sz="quarter" idx="18"/>
          </p:nvPr>
        </p:nvSpPr>
        <p:spPr>
          <a:xfrm>
            <a:off x="4538777" y="826894"/>
            <a:ext cx="6628896" cy="5166427"/>
          </a:xfrm>
          <a:prstGeom prst="rect">
            <a:avLst/>
          </a:prstGeom>
        </p:spPr>
        <p:txBody>
          <a:bodyPr lIns="91440" tIns="45720" rIns="91440" bIns="45720" anchor="t"/>
          <a:lstStyle/>
          <a:p>
            <a:pPr marL="521970" indent="-342900">
              <a:buFont typeface="Arial" panose="020B0604020202020204" pitchFamily="34" charset="0"/>
              <a:buChar char="•"/>
            </a:pPr>
            <a:r>
              <a:rPr lang="en-US" dirty="0">
                <a:ea typeface="Calibri"/>
                <a:cs typeface="Calibri"/>
              </a:rPr>
              <a:t> </a:t>
            </a:r>
            <a:r>
              <a:rPr lang="en-US" b="1" err="1">
                <a:ea typeface="Calibri"/>
                <a:cs typeface="Calibri"/>
              </a:rPr>
              <a:t>Nutraceutici</a:t>
            </a:r>
            <a:r>
              <a:rPr lang="en-US" b="1" dirty="0">
                <a:ea typeface="Calibri"/>
                <a:cs typeface="Calibri"/>
              </a:rPr>
              <a:t> e </a:t>
            </a:r>
            <a:r>
              <a:rPr lang="en-US" b="1" err="1">
                <a:ea typeface="Calibri"/>
                <a:cs typeface="Calibri"/>
              </a:rPr>
              <a:t>farmaceutici</a:t>
            </a:r>
            <a:r>
              <a:rPr lang="en-US" b="1" dirty="0">
                <a:ea typeface="Calibri"/>
                <a:cs typeface="Calibri"/>
              </a:rPr>
              <a:t>: </a:t>
            </a:r>
            <a:r>
              <a:rPr lang="en-US" dirty="0">
                <a:ea typeface="Calibri"/>
                <a:cs typeface="Calibri"/>
              </a:rPr>
              <a:t>è </a:t>
            </a:r>
            <a:r>
              <a:rPr lang="en-US" err="1">
                <a:ea typeface="Calibri"/>
                <a:cs typeface="Calibri"/>
              </a:rPr>
              <a:t>possibile</a:t>
            </a:r>
            <a:r>
              <a:rPr lang="en-US" dirty="0">
                <a:ea typeface="Calibri"/>
                <a:cs typeface="Calibri"/>
              </a:rPr>
              <a:t> </a:t>
            </a:r>
            <a:r>
              <a:rPr lang="en-US" err="1">
                <a:ea typeface="Calibri"/>
                <a:cs typeface="Calibri"/>
              </a:rPr>
              <a:t>estrarre</a:t>
            </a:r>
            <a:r>
              <a:rPr lang="en-US" dirty="0">
                <a:ea typeface="Calibri"/>
                <a:cs typeface="Calibri"/>
              </a:rPr>
              <a:t> </a:t>
            </a:r>
            <a:r>
              <a:rPr lang="en-US" err="1">
                <a:ea typeface="Calibri"/>
                <a:cs typeface="Calibri"/>
              </a:rPr>
              <a:t>composti</a:t>
            </a:r>
            <a:r>
              <a:rPr lang="en-US" dirty="0">
                <a:ea typeface="Calibri"/>
                <a:cs typeface="Calibri"/>
              </a:rPr>
              <a:t> </a:t>
            </a:r>
            <a:r>
              <a:rPr lang="en-US" err="1">
                <a:ea typeface="Calibri"/>
                <a:cs typeface="Calibri"/>
              </a:rPr>
              <a:t>quali</a:t>
            </a:r>
            <a:r>
              <a:rPr lang="en-US" dirty="0">
                <a:ea typeface="Calibri"/>
                <a:cs typeface="Calibri"/>
              </a:rPr>
              <a:t> </a:t>
            </a:r>
            <a:r>
              <a:rPr lang="en-US" err="1">
                <a:ea typeface="Calibri"/>
                <a:cs typeface="Calibri"/>
              </a:rPr>
              <a:t>polifenoli</a:t>
            </a:r>
            <a:r>
              <a:rPr lang="en-US" dirty="0">
                <a:ea typeface="Calibri"/>
                <a:cs typeface="Calibri"/>
              </a:rPr>
              <a:t> e </a:t>
            </a:r>
            <a:r>
              <a:rPr lang="en-US" err="1">
                <a:ea typeface="Calibri"/>
                <a:cs typeface="Calibri"/>
              </a:rPr>
              <a:t>antiossidanti</a:t>
            </a:r>
            <a:r>
              <a:rPr lang="en-US" dirty="0">
                <a:ea typeface="Calibri"/>
                <a:cs typeface="Calibri"/>
              </a:rPr>
              <a:t>.</a:t>
            </a:r>
          </a:p>
          <a:p>
            <a:pPr marL="179070" indent="0"/>
            <a:endParaRPr lang="en-US" dirty="0">
              <a:ea typeface="Calibri"/>
              <a:cs typeface="Calibri"/>
            </a:endParaRPr>
          </a:p>
          <a:p>
            <a:pPr marL="521970" indent="-342900">
              <a:buFont typeface="Arial" panose="020B0604020202020204" pitchFamily="34" charset="0"/>
              <a:buChar char="•"/>
            </a:pPr>
            <a:r>
              <a:rPr lang="en-US" b="1" err="1"/>
              <a:t>Terreno</a:t>
            </a:r>
            <a:r>
              <a:rPr lang="en-US" b="1" dirty="0"/>
              <a:t> di </a:t>
            </a:r>
            <a:r>
              <a:rPr lang="en-US" b="1" err="1"/>
              <a:t>coltura</a:t>
            </a:r>
            <a:r>
              <a:rPr lang="en-US" b="1" dirty="0"/>
              <a:t>:</a:t>
            </a:r>
            <a:r>
              <a:rPr lang="en-US" dirty="0"/>
              <a:t> serve come </a:t>
            </a:r>
            <a:r>
              <a:rPr lang="en-US" err="1"/>
              <a:t>substrato</a:t>
            </a:r>
            <a:r>
              <a:rPr lang="en-US" dirty="0"/>
              <a:t> per </a:t>
            </a:r>
            <a:r>
              <a:rPr lang="en-US" err="1"/>
              <a:t>i</a:t>
            </a:r>
            <a:r>
              <a:rPr lang="en-US" dirty="0"/>
              <a:t> </a:t>
            </a:r>
            <a:r>
              <a:rPr lang="en-US" err="1"/>
              <a:t>microrganismi</a:t>
            </a:r>
            <a:r>
              <a:rPr lang="en-US" dirty="0"/>
              <a:t> </a:t>
            </a:r>
            <a:r>
              <a:rPr lang="en-US" err="1"/>
              <a:t>benefici</a:t>
            </a:r>
            <a:r>
              <a:rPr lang="en-US" dirty="0"/>
              <a:t> </a:t>
            </a:r>
            <a:r>
              <a:rPr lang="en-US" err="1"/>
              <a:t>impiegati</a:t>
            </a:r>
            <a:r>
              <a:rPr lang="en-US" dirty="0"/>
              <a:t> </a:t>
            </a:r>
            <a:r>
              <a:rPr lang="en-US" err="1"/>
              <a:t>nel</a:t>
            </a:r>
            <a:r>
              <a:rPr lang="en-US" dirty="0"/>
              <a:t> </a:t>
            </a:r>
            <a:r>
              <a:rPr lang="en-US" err="1"/>
              <a:t>biorisanamento</a:t>
            </a:r>
            <a:r>
              <a:rPr lang="en-US" dirty="0"/>
              <a:t>.  </a:t>
            </a:r>
            <a:endParaRPr lang="en-US">
              <a:ea typeface="Calibri"/>
              <a:cs typeface="Calibri"/>
            </a:endParaRPr>
          </a:p>
          <a:p>
            <a:pPr marL="179070" indent="0"/>
            <a:endParaRPr lang="en-US">
              <a:ea typeface="Calibri"/>
              <a:cs typeface="Calibri"/>
            </a:endParaRPr>
          </a:p>
          <a:p>
            <a:pPr marL="521970" indent="-342900">
              <a:buFont typeface="Arial" panose="020B0604020202020204" pitchFamily="34" charset="0"/>
              <a:buChar char="•"/>
            </a:pPr>
            <a:r>
              <a:rPr lang="en-US" b="1" dirty="0" err="1"/>
              <a:t>Sensori</a:t>
            </a:r>
            <a:r>
              <a:rPr lang="en-US" b="1" dirty="0"/>
              <a:t> </a:t>
            </a:r>
            <a:r>
              <a:rPr lang="en-US" b="1" dirty="0" err="1"/>
              <a:t>biologici</a:t>
            </a:r>
            <a:r>
              <a:rPr lang="en-US" b="1" dirty="0"/>
              <a:t>: </a:t>
            </a:r>
            <a:r>
              <a:rPr lang="en-US" dirty="0"/>
              <a:t>la </a:t>
            </a:r>
            <a:r>
              <a:rPr lang="en-US" dirty="0" err="1"/>
              <a:t>biotecnologia</a:t>
            </a:r>
            <a:r>
              <a:rPr lang="en-US" dirty="0"/>
              <a:t> è in </a:t>
            </a:r>
            <a:r>
              <a:rPr lang="en-US" dirty="0" err="1"/>
              <a:t>grado</a:t>
            </a:r>
            <a:r>
              <a:rPr lang="en-US" dirty="0"/>
              <a:t> di </a:t>
            </a:r>
            <a:r>
              <a:rPr lang="en-US" dirty="0" err="1"/>
              <a:t>sviluppare</a:t>
            </a:r>
            <a:r>
              <a:rPr lang="en-US" dirty="0"/>
              <a:t> </a:t>
            </a:r>
            <a:r>
              <a:rPr lang="en-US" dirty="0" err="1"/>
              <a:t>sensori</a:t>
            </a:r>
            <a:r>
              <a:rPr lang="en-US" dirty="0"/>
              <a:t> </a:t>
            </a:r>
            <a:r>
              <a:rPr lang="en-US" dirty="0" err="1"/>
              <a:t>biologici</a:t>
            </a:r>
            <a:r>
              <a:rPr lang="en-US" dirty="0"/>
              <a:t> per il </a:t>
            </a:r>
            <a:r>
              <a:rPr lang="en-US" dirty="0" err="1"/>
              <a:t>monitoraggio</a:t>
            </a:r>
            <a:r>
              <a:rPr lang="en-US" dirty="0"/>
              <a:t> in tempo </a:t>
            </a:r>
            <a:r>
              <a:rPr lang="en-US" dirty="0" err="1"/>
              <a:t>reale</a:t>
            </a:r>
            <a:r>
              <a:rPr lang="en-US" dirty="0"/>
              <a:t> </a:t>
            </a:r>
            <a:r>
              <a:rPr lang="en-US" dirty="0" err="1"/>
              <a:t>della</a:t>
            </a:r>
            <a:r>
              <a:rPr lang="en-US" dirty="0"/>
              <a:t> </a:t>
            </a:r>
            <a:r>
              <a:rPr lang="en-US" dirty="0" err="1"/>
              <a:t>qualità</a:t>
            </a:r>
            <a:r>
              <a:rPr lang="en-US" dirty="0"/>
              <a:t> </a:t>
            </a:r>
            <a:r>
              <a:rPr lang="en-US" dirty="0" err="1"/>
              <a:t>delle</a:t>
            </a:r>
            <a:r>
              <a:rPr lang="en-US" dirty="0"/>
              <a:t> </a:t>
            </a:r>
            <a:r>
              <a:rPr lang="en-US" dirty="0" err="1"/>
              <a:t>acque</a:t>
            </a:r>
            <a:r>
              <a:rPr lang="en-US" dirty="0"/>
              <a:t> </a:t>
            </a:r>
            <a:r>
              <a:rPr lang="en-US" dirty="0" err="1"/>
              <a:t>reflue</a:t>
            </a:r>
            <a:r>
              <a:rPr lang="en-US" dirty="0"/>
              <a:t> e </a:t>
            </a:r>
            <a:r>
              <a:rPr lang="en-US" dirty="0" err="1"/>
              <a:t>dei</a:t>
            </a:r>
            <a:r>
              <a:rPr lang="en-US" dirty="0"/>
              <a:t> </a:t>
            </a:r>
            <a:r>
              <a:rPr lang="en-US" dirty="0" err="1"/>
              <a:t>processi</a:t>
            </a:r>
            <a:r>
              <a:rPr lang="en-US" dirty="0"/>
              <a:t> di </a:t>
            </a:r>
            <a:r>
              <a:rPr lang="en-US" dirty="0" err="1"/>
              <a:t>trattamento</a:t>
            </a:r>
            <a:endParaRPr lang="en-US" dirty="0" err="1">
              <a:ea typeface="Calibri"/>
              <a:cs typeface="Calibri"/>
            </a:endParaRPr>
          </a:p>
          <a:p>
            <a:pPr marL="269240" lvl="1" indent="0">
              <a:lnSpc>
                <a:spcPts val="2174"/>
              </a:lnSpc>
            </a:pPr>
            <a:r>
              <a:rPr lang="en-US" sz="2400" b="1" spc="0" dirty="0">
                <a:solidFill>
                  <a:srgbClr val="09465E"/>
                </a:solidFill>
                <a:latin typeface="+mn-lt"/>
              </a:rPr>
              <a:t> </a:t>
            </a:r>
            <a:endParaRPr lang="en-US" b="1" dirty="0">
              <a:solidFill>
                <a:srgbClr val="FFFFFF"/>
              </a:solidFill>
              <a:ea typeface="Calibri"/>
              <a:cs typeface="Calibri"/>
            </a:endParaRPr>
          </a:p>
          <a:p>
            <a:pPr marL="742950" indent="-285750">
              <a:lnSpc>
                <a:spcPts val="2174"/>
              </a:lnSpc>
              <a:buFont typeface="Arial" panose="020B0604020202020204" pitchFamily="34" charset="0"/>
              <a:buChar char="•"/>
            </a:pPr>
            <a:endParaRPr lang="en-US" sz="2400" b="1" spc="0" dirty="0">
              <a:solidFill>
                <a:srgbClr val="09465E"/>
              </a:solidFill>
              <a:latin typeface="+mn-lt"/>
            </a:endParaRPr>
          </a:p>
          <a:p>
            <a:pPr marL="537845" lvl="1" indent="-268605">
              <a:lnSpc>
                <a:spcPts val="2174"/>
              </a:lnSpc>
              <a:buFont typeface="Arial,Sans-Serif" panose="020B0604020202020204" pitchFamily="34" charset="0"/>
              <a:buChar char="•"/>
            </a:pPr>
            <a:endParaRPr lang="en-US" sz="2400" b="1" spc="0">
              <a:solidFill>
                <a:srgbClr val="09465E"/>
              </a:solidFill>
              <a:latin typeface="+mn-lt"/>
              <a:ea typeface="Calibri"/>
              <a:cs typeface="Calibri"/>
            </a:endParaRPr>
          </a:p>
        </p:txBody>
      </p:sp>
      <p:sp>
        <p:nvSpPr>
          <p:cNvPr id="4" name="Text Placeholder 3">
            <a:extLst>
              <a:ext uri="{FF2B5EF4-FFF2-40B4-BE49-F238E27FC236}">
                <a16:creationId xmlns:a16="http://schemas.microsoft.com/office/drawing/2014/main" id="{8FEC14D0-AAE9-ABF9-7DBE-9A18DA361BB6}"/>
              </a:ext>
            </a:extLst>
          </p:cNvPr>
          <p:cNvSpPr>
            <a:spLocks noGrp="1"/>
          </p:cNvSpPr>
          <p:nvPr>
            <p:ph type="body" sz="quarter" idx="16"/>
          </p:nvPr>
        </p:nvSpPr>
        <p:spPr>
          <a:xfrm>
            <a:off x="0" y="477078"/>
            <a:ext cx="3726817" cy="1002587"/>
          </a:xfrm>
          <a:prstGeom prst="rect">
            <a:avLst/>
          </a:prstGeom>
          <a:solidFill>
            <a:srgbClr val="60BA47"/>
          </a:solidFill>
        </p:spPr>
        <p:txBody>
          <a:bodyPr lIns="91440" tIns="45720" rIns="91440" bIns="45720" anchor="ctr">
            <a:noAutofit/>
          </a:bodyPr>
          <a:lstStyle/>
          <a:p>
            <a:pPr algn="ctr"/>
            <a:endParaRPr lang="en-US" b="1" dirty="0"/>
          </a:p>
          <a:p>
            <a:pPr algn="ctr"/>
            <a:r>
              <a:rPr lang="en-US" b="1" dirty="0"/>
              <a:t>3. </a:t>
            </a:r>
            <a:r>
              <a:rPr lang="en-US" dirty="0" err="1"/>
              <a:t>AdV</a:t>
            </a:r>
            <a:r>
              <a:rPr lang="en-US" dirty="0"/>
              <a:t> (</a:t>
            </a:r>
            <a:r>
              <a:rPr lang="en-US" dirty="0" err="1"/>
              <a:t>Acque</a:t>
            </a:r>
            <a:r>
              <a:rPr lang="en-US" dirty="0"/>
              <a:t> di </a:t>
            </a:r>
            <a:r>
              <a:rPr lang="en-US" dirty="0" err="1"/>
              <a:t>vegetazione</a:t>
            </a:r>
            <a:r>
              <a:rPr lang="en-US" dirty="0"/>
              <a:t>)</a:t>
            </a:r>
            <a:endParaRPr lang="en-US" b="1" dirty="0">
              <a:ea typeface="Calibri"/>
              <a:cs typeface="Calibri"/>
            </a:endParaRPr>
          </a:p>
          <a:p>
            <a:pPr algn="ctr"/>
            <a:endParaRPr lang="en-US" b="1" dirty="0"/>
          </a:p>
        </p:txBody>
      </p:sp>
      <p:sp>
        <p:nvSpPr>
          <p:cNvPr id="2" name="Freeform 1">
            <a:extLst>
              <a:ext uri="{FF2B5EF4-FFF2-40B4-BE49-F238E27FC236}">
                <a16:creationId xmlns:a16="http://schemas.microsoft.com/office/drawing/2014/main" id="{6737DF7D-3DDB-BCFB-63FB-060392D08C37}"/>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2489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0C241-250B-9360-712D-A2D83001F5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559830B-7F71-7C08-0816-5E9BB38190FA}"/>
              </a:ext>
            </a:extLst>
          </p:cNvPr>
          <p:cNvSpPr>
            <a:spLocks noGrp="1"/>
          </p:cNvSpPr>
          <p:nvPr>
            <p:ph type="body" sz="quarter" idx="18"/>
          </p:nvPr>
        </p:nvSpPr>
        <p:spPr>
          <a:xfrm>
            <a:off x="4593994" y="971706"/>
            <a:ext cx="6573679" cy="5166427"/>
          </a:xfrm>
          <a:prstGeom prst="rect">
            <a:avLst/>
          </a:prstGeom>
        </p:spPr>
        <p:txBody>
          <a:bodyPr lIns="91440" tIns="45720" rIns="91440" bIns="45720" anchor="t"/>
          <a:lstStyle/>
          <a:p>
            <a:pPr marL="521970" indent="-342900">
              <a:buFont typeface="Arial" panose="020B0604020202020204" pitchFamily="34" charset="0"/>
              <a:buChar char="•"/>
            </a:pPr>
            <a:r>
              <a:rPr lang="en-US" b="1" dirty="0"/>
              <a:t>Mezzo di </a:t>
            </a:r>
            <a:r>
              <a:rPr lang="en-US" b="1" dirty="0" err="1"/>
              <a:t>fermentazione</a:t>
            </a:r>
            <a:r>
              <a:rPr lang="en-US" b="1" dirty="0"/>
              <a:t>: </a:t>
            </a:r>
            <a:r>
              <a:rPr lang="en-US" dirty="0"/>
              <a:t>le </a:t>
            </a:r>
            <a:r>
              <a:rPr lang="en-US" dirty="0" err="1"/>
              <a:t>acque</a:t>
            </a:r>
            <a:r>
              <a:rPr lang="en-US" dirty="0"/>
              <a:t> di </a:t>
            </a:r>
            <a:r>
              <a:rPr lang="en-US" dirty="0" err="1"/>
              <a:t>vegetazione</a:t>
            </a:r>
            <a:r>
              <a:rPr lang="en-US" dirty="0"/>
              <a:t> (</a:t>
            </a:r>
            <a:r>
              <a:rPr lang="en-US" dirty="0" err="1"/>
              <a:t>AdV</a:t>
            </a:r>
            <a:r>
              <a:rPr lang="en-US" dirty="0"/>
              <a:t>) </a:t>
            </a:r>
            <a:r>
              <a:rPr lang="en-US" dirty="0" err="1"/>
              <a:t>possono</a:t>
            </a:r>
            <a:r>
              <a:rPr lang="en-US" dirty="0"/>
              <a:t> </a:t>
            </a:r>
            <a:r>
              <a:rPr lang="en-US" dirty="0" err="1"/>
              <a:t>essere</a:t>
            </a:r>
            <a:r>
              <a:rPr lang="en-US" dirty="0"/>
              <a:t> </a:t>
            </a:r>
            <a:r>
              <a:rPr lang="en-US" dirty="0" err="1"/>
              <a:t>impiegate</a:t>
            </a:r>
            <a:r>
              <a:rPr lang="en-US" dirty="0"/>
              <a:t> come mezzo di </a:t>
            </a:r>
            <a:r>
              <a:rPr lang="en-US" dirty="0" err="1"/>
              <a:t>fermentazione</a:t>
            </a:r>
            <a:r>
              <a:rPr lang="en-US" dirty="0"/>
              <a:t> per </a:t>
            </a:r>
            <a:r>
              <a:rPr lang="en-US" dirty="0" err="1"/>
              <a:t>generare</a:t>
            </a:r>
            <a:r>
              <a:rPr lang="en-US" dirty="0"/>
              <a:t> </a:t>
            </a:r>
            <a:r>
              <a:rPr lang="en-US" dirty="0" err="1"/>
              <a:t>prodotti</a:t>
            </a:r>
            <a:r>
              <a:rPr lang="en-US" dirty="0"/>
              <a:t> di </a:t>
            </a:r>
            <a:r>
              <a:rPr lang="en-US" dirty="0" err="1"/>
              <a:t>elevato</a:t>
            </a:r>
            <a:r>
              <a:rPr lang="en-US" dirty="0"/>
              <a:t> </a:t>
            </a:r>
            <a:r>
              <a:rPr lang="en-US" dirty="0" err="1"/>
              <a:t>valore</a:t>
            </a:r>
            <a:r>
              <a:rPr lang="en-US" dirty="0"/>
              <a:t>.</a:t>
            </a:r>
            <a:r>
              <a:rPr lang="en-US" sz="2100" dirty="0">
                <a:solidFill>
                  <a:srgbClr val="0B3A5B"/>
                </a:solidFill>
                <a:latin typeface="Montserrat Light"/>
              </a:rPr>
              <a:t> </a:t>
            </a:r>
            <a:endParaRPr lang="en-US" b="1" dirty="0"/>
          </a:p>
          <a:p>
            <a:pPr marL="521970" indent="-342900">
              <a:buFont typeface="Arial" panose="020B0604020202020204" pitchFamily="34" charset="0"/>
              <a:buChar char="•"/>
            </a:pPr>
            <a:endParaRPr lang="en-US" sz="2100" dirty="0">
              <a:solidFill>
                <a:srgbClr val="0B3A5B"/>
              </a:solidFill>
              <a:latin typeface="Montserrat Light"/>
            </a:endParaRPr>
          </a:p>
          <a:p>
            <a:pPr marL="521970" indent="-342900">
              <a:buFont typeface="Arial" panose="020B0604020202020204" pitchFamily="34" charset="0"/>
              <a:buChar char="•"/>
            </a:pPr>
            <a:r>
              <a:rPr lang="en-US" sz="2400" b="1" spc="0" dirty="0" err="1">
                <a:solidFill>
                  <a:srgbClr val="09465E"/>
                </a:solidFill>
                <a:latin typeface="+mn-lt"/>
              </a:rPr>
              <a:t>Bioreattori</a:t>
            </a:r>
            <a:r>
              <a:rPr lang="en-US" sz="2400" b="1" spc="0" dirty="0">
                <a:solidFill>
                  <a:srgbClr val="09465E"/>
                </a:solidFill>
                <a:latin typeface="+mn-lt"/>
              </a:rPr>
              <a:t> per la </a:t>
            </a:r>
            <a:r>
              <a:rPr lang="en-US" sz="2400" b="1" spc="0" dirty="0" err="1">
                <a:solidFill>
                  <a:srgbClr val="09465E"/>
                </a:solidFill>
                <a:latin typeface="+mn-lt"/>
              </a:rPr>
              <a:t>produzione</a:t>
            </a:r>
            <a:r>
              <a:rPr lang="en-US" sz="2400" b="1" spc="0" dirty="0">
                <a:solidFill>
                  <a:srgbClr val="09465E"/>
                </a:solidFill>
                <a:latin typeface="+mn-lt"/>
              </a:rPr>
              <a:t> di </a:t>
            </a:r>
            <a:r>
              <a:rPr lang="en-US" sz="2400" b="1" spc="0" dirty="0" err="1">
                <a:solidFill>
                  <a:srgbClr val="09465E"/>
                </a:solidFill>
                <a:latin typeface="+mn-lt"/>
              </a:rPr>
              <a:t>acido</a:t>
            </a:r>
            <a:r>
              <a:rPr lang="en-US" sz="2400" b="1" spc="0" dirty="0">
                <a:solidFill>
                  <a:srgbClr val="09465E"/>
                </a:solidFill>
                <a:latin typeface="+mn-lt"/>
              </a:rPr>
              <a:t> </a:t>
            </a:r>
            <a:r>
              <a:rPr lang="en-US" sz="2400" b="1" spc="0" dirty="0" err="1">
                <a:solidFill>
                  <a:srgbClr val="09465E"/>
                </a:solidFill>
                <a:latin typeface="+mn-lt"/>
              </a:rPr>
              <a:t>citrico</a:t>
            </a:r>
            <a:r>
              <a:rPr lang="en-US" sz="2400" b="1" spc="0" dirty="0">
                <a:solidFill>
                  <a:srgbClr val="09465E"/>
                </a:solidFill>
                <a:latin typeface="+mn-lt"/>
              </a:rPr>
              <a:t>:</a:t>
            </a:r>
            <a:r>
              <a:rPr lang="en-US" sz="2400" spc="0" dirty="0">
                <a:solidFill>
                  <a:srgbClr val="09465E"/>
                </a:solidFill>
                <a:latin typeface="+mn-lt"/>
              </a:rPr>
              <a:t> </a:t>
            </a:r>
            <a:r>
              <a:rPr lang="en-US" sz="2400" spc="0" dirty="0" err="1">
                <a:solidFill>
                  <a:srgbClr val="09465E"/>
                </a:solidFill>
                <a:latin typeface="+mn-lt"/>
              </a:rPr>
              <a:t>ricerche</a:t>
            </a:r>
            <a:r>
              <a:rPr lang="en-US" sz="2400" spc="0" dirty="0">
                <a:solidFill>
                  <a:srgbClr val="09465E"/>
                </a:solidFill>
                <a:latin typeface="+mn-lt"/>
              </a:rPr>
              <a:t> </a:t>
            </a:r>
            <a:r>
              <a:rPr lang="en-US" sz="2400" spc="0" dirty="0" err="1">
                <a:solidFill>
                  <a:srgbClr val="09465E"/>
                </a:solidFill>
                <a:latin typeface="+mn-lt"/>
              </a:rPr>
              <a:t>hanno</a:t>
            </a:r>
            <a:r>
              <a:rPr lang="en-US" sz="2400" spc="0" dirty="0">
                <a:solidFill>
                  <a:srgbClr val="09465E"/>
                </a:solidFill>
                <a:latin typeface="+mn-lt"/>
              </a:rPr>
              <a:t> </a:t>
            </a:r>
            <a:r>
              <a:rPr lang="en-US" sz="2400" spc="0" dirty="0" err="1">
                <a:solidFill>
                  <a:srgbClr val="09465E"/>
                </a:solidFill>
                <a:latin typeface="+mn-lt"/>
              </a:rPr>
              <a:t>evidenziato</a:t>
            </a:r>
            <a:r>
              <a:rPr lang="en-US" sz="2400" spc="0" dirty="0">
                <a:solidFill>
                  <a:srgbClr val="09465E"/>
                </a:solidFill>
                <a:latin typeface="+mn-lt"/>
              </a:rPr>
              <a:t> </a:t>
            </a:r>
            <a:r>
              <a:rPr lang="en-US" sz="2400" spc="0" dirty="0" err="1">
                <a:solidFill>
                  <a:srgbClr val="09465E"/>
                </a:solidFill>
                <a:latin typeface="+mn-lt"/>
              </a:rPr>
              <a:t>che</a:t>
            </a:r>
            <a:r>
              <a:rPr lang="en-US" sz="2400" spc="0" dirty="0">
                <a:solidFill>
                  <a:srgbClr val="09465E"/>
                </a:solidFill>
                <a:latin typeface="+mn-lt"/>
              </a:rPr>
              <a:t> </a:t>
            </a:r>
            <a:r>
              <a:rPr lang="en-US" sz="2400" spc="0" dirty="0" err="1">
                <a:solidFill>
                  <a:srgbClr val="09465E"/>
                </a:solidFill>
                <a:latin typeface="+mn-lt"/>
              </a:rPr>
              <a:t>possono</a:t>
            </a:r>
            <a:r>
              <a:rPr lang="en-US" sz="2400" spc="0" dirty="0">
                <a:solidFill>
                  <a:srgbClr val="09465E"/>
                </a:solidFill>
                <a:latin typeface="+mn-lt"/>
              </a:rPr>
              <a:t> </a:t>
            </a:r>
            <a:r>
              <a:rPr lang="en-US" sz="2400" spc="0" dirty="0" err="1">
                <a:solidFill>
                  <a:srgbClr val="09465E"/>
                </a:solidFill>
                <a:latin typeface="+mn-lt"/>
              </a:rPr>
              <a:t>essere</a:t>
            </a:r>
            <a:r>
              <a:rPr lang="en-US" sz="2400" spc="0" dirty="0">
                <a:solidFill>
                  <a:srgbClr val="09465E"/>
                </a:solidFill>
                <a:latin typeface="+mn-lt"/>
              </a:rPr>
              <a:t> </a:t>
            </a:r>
            <a:r>
              <a:rPr lang="en-US" sz="2400" spc="0" dirty="0" err="1">
                <a:solidFill>
                  <a:srgbClr val="09465E"/>
                </a:solidFill>
                <a:latin typeface="+mn-lt"/>
              </a:rPr>
              <a:t>impiegati</a:t>
            </a:r>
            <a:r>
              <a:rPr lang="en-US" sz="2400" spc="0" dirty="0">
                <a:solidFill>
                  <a:srgbClr val="09465E"/>
                </a:solidFill>
                <a:latin typeface="+mn-lt"/>
              </a:rPr>
              <a:t> </a:t>
            </a:r>
            <a:r>
              <a:rPr lang="en-US" sz="2400" spc="0" dirty="0" err="1">
                <a:solidFill>
                  <a:srgbClr val="09465E"/>
                </a:solidFill>
                <a:latin typeface="+mn-lt"/>
              </a:rPr>
              <a:t>nei</a:t>
            </a:r>
            <a:r>
              <a:rPr lang="en-US" sz="2400" spc="0" dirty="0">
                <a:solidFill>
                  <a:srgbClr val="09465E"/>
                </a:solidFill>
                <a:latin typeface="+mn-lt"/>
              </a:rPr>
              <a:t> </a:t>
            </a:r>
            <a:r>
              <a:rPr lang="en-US" sz="2400" spc="0" dirty="0" err="1">
                <a:solidFill>
                  <a:srgbClr val="09465E"/>
                </a:solidFill>
                <a:latin typeface="+mn-lt"/>
              </a:rPr>
              <a:t>bioreattori</a:t>
            </a:r>
            <a:r>
              <a:rPr lang="en-US" sz="2400" spc="0" dirty="0">
                <a:solidFill>
                  <a:srgbClr val="09465E"/>
                </a:solidFill>
                <a:latin typeface="+mn-lt"/>
              </a:rPr>
              <a:t> per la </a:t>
            </a:r>
            <a:r>
              <a:rPr lang="en-US" sz="2400" spc="0" dirty="0" err="1">
                <a:solidFill>
                  <a:srgbClr val="09465E"/>
                </a:solidFill>
                <a:latin typeface="+mn-lt"/>
              </a:rPr>
              <a:t>produzione</a:t>
            </a:r>
            <a:r>
              <a:rPr lang="en-US" sz="2400" spc="0" dirty="0">
                <a:solidFill>
                  <a:srgbClr val="09465E"/>
                </a:solidFill>
                <a:latin typeface="+mn-lt"/>
              </a:rPr>
              <a:t> di </a:t>
            </a:r>
            <a:r>
              <a:rPr lang="en-US" sz="2400" spc="0" dirty="0" err="1">
                <a:solidFill>
                  <a:srgbClr val="09465E"/>
                </a:solidFill>
                <a:latin typeface="+mn-lt"/>
              </a:rPr>
              <a:t>acido</a:t>
            </a:r>
            <a:r>
              <a:rPr lang="en-US" sz="2400" spc="0" dirty="0">
                <a:solidFill>
                  <a:srgbClr val="09465E"/>
                </a:solidFill>
                <a:latin typeface="+mn-lt"/>
              </a:rPr>
              <a:t> </a:t>
            </a:r>
            <a:r>
              <a:rPr lang="en-US" sz="2400" spc="0" dirty="0" err="1">
                <a:solidFill>
                  <a:srgbClr val="09465E"/>
                </a:solidFill>
                <a:latin typeface="+mn-lt"/>
              </a:rPr>
              <a:t>citrico</a:t>
            </a:r>
            <a:r>
              <a:rPr lang="en-US" sz="2400" spc="0" dirty="0">
                <a:solidFill>
                  <a:srgbClr val="09465E"/>
                </a:solidFill>
                <a:latin typeface="+mn-lt"/>
              </a:rPr>
              <a:t> e </a:t>
            </a:r>
            <a:r>
              <a:rPr lang="en-US" sz="2400" spc="0" dirty="0" err="1">
                <a:solidFill>
                  <a:srgbClr val="09465E"/>
                </a:solidFill>
                <a:latin typeface="+mn-lt"/>
              </a:rPr>
              <a:t>cellulasi</a:t>
            </a:r>
            <a:r>
              <a:rPr lang="en-US" sz="2400" spc="0" dirty="0">
                <a:solidFill>
                  <a:srgbClr val="09465E"/>
                </a:solidFill>
                <a:latin typeface="+mn-lt"/>
              </a:rPr>
              <a:t> da </a:t>
            </a:r>
            <a:r>
              <a:rPr lang="en-US" sz="2400" spc="0" dirty="0" err="1">
                <a:solidFill>
                  <a:srgbClr val="09465E"/>
                </a:solidFill>
                <a:latin typeface="+mn-lt"/>
              </a:rPr>
              <a:t>parte</a:t>
            </a:r>
            <a:r>
              <a:rPr lang="en-US" sz="2400" spc="0" dirty="0">
                <a:solidFill>
                  <a:srgbClr val="09465E"/>
                </a:solidFill>
                <a:latin typeface="+mn-lt"/>
              </a:rPr>
              <a:t> di </a:t>
            </a:r>
            <a:r>
              <a:rPr lang="en-US" sz="2400" spc="0" dirty="0" err="1">
                <a:solidFill>
                  <a:srgbClr val="09465E"/>
                </a:solidFill>
                <a:latin typeface="+mn-lt"/>
              </a:rPr>
              <a:t>funghi</a:t>
            </a:r>
            <a:r>
              <a:rPr lang="en-US" sz="2400" spc="0" dirty="0">
                <a:solidFill>
                  <a:srgbClr val="09465E"/>
                </a:solidFill>
                <a:latin typeface="+mn-lt"/>
              </a:rPr>
              <a:t> come </a:t>
            </a:r>
            <a:r>
              <a:rPr lang="en-US" sz="2400" spc="0" dirty="0" err="1">
                <a:solidFill>
                  <a:srgbClr val="09465E"/>
                </a:solidFill>
                <a:latin typeface="+mn-lt"/>
              </a:rPr>
              <a:t>l'Aspergillus</a:t>
            </a:r>
            <a:r>
              <a:rPr lang="en-US" sz="2400" spc="0" dirty="0">
                <a:solidFill>
                  <a:srgbClr val="09465E"/>
                </a:solidFill>
                <a:latin typeface="+mn-lt"/>
              </a:rPr>
              <a:t> </a:t>
            </a:r>
            <a:r>
              <a:rPr lang="en-US" sz="2400" spc="0" dirty="0" err="1">
                <a:solidFill>
                  <a:srgbClr val="09465E"/>
                </a:solidFill>
                <a:latin typeface="+mn-lt"/>
              </a:rPr>
              <a:t>niger</a:t>
            </a:r>
            <a:r>
              <a:rPr lang="en-US" sz="2400" spc="0" dirty="0">
                <a:solidFill>
                  <a:srgbClr val="09465E"/>
                </a:solidFill>
                <a:latin typeface="+mn-lt"/>
              </a:rPr>
              <a:t>. </a:t>
            </a:r>
            <a:endParaRPr lang="en-US" sz="2400" b="1" spc="0">
              <a:solidFill>
                <a:srgbClr val="09465E"/>
              </a:solidFill>
              <a:latin typeface="+mn-lt"/>
              <a:ea typeface="Calibri" panose="020F0502020204030204"/>
              <a:cs typeface="Calibri" panose="020F0502020204030204"/>
            </a:endParaRPr>
          </a:p>
          <a:p>
            <a:pPr marL="742950" indent="-285750">
              <a:lnSpc>
                <a:spcPts val="2174"/>
              </a:lnSpc>
              <a:buFont typeface="Arial,Sans-Serif" panose="020B0604020202020204" pitchFamily="34" charset="0"/>
              <a:buChar char="•"/>
            </a:pPr>
            <a:endParaRPr lang="en-US" dirty="0"/>
          </a:p>
          <a:p>
            <a:pPr marL="521970" indent="-342900">
              <a:buFont typeface="Arial" panose="020B0604020202020204" pitchFamily="34" charset="0"/>
              <a:buChar char="•"/>
            </a:pPr>
            <a:r>
              <a:rPr lang="en-US" b="1" err="1"/>
              <a:t>Produzione</a:t>
            </a:r>
            <a:r>
              <a:rPr lang="en-US" b="1" dirty="0"/>
              <a:t> di </a:t>
            </a:r>
            <a:r>
              <a:rPr lang="en-US" b="1" err="1"/>
              <a:t>biosurfattanti</a:t>
            </a:r>
            <a:r>
              <a:rPr lang="en-US" b="1" dirty="0"/>
              <a:t>:</a:t>
            </a:r>
            <a:r>
              <a:rPr lang="en-US" dirty="0"/>
              <a:t> </a:t>
            </a:r>
            <a:r>
              <a:rPr lang="en-US" err="1"/>
              <a:t>vengono</a:t>
            </a:r>
            <a:r>
              <a:rPr lang="en-US" dirty="0"/>
              <a:t> </a:t>
            </a:r>
            <a:r>
              <a:rPr lang="en-US" err="1"/>
              <a:t>impiegati</a:t>
            </a:r>
            <a:r>
              <a:rPr lang="en-US" dirty="0"/>
              <a:t> come </a:t>
            </a:r>
            <a:r>
              <a:rPr lang="en-US" err="1"/>
              <a:t>fonte</a:t>
            </a:r>
            <a:r>
              <a:rPr lang="en-US" dirty="0"/>
              <a:t> di </a:t>
            </a:r>
            <a:r>
              <a:rPr lang="en-US" err="1"/>
              <a:t>carbonio</a:t>
            </a:r>
            <a:r>
              <a:rPr lang="en-US" dirty="0"/>
              <a:t> per la </a:t>
            </a:r>
            <a:r>
              <a:rPr lang="en-US" err="1"/>
              <a:t>produzione</a:t>
            </a:r>
            <a:r>
              <a:rPr lang="en-US" dirty="0"/>
              <a:t> di </a:t>
            </a:r>
            <a:r>
              <a:rPr lang="en-US" err="1"/>
              <a:t>biosurfattanti</a:t>
            </a:r>
            <a:r>
              <a:rPr lang="en-US" dirty="0"/>
              <a:t> da </a:t>
            </a:r>
            <a:r>
              <a:rPr lang="en-US" err="1"/>
              <a:t>batteri</a:t>
            </a:r>
            <a:r>
              <a:rPr lang="en-US" dirty="0"/>
              <a:t> </a:t>
            </a:r>
            <a:r>
              <a:rPr lang="en-US" err="1"/>
              <a:t>quali</a:t>
            </a:r>
            <a:r>
              <a:rPr lang="en-US" dirty="0"/>
              <a:t> Pseudomonas aeruginosa </a:t>
            </a:r>
          </a:p>
          <a:p>
            <a:pPr marL="269240" lvl="1" indent="0">
              <a:lnSpc>
                <a:spcPts val="2174"/>
              </a:lnSpc>
            </a:pPr>
            <a:endParaRPr lang="en-US" sz="2400" spc="0" dirty="0">
              <a:solidFill>
                <a:srgbClr val="09465E"/>
              </a:solidFill>
              <a:latin typeface="+mn-lt"/>
            </a:endParaRPr>
          </a:p>
          <a:p>
            <a:pPr marL="742950" indent="-285750">
              <a:lnSpc>
                <a:spcPts val="2174"/>
              </a:lnSpc>
              <a:buFont typeface="Arial" panose="020B0604020202020204" pitchFamily="34" charset="0"/>
              <a:buChar char="•"/>
            </a:pPr>
            <a:endParaRPr lang="en-US" dirty="0"/>
          </a:p>
          <a:p>
            <a:pPr marL="537845" lvl="1" indent="-268605">
              <a:lnSpc>
                <a:spcPts val="2174"/>
              </a:lnSpc>
              <a:buFont typeface="Arial,Sans-Serif" panose="020B0604020202020204" pitchFamily="34" charset="0"/>
              <a:buChar char="•"/>
            </a:pPr>
            <a:r>
              <a:rPr lang="en-US" sz="2100" dirty="0">
                <a:solidFill>
                  <a:srgbClr val="0B3A5B"/>
                </a:solidFill>
                <a:latin typeface="Montserrat Light"/>
                <a:ea typeface="Calibri"/>
                <a:cs typeface="Calibri"/>
              </a:rPr>
              <a:t>. </a:t>
            </a:r>
          </a:p>
          <a:p>
            <a:pPr marL="742950" indent="-285750">
              <a:lnSpc>
                <a:spcPts val="2174"/>
              </a:lnSpc>
              <a:buFont typeface="Arial" panose="020B0604020202020204" pitchFamily="34" charset="0"/>
              <a:buChar char="•"/>
            </a:pPr>
            <a:endParaRPr lang="en-US" sz="2100" dirty="0">
              <a:solidFill>
                <a:srgbClr val="0B3A5B"/>
              </a:solidFill>
              <a:ea typeface="Calibri"/>
              <a:cs typeface="Calibri"/>
            </a:endParaRPr>
          </a:p>
          <a:p>
            <a:pPr marL="537845" lvl="1" indent="-268605">
              <a:lnSpc>
                <a:spcPts val="2174"/>
              </a:lnSpc>
              <a:buFont typeface="Arial,Sans-Serif" panose="020B0604020202020204" pitchFamily="34" charset="0"/>
              <a:buChar char="•"/>
            </a:pPr>
            <a:r>
              <a:rPr lang="en-US" sz="2100" dirty="0">
                <a:latin typeface="Montserrat Light"/>
                <a:ea typeface="Calibri"/>
                <a:cs typeface="Calibri"/>
              </a:rPr>
              <a:t>e Bacillus subtilis</a:t>
            </a:r>
            <a:endParaRPr lang="en-US" dirty="0">
              <a:latin typeface="Montserrat Light"/>
            </a:endParaRPr>
          </a:p>
          <a:p>
            <a:pPr marL="179070" indent="0"/>
            <a:endParaRPr lang="en-US" dirty="0">
              <a:ea typeface="Calibri"/>
              <a:cs typeface="Calibri" panose="020F0502020204030204"/>
            </a:endParaRPr>
          </a:p>
        </p:txBody>
      </p:sp>
      <p:sp>
        <p:nvSpPr>
          <p:cNvPr id="4" name="Text Placeholder 3">
            <a:extLst>
              <a:ext uri="{FF2B5EF4-FFF2-40B4-BE49-F238E27FC236}">
                <a16:creationId xmlns:a16="http://schemas.microsoft.com/office/drawing/2014/main" id="{30A34414-60A9-566D-F199-DDFED2370C65}"/>
              </a:ext>
            </a:extLst>
          </p:cNvPr>
          <p:cNvSpPr>
            <a:spLocks noGrp="1"/>
          </p:cNvSpPr>
          <p:nvPr>
            <p:ph type="body" sz="quarter" idx="16"/>
          </p:nvPr>
        </p:nvSpPr>
        <p:spPr>
          <a:xfrm>
            <a:off x="0" y="477078"/>
            <a:ext cx="3726817" cy="1002587"/>
          </a:xfrm>
          <a:prstGeom prst="rect">
            <a:avLst/>
          </a:prstGeom>
          <a:solidFill>
            <a:srgbClr val="60BA47"/>
          </a:solidFill>
        </p:spPr>
        <p:txBody>
          <a:bodyPr lIns="91440" tIns="45720" rIns="91440" bIns="45720" anchor="ctr">
            <a:noAutofit/>
          </a:bodyPr>
          <a:lstStyle/>
          <a:p>
            <a:pPr algn="ctr"/>
            <a:endParaRPr lang="en-US" b="1" dirty="0"/>
          </a:p>
          <a:p>
            <a:pPr algn="ctr"/>
            <a:r>
              <a:rPr lang="en-US" b="1" dirty="0"/>
              <a:t>3.</a:t>
            </a:r>
            <a:r>
              <a:rPr lang="en-US" dirty="0"/>
              <a:t> </a:t>
            </a:r>
            <a:r>
              <a:rPr lang="en-US" dirty="0" err="1"/>
              <a:t>AdV</a:t>
            </a:r>
            <a:r>
              <a:rPr lang="en-US" b="1" dirty="0"/>
              <a:t> (</a:t>
            </a:r>
            <a:r>
              <a:rPr lang="en-US" dirty="0" err="1"/>
              <a:t>Acque</a:t>
            </a:r>
            <a:r>
              <a:rPr lang="en-US" dirty="0"/>
              <a:t> di </a:t>
            </a:r>
            <a:r>
              <a:rPr lang="en-US" dirty="0" err="1"/>
              <a:t>vegetazione</a:t>
            </a:r>
            <a:r>
              <a:rPr lang="en-US" b="1" dirty="0"/>
              <a:t>)</a:t>
            </a:r>
            <a:endParaRPr lang="en-US" b="1" dirty="0">
              <a:ea typeface="Calibri"/>
              <a:cs typeface="Calibri"/>
            </a:endParaRPr>
          </a:p>
          <a:p>
            <a:pPr algn="ctr"/>
            <a:endParaRPr lang="en-US" b="1" dirty="0"/>
          </a:p>
        </p:txBody>
      </p:sp>
      <p:sp>
        <p:nvSpPr>
          <p:cNvPr id="2" name="Freeform 1">
            <a:extLst>
              <a:ext uri="{FF2B5EF4-FFF2-40B4-BE49-F238E27FC236}">
                <a16:creationId xmlns:a16="http://schemas.microsoft.com/office/drawing/2014/main" id="{6473C616-BBC5-E2D0-51DB-151F13597F30}"/>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8210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a:buFont typeface="Arial" panose="020B0604020202020204" pitchFamily="34" charset="0"/>
              <a:buChar char="•"/>
            </a:pPr>
            <a:endParaRPr lang="en-US"/>
          </a:p>
          <a:p>
            <a:pPr marL="285750" indent="-285750" fontAlgn="base">
              <a:lnSpc>
                <a:spcPts val="2174"/>
              </a:lnSpc>
              <a:buFont typeface="Arial,Sans-Serif" panose="020B0604020202020204" pitchFamily="34" charset="0"/>
              <a:buChar char="•"/>
            </a:pPr>
            <a:r>
              <a:rPr lang="en-US" b="1" err="1"/>
              <a:t>Infuso</a:t>
            </a:r>
            <a:r>
              <a:rPr lang="en-US" b="1" dirty="0"/>
              <a:t> di </a:t>
            </a:r>
            <a:r>
              <a:rPr lang="en-US" b="1" err="1"/>
              <a:t>foglie</a:t>
            </a:r>
            <a:r>
              <a:rPr lang="en-US" b="1" dirty="0"/>
              <a:t> di </a:t>
            </a:r>
            <a:r>
              <a:rPr lang="en-US" b="1" err="1"/>
              <a:t>oliv</a:t>
            </a:r>
            <a:r>
              <a:rPr lang="en-US" err="1"/>
              <a:t>o</a:t>
            </a:r>
            <a:r>
              <a:rPr lang="en-US" dirty="0"/>
              <a:t>: le </a:t>
            </a:r>
            <a:r>
              <a:rPr lang="en-US" err="1"/>
              <a:t>foglie</a:t>
            </a:r>
            <a:r>
              <a:rPr lang="en-US" dirty="0"/>
              <a:t> di </a:t>
            </a:r>
            <a:r>
              <a:rPr lang="en-US" err="1"/>
              <a:t>olivo</a:t>
            </a:r>
            <a:r>
              <a:rPr lang="en-US" dirty="0"/>
              <a:t> </a:t>
            </a:r>
            <a:r>
              <a:rPr lang="en-US" err="1"/>
              <a:t>possiedono</a:t>
            </a:r>
            <a:r>
              <a:rPr lang="en-US" dirty="0"/>
              <a:t> </a:t>
            </a:r>
            <a:r>
              <a:rPr lang="en-US" err="1"/>
              <a:t>proprietà</a:t>
            </a:r>
            <a:r>
              <a:rPr lang="en-US" dirty="0"/>
              <a:t> </a:t>
            </a:r>
            <a:r>
              <a:rPr lang="en-US" err="1"/>
              <a:t>ipoglicemizzanti</a:t>
            </a:r>
            <a:r>
              <a:rPr lang="en-US" dirty="0"/>
              <a:t>, </a:t>
            </a:r>
            <a:r>
              <a:rPr lang="en-US" err="1"/>
              <a:t>diuretiche</a:t>
            </a:r>
            <a:r>
              <a:rPr lang="en-US" dirty="0"/>
              <a:t> e </a:t>
            </a:r>
            <a:r>
              <a:rPr lang="en-US" err="1"/>
              <a:t>colesterolitiche</a:t>
            </a:r>
            <a:r>
              <a:rPr lang="en-US" dirty="0"/>
              <a:t>. I </a:t>
            </a:r>
            <a:r>
              <a:rPr lang="en-US" err="1"/>
              <a:t>benefici</a:t>
            </a:r>
            <a:r>
              <a:rPr lang="en-US" dirty="0"/>
              <a:t> per la salute </a:t>
            </a:r>
            <a:r>
              <a:rPr lang="en-US" err="1"/>
              <a:t>sono</a:t>
            </a:r>
            <a:r>
              <a:rPr lang="en-US" dirty="0"/>
              <a:t> </a:t>
            </a:r>
            <a:r>
              <a:rPr lang="en-US" err="1"/>
              <a:t>attribuibili</a:t>
            </a:r>
            <a:r>
              <a:rPr lang="en-US" dirty="0"/>
              <a:t> </a:t>
            </a:r>
            <a:r>
              <a:rPr lang="en-US" err="1"/>
              <a:t>alla</a:t>
            </a:r>
            <a:r>
              <a:rPr lang="en-US" dirty="0"/>
              <a:t> </a:t>
            </a:r>
            <a:r>
              <a:rPr lang="en-US" err="1"/>
              <a:t>presenza</a:t>
            </a:r>
            <a:r>
              <a:rPr lang="en-US" dirty="0"/>
              <a:t> di </a:t>
            </a:r>
            <a:r>
              <a:rPr lang="en-US" err="1"/>
              <a:t>una</a:t>
            </a:r>
            <a:r>
              <a:rPr lang="en-US" dirty="0"/>
              <a:t> </a:t>
            </a:r>
            <a:r>
              <a:rPr lang="en-US" err="1"/>
              <a:t>sostanza</a:t>
            </a:r>
            <a:r>
              <a:rPr lang="en-US" dirty="0"/>
              <a:t> </a:t>
            </a:r>
            <a:r>
              <a:rPr lang="en-US" err="1"/>
              <a:t>specifica</a:t>
            </a:r>
            <a:r>
              <a:rPr lang="en-US" dirty="0"/>
              <a:t>, </a:t>
            </a:r>
            <a:r>
              <a:rPr lang="en-US" err="1"/>
              <a:t>l'oleuropeina</a:t>
            </a:r>
            <a:r>
              <a:rPr lang="en-US" dirty="0"/>
              <a:t>. </a:t>
            </a:r>
            <a:r>
              <a:rPr lang="en-US" err="1"/>
              <a:t>Questo</a:t>
            </a:r>
            <a:r>
              <a:rPr lang="en-US" dirty="0"/>
              <a:t> </a:t>
            </a:r>
            <a:r>
              <a:rPr lang="en-US" err="1"/>
              <a:t>glicoside</a:t>
            </a:r>
            <a:r>
              <a:rPr lang="en-US" dirty="0"/>
              <a:t> amaro è </a:t>
            </a:r>
            <a:r>
              <a:rPr lang="en-US" err="1"/>
              <a:t>responsabile</a:t>
            </a:r>
            <a:r>
              <a:rPr lang="en-US" dirty="0"/>
              <a:t> di </a:t>
            </a:r>
            <a:r>
              <a:rPr lang="en-US" err="1"/>
              <a:t>significativi</a:t>
            </a:r>
            <a:r>
              <a:rPr lang="en-US" dirty="0"/>
              <a:t> </a:t>
            </a:r>
            <a:r>
              <a:rPr lang="en-US" err="1"/>
              <a:t>vantaggi</a:t>
            </a:r>
            <a:r>
              <a:rPr lang="en-US" dirty="0"/>
              <a:t> per il </a:t>
            </a:r>
            <a:r>
              <a:rPr lang="en-US" err="1"/>
              <a:t>benessere</a:t>
            </a:r>
            <a:r>
              <a:rPr lang="en-US" dirty="0"/>
              <a:t>.</a:t>
            </a:r>
          </a:p>
          <a:p>
            <a:pPr marL="179070" indent="-179070">
              <a:buFont typeface="Arial" panose="020B0604020202020204" pitchFamily="34" charset="0"/>
              <a:buChar char="•"/>
            </a:pPr>
            <a:endParaRPr lang="en-US" dirty="0">
              <a:ea typeface="Calibri"/>
              <a:cs typeface="Calibri"/>
            </a:endParaRPr>
          </a:p>
          <a:p>
            <a:pPr marL="179070" indent="-179070" algn="l" fontAlgn="base">
              <a:buFont typeface="Arial" panose="020B0604020202020204" pitchFamily="34" charset="0"/>
              <a:buChar char="•"/>
            </a:pPr>
            <a:endParaRPr lang="en-US">
              <a:ea typeface="Calibri" panose="020F0502020204030204"/>
              <a:cs typeface="Calibri" panose="020F0502020204030204"/>
            </a:endParaRPr>
          </a:p>
          <a:p>
            <a:pPr>
              <a:buFont typeface="Arial" panose="020B0604020202020204" pitchFamily="34" charset="0"/>
              <a:buChar char="•"/>
            </a:pPr>
            <a:r>
              <a:rPr lang="en-US" b="1" err="1"/>
              <a:t>Estratto</a:t>
            </a:r>
            <a:r>
              <a:rPr lang="en-US" b="1" dirty="0"/>
              <a:t> di </a:t>
            </a:r>
            <a:r>
              <a:rPr lang="en-US" b="1" err="1"/>
              <a:t>foglie</a:t>
            </a:r>
            <a:r>
              <a:rPr lang="en-US" b="1" dirty="0"/>
              <a:t> di </a:t>
            </a:r>
            <a:r>
              <a:rPr lang="en-US" b="1" err="1"/>
              <a:t>olivo</a:t>
            </a:r>
            <a:r>
              <a:rPr lang="en-US" b="1" dirty="0"/>
              <a:t>: </a:t>
            </a:r>
            <a:r>
              <a:rPr lang="en-US" err="1"/>
              <a:t>rappresenta</a:t>
            </a:r>
            <a:r>
              <a:rPr lang="en-US" dirty="0"/>
              <a:t> </a:t>
            </a:r>
            <a:r>
              <a:rPr lang="en-US" err="1"/>
              <a:t>una</a:t>
            </a:r>
            <a:r>
              <a:rPr lang="en-US" dirty="0"/>
              <a:t> dose </a:t>
            </a:r>
            <a:r>
              <a:rPr lang="en-US" err="1"/>
              <a:t>concentrata</a:t>
            </a:r>
            <a:r>
              <a:rPr lang="en-US" dirty="0"/>
              <a:t> di </a:t>
            </a:r>
            <a:r>
              <a:rPr lang="en-US" err="1"/>
              <a:t>nutrienti</a:t>
            </a:r>
            <a:r>
              <a:rPr lang="en-US" dirty="0"/>
              <a:t> </a:t>
            </a:r>
            <a:r>
              <a:rPr lang="en-US" err="1"/>
              <a:t>presenti</a:t>
            </a:r>
            <a:r>
              <a:rPr lang="en-US" dirty="0"/>
              <a:t> </a:t>
            </a:r>
            <a:r>
              <a:rPr lang="en-US" err="1"/>
              <a:t>nelle</a:t>
            </a:r>
            <a:r>
              <a:rPr lang="en-US" dirty="0"/>
              <a:t> </a:t>
            </a:r>
            <a:r>
              <a:rPr lang="en-US" err="1"/>
              <a:t>foglie</a:t>
            </a:r>
            <a:r>
              <a:rPr lang="en-US" dirty="0"/>
              <a:t> di </a:t>
            </a:r>
            <a:r>
              <a:rPr lang="en-US" err="1"/>
              <a:t>olivo</a:t>
            </a:r>
            <a:r>
              <a:rPr lang="en-US" dirty="0"/>
              <a:t>. </a:t>
            </a:r>
            <a:r>
              <a:rPr lang="en-US" err="1"/>
              <a:t>Costituisce</a:t>
            </a:r>
            <a:r>
              <a:rPr lang="en-US" dirty="0"/>
              <a:t> </a:t>
            </a:r>
            <a:r>
              <a:rPr lang="en-US" err="1"/>
              <a:t>una</a:t>
            </a:r>
            <a:r>
              <a:rPr lang="en-US" dirty="0"/>
              <a:t> </a:t>
            </a:r>
            <a:r>
              <a:rPr lang="en-US" err="1"/>
              <a:t>fonte</a:t>
            </a:r>
            <a:r>
              <a:rPr lang="en-US" dirty="0"/>
              <a:t> </a:t>
            </a:r>
            <a:r>
              <a:rPr lang="en-US" err="1"/>
              <a:t>potente</a:t>
            </a:r>
            <a:r>
              <a:rPr lang="en-US" dirty="0"/>
              <a:t> di </a:t>
            </a:r>
            <a:r>
              <a:rPr lang="en-US" err="1"/>
              <a:t>antiossidanti</a:t>
            </a:r>
            <a:r>
              <a:rPr lang="en-US" dirty="0"/>
              <a:t> </a:t>
            </a:r>
            <a:r>
              <a:rPr lang="en-US" err="1"/>
              <a:t>che</a:t>
            </a:r>
            <a:r>
              <a:rPr lang="en-US" dirty="0"/>
              <a:t> </a:t>
            </a:r>
            <a:r>
              <a:rPr lang="en-US" err="1"/>
              <a:t>favoriscono</a:t>
            </a:r>
            <a:r>
              <a:rPr lang="en-US" dirty="0"/>
              <a:t> il </a:t>
            </a:r>
            <a:r>
              <a:rPr lang="en-US" err="1"/>
              <a:t>sistema</a:t>
            </a:r>
            <a:r>
              <a:rPr lang="en-US" dirty="0"/>
              <a:t> </a:t>
            </a:r>
            <a:r>
              <a:rPr lang="en-US" err="1"/>
              <a:t>immunitario</a:t>
            </a:r>
            <a:r>
              <a:rPr lang="en-US" dirty="0"/>
              <a:t>. </a:t>
            </a:r>
            <a:endParaRPr lang="en-US">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4</a:t>
            </a:r>
            <a:r>
              <a:rPr lang="en-US" b="1" dirty="0"/>
              <a:t>. </a:t>
            </a:r>
            <a:r>
              <a:rPr lang="en-US" dirty="0"/>
              <a:t>Fogli </a:t>
            </a:r>
            <a:r>
              <a:rPr lang="en-US" dirty="0" err="1"/>
              <a:t>d'Ulivo</a:t>
            </a:r>
            <a:endParaRPr lang="en-US" b="1">
              <a:ea typeface="Calibri"/>
              <a:cs typeface="Calibri"/>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0698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F10C-27B6-ED92-B480-2E804673B6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6044DDD-16BD-EC11-7FB5-150D8A28E1F3}"/>
              </a:ext>
            </a:extLst>
          </p:cNvPr>
          <p:cNvSpPr>
            <a:spLocks noGrp="1"/>
          </p:cNvSpPr>
          <p:nvPr>
            <p:ph type="body" sz="quarter" idx="18"/>
          </p:nvPr>
        </p:nvSpPr>
        <p:spPr>
          <a:xfrm>
            <a:off x="4505647" y="282136"/>
            <a:ext cx="6662026" cy="5188513"/>
          </a:xfrm>
          <a:prstGeom prst="rect">
            <a:avLst/>
          </a:prstGeom>
        </p:spPr>
        <p:txBody>
          <a:bodyPr lIns="91440" tIns="45720" rIns="91440" bIns="45720" anchor="t"/>
          <a:lstStyle/>
          <a:p>
            <a:pPr marL="0" indent="0"/>
            <a:endParaRPr lang="en-US"/>
          </a:p>
          <a:p>
            <a:pPr marL="521970" indent="-342900">
              <a:buFont typeface="Arial" panose="020B0604020202020204" pitchFamily="34" charset="0"/>
              <a:buChar char="•"/>
            </a:pPr>
            <a:r>
              <a:rPr lang="en-US" sz="2200" b="1" dirty="0">
                <a:ea typeface="Calibri"/>
                <a:cs typeface="Calibri"/>
              </a:rPr>
              <a:t>Parti di </a:t>
            </a:r>
            <a:r>
              <a:rPr lang="en-US" sz="2200" b="1" dirty="0" err="1">
                <a:ea typeface="Calibri"/>
                <a:cs typeface="Calibri"/>
              </a:rPr>
              <a:t>automobili</a:t>
            </a:r>
            <a:r>
              <a:rPr lang="en-US" sz="2200" b="1" dirty="0">
                <a:ea typeface="Calibri"/>
                <a:cs typeface="Calibri"/>
              </a:rPr>
              <a:t>: </a:t>
            </a:r>
            <a:r>
              <a:rPr lang="en-US" sz="2200" dirty="0">
                <a:ea typeface="Calibri"/>
                <a:cs typeface="Calibri"/>
              </a:rPr>
              <a:t>Ford </a:t>
            </a:r>
            <a:r>
              <a:rPr lang="en-US" sz="2200" dirty="0" err="1">
                <a:ea typeface="Calibri"/>
                <a:cs typeface="Calibri"/>
              </a:rPr>
              <a:t>sta</a:t>
            </a:r>
            <a:r>
              <a:rPr lang="en-US" sz="2200" dirty="0">
                <a:ea typeface="Calibri"/>
                <a:cs typeface="Calibri"/>
              </a:rPr>
              <a:t> </a:t>
            </a:r>
            <a:r>
              <a:rPr lang="en-US" sz="2200" dirty="0" err="1">
                <a:ea typeface="Calibri"/>
                <a:cs typeface="Calibri"/>
              </a:rPr>
              <a:t>esplorando</a:t>
            </a:r>
            <a:r>
              <a:rPr lang="en-US" sz="2200" dirty="0">
                <a:ea typeface="Calibri"/>
                <a:cs typeface="Calibri"/>
              </a:rPr>
              <a:t> la </a:t>
            </a:r>
            <a:r>
              <a:rPr lang="en-US" sz="2200" dirty="0" err="1">
                <a:ea typeface="Calibri"/>
                <a:cs typeface="Calibri"/>
              </a:rPr>
              <a:t>possibilità</a:t>
            </a:r>
            <a:r>
              <a:rPr lang="en-US" sz="2200" dirty="0">
                <a:ea typeface="Calibri"/>
                <a:cs typeface="Calibri"/>
              </a:rPr>
              <a:t> di </a:t>
            </a:r>
            <a:r>
              <a:rPr lang="en-US" sz="2200" dirty="0" err="1">
                <a:ea typeface="Calibri"/>
                <a:cs typeface="Calibri"/>
              </a:rPr>
              <a:t>sostituire</a:t>
            </a:r>
            <a:r>
              <a:rPr lang="en-US" sz="2200" dirty="0">
                <a:ea typeface="Calibri"/>
                <a:cs typeface="Calibri"/>
              </a:rPr>
              <a:t> </a:t>
            </a:r>
            <a:r>
              <a:rPr lang="en-US" sz="2200" dirty="0" err="1">
                <a:ea typeface="Calibri"/>
                <a:cs typeface="Calibri"/>
              </a:rPr>
              <a:t>i</a:t>
            </a:r>
            <a:r>
              <a:rPr lang="en-US" sz="2200" dirty="0">
                <a:ea typeface="Calibri"/>
                <a:cs typeface="Calibri"/>
              </a:rPr>
              <a:t> </a:t>
            </a:r>
            <a:r>
              <a:rPr lang="en-US" sz="2200" dirty="0" err="1">
                <a:ea typeface="Calibri"/>
                <a:cs typeface="Calibri"/>
              </a:rPr>
              <a:t>tradizionali</a:t>
            </a:r>
            <a:r>
              <a:rPr lang="en-US" sz="2200" dirty="0">
                <a:ea typeface="Calibri"/>
                <a:cs typeface="Calibri"/>
              </a:rPr>
              <a:t> </a:t>
            </a:r>
            <a:r>
              <a:rPr lang="en-US" sz="2200" dirty="0" err="1">
                <a:ea typeface="Calibri"/>
                <a:cs typeface="Calibri"/>
              </a:rPr>
              <a:t>rivestimenti</a:t>
            </a:r>
            <a:r>
              <a:rPr lang="en-US" sz="2200" dirty="0">
                <a:ea typeface="Calibri"/>
                <a:cs typeface="Calibri"/>
              </a:rPr>
              <a:t> in </a:t>
            </a:r>
            <a:r>
              <a:rPr lang="en-US" sz="2200" dirty="0" err="1">
                <a:ea typeface="Calibri"/>
                <a:cs typeface="Calibri"/>
              </a:rPr>
              <a:t>plastica</a:t>
            </a:r>
            <a:r>
              <a:rPr lang="en-US" sz="2200" dirty="0">
                <a:ea typeface="Calibri"/>
                <a:cs typeface="Calibri"/>
              </a:rPr>
              <a:t> con </a:t>
            </a:r>
            <a:r>
              <a:rPr lang="en-US" sz="2200" dirty="0" err="1">
                <a:ea typeface="Calibri"/>
                <a:cs typeface="Calibri"/>
              </a:rPr>
              <a:t>componenti</a:t>
            </a:r>
            <a:r>
              <a:rPr lang="en-US" sz="2200" dirty="0">
                <a:ea typeface="Calibri"/>
                <a:cs typeface="Calibri"/>
              </a:rPr>
              <a:t> </a:t>
            </a:r>
            <a:r>
              <a:rPr lang="en-US" sz="2200" dirty="0" err="1">
                <a:ea typeface="Calibri"/>
                <a:cs typeface="Calibri"/>
              </a:rPr>
              <a:t>realizzati</a:t>
            </a:r>
            <a:r>
              <a:rPr lang="en-US" sz="2200" dirty="0">
                <a:ea typeface="Calibri"/>
                <a:cs typeface="Calibri"/>
              </a:rPr>
              <a:t> da un mix di </a:t>
            </a:r>
            <a:r>
              <a:rPr lang="en-US" sz="2200" dirty="0" err="1">
                <a:ea typeface="Calibri"/>
                <a:cs typeface="Calibri"/>
              </a:rPr>
              <a:t>trucioli</a:t>
            </a:r>
            <a:r>
              <a:rPr lang="en-US" sz="2200" dirty="0">
                <a:ea typeface="Calibri"/>
                <a:cs typeface="Calibri"/>
              </a:rPr>
              <a:t> di </a:t>
            </a:r>
            <a:r>
              <a:rPr lang="en-US" sz="2200" dirty="0" err="1">
                <a:ea typeface="Calibri"/>
                <a:cs typeface="Calibri"/>
              </a:rPr>
              <a:t>ulivo</a:t>
            </a:r>
            <a:r>
              <a:rPr lang="en-US" sz="2200" dirty="0">
                <a:ea typeface="Calibri"/>
                <a:cs typeface="Calibri"/>
              </a:rPr>
              <a:t> e </a:t>
            </a:r>
            <a:r>
              <a:rPr lang="en-US" sz="2200" dirty="0" err="1">
                <a:ea typeface="Calibri"/>
                <a:cs typeface="Calibri"/>
              </a:rPr>
              <a:t>plastica</a:t>
            </a:r>
            <a:r>
              <a:rPr lang="en-US" sz="2200" dirty="0">
                <a:ea typeface="Calibri"/>
                <a:cs typeface="Calibri"/>
              </a:rPr>
              <a:t> </a:t>
            </a:r>
            <a:r>
              <a:rPr lang="en-US" sz="2200" dirty="0" err="1">
                <a:ea typeface="Calibri"/>
                <a:cs typeface="Calibri"/>
              </a:rPr>
              <a:t>riciclata</a:t>
            </a:r>
            <a:r>
              <a:rPr lang="en-US" sz="2200" dirty="0">
                <a:ea typeface="Calibri"/>
                <a:cs typeface="Calibri"/>
              </a:rPr>
              <a:t>.</a:t>
            </a:r>
            <a:endParaRPr lang="en-US" sz="2200" dirty="0">
              <a:solidFill>
                <a:srgbClr val="086D6E"/>
              </a:solidFill>
              <a:ea typeface="Calibri"/>
              <a:cs typeface="Calibri"/>
            </a:endParaRPr>
          </a:p>
          <a:p>
            <a:pPr marL="521970" indent="-342900">
              <a:buChar char="•"/>
            </a:pPr>
            <a:endParaRPr lang="en-US" sz="2200" dirty="0">
              <a:ea typeface="Calibri"/>
              <a:cs typeface="Calibri"/>
            </a:endParaRPr>
          </a:p>
          <a:p>
            <a:pPr marL="521970" indent="-342900">
              <a:buFont typeface="Arial" panose="020B0604020202020204" pitchFamily="34" charset="0"/>
              <a:buChar char="•"/>
            </a:pPr>
            <a:r>
              <a:rPr lang="en-US" sz="2200" b="1" err="1"/>
              <a:t>Pellicola</a:t>
            </a:r>
            <a:r>
              <a:rPr lang="en-US" sz="2200" b="1" dirty="0"/>
              <a:t> per </a:t>
            </a:r>
            <a:r>
              <a:rPr lang="en-US" sz="2200" b="1" err="1"/>
              <a:t>imballaggio</a:t>
            </a:r>
            <a:r>
              <a:rPr lang="en-US" sz="2200" b="1" dirty="0"/>
              <a:t> </a:t>
            </a:r>
            <a:r>
              <a:rPr lang="en-US" sz="2200" b="1" err="1"/>
              <a:t>biodegradabile</a:t>
            </a:r>
            <a:r>
              <a:rPr lang="en-US" sz="2200" dirty="0"/>
              <a:t>, </a:t>
            </a:r>
            <a:r>
              <a:rPr lang="en-US" sz="2200" err="1"/>
              <a:t>utilizzabile</a:t>
            </a:r>
            <a:r>
              <a:rPr lang="en-US" sz="2200" dirty="0"/>
              <a:t> come </a:t>
            </a:r>
            <a:r>
              <a:rPr lang="en-US" sz="2200" err="1"/>
              <a:t>biopolimero</a:t>
            </a:r>
            <a:r>
              <a:rPr lang="en-US" sz="2200" dirty="0"/>
              <a:t> per </a:t>
            </a:r>
            <a:r>
              <a:rPr lang="en-US" sz="2200" err="1"/>
              <a:t>imballaggi</a:t>
            </a:r>
            <a:r>
              <a:rPr lang="en-US" sz="2200" dirty="0"/>
              <a:t> </a:t>
            </a:r>
            <a:r>
              <a:rPr lang="en-US" sz="2200" err="1"/>
              <a:t>alimentari</a:t>
            </a:r>
            <a:r>
              <a:rPr lang="en-US" sz="2200" dirty="0"/>
              <a:t>. </a:t>
            </a:r>
            <a:endParaRPr lang="en-US" sz="2200" dirty="0">
              <a:ea typeface="Calibri"/>
              <a:cs typeface="Calibri"/>
            </a:endParaRPr>
          </a:p>
          <a:p>
            <a:pPr marL="521970" indent="-342900">
              <a:buFont typeface="Arial" panose="020B0604020202020204" pitchFamily="34" charset="0"/>
              <a:buChar char="•"/>
            </a:pPr>
            <a:endParaRPr lang="en-US" sz="2200" b="1" dirty="0">
              <a:ea typeface="Calibri"/>
              <a:cs typeface="Calibri"/>
            </a:endParaRPr>
          </a:p>
          <a:p>
            <a:pPr marL="521970" indent="-342900">
              <a:buFont typeface="Arial" panose="020B0604020202020204" pitchFamily="34" charset="0"/>
              <a:buChar char="•"/>
            </a:pPr>
            <a:r>
              <a:rPr lang="en-US" sz="2200" b="1" dirty="0"/>
              <a:t>Energia </a:t>
            </a:r>
            <a:r>
              <a:rPr lang="en-US" sz="2200" b="1" err="1"/>
              <a:t>rinnovabile</a:t>
            </a:r>
            <a:r>
              <a:rPr lang="en-US" sz="2200" b="1" dirty="0"/>
              <a:t>:</a:t>
            </a:r>
            <a:r>
              <a:rPr lang="en-US" sz="2200" dirty="0"/>
              <a:t> </a:t>
            </a:r>
            <a:r>
              <a:rPr lang="en-US" sz="2200" err="1"/>
              <a:t>produzione</a:t>
            </a:r>
            <a:r>
              <a:rPr lang="en-US" sz="2200" dirty="0"/>
              <a:t> di </a:t>
            </a:r>
            <a:r>
              <a:rPr lang="en-US" sz="2200" err="1"/>
              <a:t>cippato</a:t>
            </a:r>
            <a:r>
              <a:rPr lang="en-US" sz="2200" dirty="0"/>
              <a:t> di legno </a:t>
            </a:r>
            <a:r>
              <a:rPr lang="en-US" sz="2200" err="1"/>
              <a:t>destinato</a:t>
            </a:r>
            <a:r>
              <a:rPr lang="en-US" sz="2200" dirty="0"/>
              <a:t> a un </a:t>
            </a:r>
            <a:r>
              <a:rPr lang="en-US" sz="2200" err="1"/>
              <a:t>impianto</a:t>
            </a:r>
            <a:r>
              <a:rPr lang="en-US" sz="2200" dirty="0"/>
              <a:t> di </a:t>
            </a:r>
            <a:r>
              <a:rPr lang="en-US" sz="2200" err="1"/>
              <a:t>conversione</a:t>
            </a:r>
            <a:r>
              <a:rPr lang="en-US" sz="2200" dirty="0"/>
              <a:t> </a:t>
            </a:r>
            <a:r>
              <a:rPr lang="en-US" sz="2200" err="1"/>
              <a:t>energetica</a:t>
            </a:r>
            <a:endParaRPr lang="en-US" sz="2200">
              <a:ea typeface="Calibri"/>
              <a:cs typeface="Calibri"/>
            </a:endParaRPr>
          </a:p>
          <a:p>
            <a:pPr marL="521970" indent="-342900">
              <a:buFont typeface="Arial" panose="020B0604020202020204" pitchFamily="34" charset="0"/>
              <a:buChar char="•"/>
            </a:pPr>
            <a:endParaRPr lang="en-US" sz="2200" dirty="0">
              <a:ea typeface="Calibri"/>
              <a:cs typeface="Calibri"/>
            </a:endParaRPr>
          </a:p>
          <a:p>
            <a:pPr marL="521970" indent="-342900">
              <a:buFont typeface="Arial" panose="020B0604020202020204" pitchFamily="34" charset="0"/>
              <a:buChar char="•"/>
            </a:pPr>
            <a:r>
              <a:rPr lang="en-US" sz="2200" b="1" err="1"/>
              <a:t>Ammendante</a:t>
            </a:r>
            <a:r>
              <a:rPr lang="en-US" sz="2200" b="1" dirty="0"/>
              <a:t> del </a:t>
            </a:r>
            <a:r>
              <a:rPr lang="en-US" sz="2200" b="1" err="1"/>
              <a:t>terreno</a:t>
            </a:r>
            <a:r>
              <a:rPr lang="en-US" sz="2200" b="1" dirty="0"/>
              <a:t>:</a:t>
            </a:r>
            <a:r>
              <a:rPr lang="en-US" sz="2200" dirty="0"/>
              <a:t> il biochar </a:t>
            </a:r>
            <a:r>
              <a:rPr lang="en-US" sz="2200" err="1"/>
              <a:t>potrebbe</a:t>
            </a:r>
            <a:r>
              <a:rPr lang="en-US" sz="2200" dirty="0"/>
              <a:t> </a:t>
            </a:r>
            <a:r>
              <a:rPr lang="en-US" sz="2200" err="1"/>
              <a:t>essere</a:t>
            </a:r>
            <a:r>
              <a:rPr lang="en-US" sz="2200" dirty="0"/>
              <a:t> </a:t>
            </a:r>
            <a:r>
              <a:rPr lang="en-US" sz="2200" err="1"/>
              <a:t>prodotto</a:t>
            </a:r>
            <a:r>
              <a:rPr lang="en-US" sz="2200" dirty="0"/>
              <a:t> da pellet di </a:t>
            </a:r>
            <a:r>
              <a:rPr lang="en-US" sz="2200" err="1"/>
              <a:t>olivo</a:t>
            </a:r>
            <a:r>
              <a:rPr lang="en-US" sz="2200" dirty="0"/>
              <a:t> e </a:t>
            </a:r>
            <a:r>
              <a:rPr lang="en-US" sz="2200" err="1"/>
              <a:t>aggiunto</a:t>
            </a:r>
            <a:r>
              <a:rPr lang="en-US" sz="2200" dirty="0"/>
              <a:t>, come </a:t>
            </a:r>
            <a:r>
              <a:rPr lang="en-US" sz="2200" err="1"/>
              <a:t>efficace</a:t>
            </a:r>
            <a:r>
              <a:rPr lang="en-US" sz="2200" dirty="0"/>
              <a:t> </a:t>
            </a:r>
            <a:r>
              <a:rPr lang="en-US" sz="2200" err="1"/>
              <a:t>ammendante</a:t>
            </a:r>
            <a:r>
              <a:rPr lang="en-US" sz="2200" dirty="0"/>
              <a:t> del </a:t>
            </a:r>
            <a:r>
              <a:rPr lang="en-US" sz="2200" err="1"/>
              <a:t>terreno</a:t>
            </a:r>
            <a:r>
              <a:rPr lang="en-US" sz="2200" dirty="0"/>
              <a:t>, ai </a:t>
            </a:r>
            <a:r>
              <a:rPr lang="en-US" sz="2200" err="1"/>
              <a:t>terricci</a:t>
            </a:r>
            <a:r>
              <a:rPr lang="en-US" sz="2200" dirty="0"/>
              <a:t> per </a:t>
            </a:r>
            <a:r>
              <a:rPr lang="en-US" sz="2200" err="1"/>
              <a:t>vasi</a:t>
            </a:r>
            <a:r>
              <a:rPr lang="en-US" sz="2200" dirty="0"/>
              <a:t> </a:t>
            </a:r>
            <a:r>
              <a:rPr lang="en-US" sz="2200" err="1"/>
              <a:t>orticoli</a:t>
            </a:r>
            <a:r>
              <a:rPr lang="en-US" sz="2200" dirty="0"/>
              <a:t>. I rami di </a:t>
            </a:r>
            <a:r>
              <a:rPr lang="en-US" sz="2200" err="1"/>
              <a:t>olivo</a:t>
            </a:r>
            <a:r>
              <a:rPr lang="en-US" sz="2200" dirty="0"/>
              <a:t> </a:t>
            </a:r>
            <a:r>
              <a:rPr lang="en-US" sz="2200" err="1"/>
              <a:t>tritati</a:t>
            </a:r>
            <a:r>
              <a:rPr lang="en-US" sz="2200" dirty="0"/>
              <a:t> </a:t>
            </a:r>
            <a:r>
              <a:rPr lang="en-US" sz="2200" err="1"/>
              <a:t>possono</a:t>
            </a:r>
            <a:r>
              <a:rPr lang="en-US" sz="2200" dirty="0"/>
              <a:t> </a:t>
            </a:r>
            <a:r>
              <a:rPr lang="en-US" sz="2200" err="1"/>
              <a:t>essere</a:t>
            </a:r>
            <a:r>
              <a:rPr lang="en-US" sz="2200" dirty="0"/>
              <a:t> </a:t>
            </a:r>
            <a:r>
              <a:rPr lang="en-US" sz="2200" err="1"/>
              <a:t>impiegati</a:t>
            </a:r>
            <a:r>
              <a:rPr lang="en-US" sz="2200" dirty="0"/>
              <a:t> per </a:t>
            </a:r>
            <a:r>
              <a:rPr lang="en-US" sz="2200" err="1"/>
              <a:t>controllare</a:t>
            </a:r>
            <a:r>
              <a:rPr lang="en-US" sz="2200" dirty="0"/>
              <a:t> le </a:t>
            </a:r>
            <a:r>
              <a:rPr lang="en-US" sz="2200" err="1"/>
              <a:t>erbacce</a:t>
            </a:r>
            <a:r>
              <a:rPr lang="en-US" sz="2200" dirty="0"/>
              <a:t> e </a:t>
            </a:r>
            <a:r>
              <a:rPr lang="en-US" sz="2200" err="1"/>
              <a:t>reintegrare</a:t>
            </a:r>
            <a:r>
              <a:rPr lang="en-US" sz="2200" dirty="0"/>
              <a:t> la </a:t>
            </a:r>
            <a:r>
              <a:rPr lang="en-US" sz="2200" err="1"/>
              <a:t>materia</a:t>
            </a:r>
            <a:r>
              <a:rPr lang="en-US" sz="2200" dirty="0"/>
              <a:t> </a:t>
            </a:r>
            <a:r>
              <a:rPr lang="en-US" sz="2200" err="1"/>
              <a:t>organica</a:t>
            </a:r>
            <a:r>
              <a:rPr lang="en-US" sz="2200" dirty="0"/>
              <a:t> </a:t>
            </a:r>
            <a:r>
              <a:rPr lang="en-US" sz="2200" err="1"/>
              <a:t>nel</a:t>
            </a:r>
            <a:r>
              <a:rPr lang="en-US" sz="2200" dirty="0"/>
              <a:t> </a:t>
            </a:r>
            <a:r>
              <a:rPr lang="en-US" sz="2200" err="1"/>
              <a:t>ciclo</a:t>
            </a:r>
            <a:r>
              <a:rPr lang="en-US" sz="2200" dirty="0"/>
              <a:t> </a:t>
            </a:r>
            <a:r>
              <a:rPr lang="en-US" sz="2200" err="1"/>
              <a:t>biologico</a:t>
            </a:r>
            <a:r>
              <a:rPr lang="en-US" sz="2200" dirty="0"/>
              <a:t>.</a:t>
            </a:r>
            <a:endParaRPr lang="en-US" sz="2200" dirty="0">
              <a:ea typeface="Calibri"/>
              <a:cs typeface="Calibri" panose="020F0502020204030204"/>
            </a:endParaRPr>
          </a:p>
          <a:p>
            <a:pPr marL="521970" indent="-342900">
              <a:buFont typeface="Arial" panose="020B0604020202020204" pitchFamily="34" charset="0"/>
              <a:buChar char="•"/>
            </a:pPr>
            <a:endParaRPr lang="en-US" dirty="0">
              <a:ea typeface="Calibri"/>
              <a:cs typeface="Calibri" panose="020F0502020204030204"/>
            </a:endParaRPr>
          </a:p>
          <a:p>
            <a:pPr marL="52197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2DDACDC-825C-72F0-802B-201498C98ED4}"/>
              </a:ext>
            </a:extLst>
          </p:cNvPr>
          <p:cNvSpPr>
            <a:spLocks noGrp="1"/>
          </p:cNvSpPr>
          <p:nvPr>
            <p:ph type="body" sz="quarter" idx="16"/>
          </p:nvPr>
        </p:nvSpPr>
        <p:spPr>
          <a:xfrm>
            <a:off x="0" y="477078"/>
            <a:ext cx="4060191" cy="1002587"/>
          </a:xfrm>
          <a:prstGeom prst="rect">
            <a:avLst/>
          </a:prstGeom>
          <a:solidFill>
            <a:srgbClr val="60BA47"/>
          </a:solidFill>
        </p:spPr>
        <p:txBody>
          <a:bodyPr lIns="91440" tIns="45720" rIns="91440" bIns="45720" anchor="ctr">
            <a:noAutofit/>
          </a:bodyPr>
          <a:lstStyle/>
          <a:p>
            <a:r>
              <a:rPr lang="en-US" dirty="0"/>
              <a:t>5</a:t>
            </a:r>
            <a:r>
              <a:rPr lang="en-US" b="1" dirty="0"/>
              <a:t>. </a:t>
            </a:r>
            <a:r>
              <a:rPr lang="en-US" dirty="0" err="1"/>
              <a:t>Scarti</a:t>
            </a:r>
            <a:r>
              <a:rPr lang="en-US" dirty="0"/>
              <a:t> di </a:t>
            </a:r>
            <a:r>
              <a:rPr lang="en-US" dirty="0" err="1"/>
              <a:t>potatura</a:t>
            </a:r>
            <a:r>
              <a:rPr lang="en-US" dirty="0"/>
              <a:t> </a:t>
            </a:r>
            <a:r>
              <a:rPr lang="en-US" dirty="0" err="1"/>
              <a:t>dell'Ulivo</a:t>
            </a:r>
            <a:endParaRPr lang="en-US" b="1">
              <a:ea typeface="Calibri"/>
              <a:cs typeface="Calibri"/>
            </a:endParaRPr>
          </a:p>
        </p:txBody>
      </p:sp>
      <p:sp>
        <p:nvSpPr>
          <p:cNvPr id="2" name="Freeform 1">
            <a:extLst>
              <a:ext uri="{FF2B5EF4-FFF2-40B4-BE49-F238E27FC236}">
                <a16:creationId xmlns:a16="http://schemas.microsoft.com/office/drawing/2014/main" id="{5D77E0A4-31DA-7E64-2490-BF63DF057B7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4247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6766205" cy="1015663"/>
          </a:xfrm>
          <a:prstGeom prst="rect">
            <a:avLst/>
          </a:prstGeom>
          <a:noFill/>
        </p:spPr>
        <p:txBody>
          <a:bodyPr wrap="square" lIns="91440" tIns="45720" rIns="91440" bIns="45720" rtlCol="0" anchor="t">
            <a:spAutoFit/>
          </a:bodyPr>
          <a:lstStyle/>
          <a:p>
            <a:pPr algn="ctr"/>
            <a:r>
              <a:rPr lang="en-US" sz="3000" b="1" spc="162" dirty="0">
                <a:solidFill>
                  <a:schemeClr val="bg1"/>
                </a:solidFill>
                <a:latin typeface="Calibri"/>
                <a:ea typeface="Calibri"/>
                <a:cs typeface="Calibri"/>
              </a:rPr>
              <a:t>UN PICCOLO PROGRESSO OGNI GIORNO PORTA A GRANDI RISULTATI</a:t>
            </a:r>
            <a:endParaRPr lang="en-US" dirty="0">
              <a:solidFill>
                <a:schemeClr val="bg1"/>
              </a:solidFill>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520639"/>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a:solidFill>
                  <a:schemeClr val="bg1"/>
                </a:solidFill>
              </a:rPr>
              <a:t>www.</a:t>
            </a:r>
            <a:r>
              <a:rPr lang="en-US" sz="3000" b="1">
                <a:solidFill>
                  <a:schemeClr val="bg1"/>
                </a:solidFill>
              </a:rPr>
              <a:t>waste2worth</a:t>
            </a:r>
            <a:r>
              <a:rPr lang="en-US" sz="3000">
                <a:solidFill>
                  <a:schemeClr val="bg1"/>
                </a:solidFill>
              </a:rPr>
              <a:t>.eu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Olives with loaf of bread and oil on table">
            <a:extLst>
              <a:ext uri="{FF2B5EF4-FFF2-40B4-BE49-F238E27FC236}">
                <a16:creationId xmlns:a16="http://schemas.microsoft.com/office/drawing/2014/main" id="{283ECE9B-17C1-A2F5-80B9-7366FF9BBD5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88401" y="385460"/>
            <a:ext cx="4107750" cy="6087079"/>
          </a:xfr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940627" y="2800928"/>
            <a:ext cx="6331432" cy="2123902"/>
          </a:xfrm>
        </p:spPr>
        <p:txBody>
          <a:bodyPr lIns="91440" tIns="45720" rIns="91440" bIns="45720" anchor="t"/>
          <a:lstStyle/>
          <a:p>
            <a:r>
              <a:rPr lang="en-US" dirty="0"/>
              <a:t>Una </a:t>
            </a:r>
            <a:r>
              <a:rPr lang="en-US" dirty="0" err="1"/>
              <a:t>prospettiva</a:t>
            </a:r>
            <a:r>
              <a:rPr lang="en-US" dirty="0"/>
              <a:t> </a:t>
            </a:r>
            <a:r>
              <a:rPr lang="en-US" dirty="0" err="1"/>
              <a:t>italiana</a:t>
            </a:r>
            <a:r>
              <a:rPr lang="en-US" dirty="0"/>
              <a:t>: Olive</a:t>
            </a:r>
          </a:p>
        </p:txBody>
      </p:sp>
      <p:sp>
        <p:nvSpPr>
          <p:cNvPr id="13" name="Rectangle 12">
            <a:extLst>
              <a:ext uri="{FF2B5EF4-FFF2-40B4-BE49-F238E27FC236}">
                <a16:creationId xmlns:a16="http://schemas.microsoft.com/office/drawing/2014/main" id="{F5B3DF5B-B659-D26B-965C-36176B3B9B03}"/>
              </a:ext>
            </a:extLst>
          </p:cNvPr>
          <p:cNvSpPr/>
          <p:nvPr/>
        </p:nvSpPr>
        <p:spPr>
          <a:xfrm>
            <a:off x="3610863" y="1549805"/>
            <a:ext cx="6907008" cy="65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794886" y="1554479"/>
            <a:ext cx="6721712" cy="646331"/>
          </a:xfrm>
          <a:prstGeom prst="rect">
            <a:avLst/>
          </a:prstGeom>
          <a:noFill/>
        </p:spPr>
        <p:txBody>
          <a:bodyPr wrap="none" lIns="91440" tIns="45720" rIns="91440" bIns="45720" rtlCol="0" anchor="t">
            <a:spAutoFit/>
          </a:bodyPr>
          <a:lstStyle/>
          <a:p>
            <a:pPr>
              <a:defRPr/>
            </a:pPr>
            <a:r>
              <a:rPr lang="en-US" sz="3600" b="1" spc="324" dirty="0" err="1">
                <a:solidFill>
                  <a:srgbClr val="60BA47"/>
                </a:solidFill>
                <a:latin typeface="Calibri"/>
                <a:ea typeface="Calibri"/>
                <a:cs typeface="Calibri"/>
              </a:rPr>
              <a:t>Mappe</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dei</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flussi</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degli</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scarti</a:t>
            </a:r>
            <a:endParaRPr lang="en-US" sz="3600" b="1" i="0" u="none" strike="noStrike" kern="1200" cap="none" spc="324" normalizeH="0" baseline="0" noProof="0" dirty="0" err="1">
              <a:ln>
                <a:noFill/>
              </a:ln>
              <a:solidFill>
                <a:srgbClr val="60BA47"/>
              </a:solidFill>
              <a:effectLst/>
              <a:uLnTx/>
              <a:uFillTx/>
              <a:latin typeface="Calibri" panose="020F0502020204030204" pitchFamily="34" charset="0"/>
              <a:ea typeface="Calibri"/>
              <a:cs typeface="Calibri" panose="020F0502020204030204" pitchFamily="34" charset="0"/>
            </a:endParaRPr>
          </a:p>
        </p:txBody>
      </p:sp>
      <p:sp>
        <p:nvSpPr>
          <p:cNvPr id="8" name="Freeform 7">
            <a:extLst>
              <a:ext uri="{FF2B5EF4-FFF2-40B4-BE49-F238E27FC236}">
                <a16:creationId xmlns:a16="http://schemas.microsoft.com/office/drawing/2014/main" id="{A3B464D6-C3E4-2466-6582-5E34672FDED3}"/>
              </a:ext>
            </a:extLst>
          </p:cNvPr>
          <p:cNvSpPr/>
          <p:nvPr/>
        </p:nvSpPr>
        <p:spPr>
          <a:xfrm>
            <a:off x="-6153929" y="3428999"/>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25F7A63B-1430-0929-D3B9-EC0639FB5EE5}"/>
              </a:ext>
            </a:extLst>
          </p:cNvPr>
          <p:cNvSpPr>
            <a:spLocks/>
          </p:cNvSpPr>
          <p:nvPr/>
        </p:nvSpPr>
        <p:spPr bwMode="auto">
          <a:xfrm rot="431005">
            <a:off x="8992236" y="2800928"/>
            <a:ext cx="1815194" cy="2043446"/>
          </a:xfrm>
          <a:custGeom>
            <a:avLst/>
            <a:gdLst/>
            <a:ahLst/>
            <a:cxnLst/>
            <a:rect l="0" t="0" r="r" b="b"/>
            <a:pathLst>
              <a:path w="1031167" h="1057424">
                <a:moveTo>
                  <a:pt x="183540" y="460176"/>
                </a:moveTo>
                <a:cubicBezTo>
                  <a:pt x="217800" y="452833"/>
                  <a:pt x="247166" y="503011"/>
                  <a:pt x="216576" y="526265"/>
                </a:cubicBezTo>
                <a:cubicBezTo>
                  <a:pt x="209235" y="532385"/>
                  <a:pt x="198222" y="534833"/>
                  <a:pt x="193328" y="543400"/>
                </a:cubicBezTo>
                <a:cubicBezTo>
                  <a:pt x="189658" y="550742"/>
                  <a:pt x="190881" y="560533"/>
                  <a:pt x="190881" y="569100"/>
                </a:cubicBezTo>
                <a:cubicBezTo>
                  <a:pt x="192104" y="581339"/>
                  <a:pt x="188434" y="593578"/>
                  <a:pt x="183540" y="604593"/>
                </a:cubicBezTo>
                <a:cubicBezTo>
                  <a:pt x="179869" y="611936"/>
                  <a:pt x="168856" y="619279"/>
                  <a:pt x="163962" y="611936"/>
                </a:cubicBezTo>
                <a:cubicBezTo>
                  <a:pt x="161515" y="607041"/>
                  <a:pt x="163962" y="602146"/>
                  <a:pt x="162739" y="598474"/>
                </a:cubicBezTo>
                <a:cubicBezTo>
                  <a:pt x="160291" y="592354"/>
                  <a:pt x="154173" y="591131"/>
                  <a:pt x="149279" y="586235"/>
                </a:cubicBezTo>
                <a:cubicBezTo>
                  <a:pt x="145608" y="582563"/>
                  <a:pt x="143161" y="576444"/>
                  <a:pt x="141937" y="570324"/>
                </a:cubicBezTo>
                <a:cubicBezTo>
                  <a:pt x="134596" y="536056"/>
                  <a:pt x="140714" y="469967"/>
                  <a:pt x="183540" y="460176"/>
                </a:cubicBezTo>
                <a:close/>
                <a:moveTo>
                  <a:pt x="72580" y="311888"/>
                </a:moveTo>
                <a:lnTo>
                  <a:pt x="72192" y="313311"/>
                </a:lnTo>
                <a:lnTo>
                  <a:pt x="72192" y="312087"/>
                </a:lnTo>
                <a:lnTo>
                  <a:pt x="72580" y="311888"/>
                </a:lnTo>
                <a:close/>
                <a:moveTo>
                  <a:pt x="463740" y="0"/>
                </a:moveTo>
                <a:cubicBezTo>
                  <a:pt x="471081" y="0"/>
                  <a:pt x="478423" y="4895"/>
                  <a:pt x="485765" y="9791"/>
                </a:cubicBezTo>
                <a:lnTo>
                  <a:pt x="549392" y="52627"/>
                </a:lnTo>
                <a:cubicBezTo>
                  <a:pt x="554286" y="56298"/>
                  <a:pt x="560404" y="59970"/>
                  <a:pt x="567745" y="61194"/>
                </a:cubicBezTo>
                <a:cubicBezTo>
                  <a:pt x="576310" y="62418"/>
                  <a:pt x="586099" y="59970"/>
                  <a:pt x="593441" y="57522"/>
                </a:cubicBezTo>
                <a:cubicBezTo>
                  <a:pt x="603229" y="53850"/>
                  <a:pt x="609347" y="52627"/>
                  <a:pt x="613018" y="56298"/>
                </a:cubicBezTo>
                <a:cubicBezTo>
                  <a:pt x="615465" y="57522"/>
                  <a:pt x="616689" y="61194"/>
                  <a:pt x="617912" y="63642"/>
                </a:cubicBezTo>
                <a:cubicBezTo>
                  <a:pt x="627701" y="88119"/>
                  <a:pt x="636266" y="113820"/>
                  <a:pt x="627701" y="133402"/>
                </a:cubicBezTo>
                <a:cubicBezTo>
                  <a:pt x="584876" y="155431"/>
                  <a:pt x="539603" y="173790"/>
                  <a:pt x="493107" y="187253"/>
                </a:cubicBezTo>
                <a:cubicBezTo>
                  <a:pt x="510237" y="197044"/>
                  <a:pt x="512684" y="222745"/>
                  <a:pt x="509013" y="242327"/>
                </a:cubicBezTo>
                <a:cubicBezTo>
                  <a:pt x="505343" y="261909"/>
                  <a:pt x="496777" y="282714"/>
                  <a:pt x="500448" y="302297"/>
                </a:cubicBezTo>
                <a:cubicBezTo>
                  <a:pt x="510237" y="353699"/>
                  <a:pt x="587323" y="359818"/>
                  <a:pt x="613018" y="405101"/>
                </a:cubicBezTo>
                <a:cubicBezTo>
                  <a:pt x="624030" y="424684"/>
                  <a:pt x="622807" y="449161"/>
                  <a:pt x="626477" y="472414"/>
                </a:cubicBezTo>
                <a:cubicBezTo>
                  <a:pt x="633819" y="518921"/>
                  <a:pt x="660738" y="560533"/>
                  <a:pt x="699893" y="586234"/>
                </a:cubicBezTo>
                <a:cubicBezTo>
                  <a:pt x="712129" y="593577"/>
                  <a:pt x="724365" y="600920"/>
                  <a:pt x="739048" y="602144"/>
                </a:cubicBezTo>
                <a:cubicBezTo>
                  <a:pt x="754954" y="603368"/>
                  <a:pt x="772085" y="598472"/>
                  <a:pt x="789215" y="599696"/>
                </a:cubicBezTo>
                <a:cubicBezTo>
                  <a:pt x="806345" y="599696"/>
                  <a:pt x="825923" y="608264"/>
                  <a:pt x="828369" y="625398"/>
                </a:cubicBezTo>
                <a:cubicBezTo>
                  <a:pt x="813687" y="625398"/>
                  <a:pt x="799004" y="635189"/>
                  <a:pt x="794109" y="649875"/>
                </a:cubicBezTo>
                <a:cubicBezTo>
                  <a:pt x="852841" y="681696"/>
                  <a:pt x="910350" y="713516"/>
                  <a:pt x="969083" y="745337"/>
                </a:cubicBezTo>
                <a:cubicBezTo>
                  <a:pt x="993554" y="758800"/>
                  <a:pt x="1020473" y="774710"/>
                  <a:pt x="1029038" y="801635"/>
                </a:cubicBezTo>
                <a:cubicBezTo>
                  <a:pt x="1038827" y="828560"/>
                  <a:pt x="1013132" y="864053"/>
                  <a:pt x="987436" y="854262"/>
                </a:cubicBezTo>
                <a:cubicBezTo>
                  <a:pt x="977648" y="819993"/>
                  <a:pt x="951952" y="788172"/>
                  <a:pt x="916468" y="783277"/>
                </a:cubicBezTo>
                <a:cubicBezTo>
                  <a:pt x="880984" y="778381"/>
                  <a:pt x="843053" y="812650"/>
                  <a:pt x="854065" y="846918"/>
                </a:cubicBezTo>
                <a:cubicBezTo>
                  <a:pt x="862630" y="871396"/>
                  <a:pt x="891996" y="884858"/>
                  <a:pt x="898114" y="910560"/>
                </a:cubicBezTo>
                <a:cubicBezTo>
                  <a:pt x="911573" y="968082"/>
                  <a:pt x="805121" y="999902"/>
                  <a:pt x="818581" y="1057424"/>
                </a:cubicBezTo>
                <a:cubicBezTo>
                  <a:pt x="797780" y="1052528"/>
                  <a:pt x="776979" y="1048857"/>
                  <a:pt x="756178" y="1043961"/>
                </a:cubicBezTo>
                <a:cubicBezTo>
                  <a:pt x="806345" y="991335"/>
                  <a:pt x="813687" y="901993"/>
                  <a:pt x="770861" y="843247"/>
                </a:cubicBezTo>
                <a:cubicBezTo>
                  <a:pt x="759849" y="828560"/>
                  <a:pt x="745166" y="813874"/>
                  <a:pt x="726812" y="812650"/>
                </a:cubicBezTo>
                <a:cubicBezTo>
                  <a:pt x="715800" y="811427"/>
                  <a:pt x="702340" y="815098"/>
                  <a:pt x="696222" y="805307"/>
                </a:cubicBezTo>
                <a:cubicBezTo>
                  <a:pt x="692551" y="800411"/>
                  <a:pt x="693774" y="793068"/>
                  <a:pt x="693774" y="786949"/>
                </a:cubicBezTo>
                <a:cubicBezTo>
                  <a:pt x="693774" y="736770"/>
                  <a:pt x="632595" y="713516"/>
                  <a:pt x="587323" y="692711"/>
                </a:cubicBezTo>
                <a:cubicBezTo>
                  <a:pt x="510237" y="657218"/>
                  <a:pt x="453951" y="588682"/>
                  <a:pt x="400113" y="522593"/>
                </a:cubicBezTo>
                <a:cubicBezTo>
                  <a:pt x="357288" y="469966"/>
                  <a:pt x="313239" y="414892"/>
                  <a:pt x="291215" y="350027"/>
                </a:cubicBezTo>
                <a:cubicBezTo>
                  <a:pt x="280202" y="314535"/>
                  <a:pt x="275308" y="277819"/>
                  <a:pt x="281426" y="241103"/>
                </a:cubicBezTo>
                <a:cubicBezTo>
                  <a:pt x="253282" y="238655"/>
                  <a:pt x="226364" y="258237"/>
                  <a:pt x="220246" y="285162"/>
                </a:cubicBezTo>
                <a:cubicBezTo>
                  <a:pt x="199445" y="260685"/>
                  <a:pt x="167632" y="261909"/>
                  <a:pt x="138266" y="275371"/>
                </a:cubicBezTo>
                <a:cubicBezTo>
                  <a:pt x="144384" y="288834"/>
                  <a:pt x="127254" y="299849"/>
                  <a:pt x="112570" y="301073"/>
                </a:cubicBezTo>
                <a:cubicBezTo>
                  <a:pt x="105229" y="301685"/>
                  <a:pt x="97276" y="301685"/>
                  <a:pt x="90087" y="302909"/>
                </a:cubicBezTo>
                <a:lnTo>
                  <a:pt x="72580" y="311888"/>
                </a:lnTo>
                <a:lnTo>
                  <a:pt x="75863" y="299849"/>
                </a:lnTo>
                <a:cubicBezTo>
                  <a:pt x="57509" y="294953"/>
                  <a:pt x="34260" y="282714"/>
                  <a:pt x="25695" y="266804"/>
                </a:cubicBezTo>
                <a:cubicBezTo>
                  <a:pt x="23248" y="261909"/>
                  <a:pt x="22024" y="255789"/>
                  <a:pt x="24472" y="249670"/>
                </a:cubicBezTo>
                <a:cubicBezTo>
                  <a:pt x="25695" y="247222"/>
                  <a:pt x="28142" y="243550"/>
                  <a:pt x="29366" y="241103"/>
                </a:cubicBezTo>
                <a:cubicBezTo>
                  <a:pt x="33036" y="236207"/>
                  <a:pt x="36707" y="230088"/>
                  <a:pt x="36707" y="222745"/>
                </a:cubicBezTo>
                <a:cubicBezTo>
                  <a:pt x="37931" y="206834"/>
                  <a:pt x="25695" y="195820"/>
                  <a:pt x="14683" y="184805"/>
                </a:cubicBezTo>
                <a:cubicBezTo>
                  <a:pt x="4894" y="175014"/>
                  <a:pt x="0" y="168894"/>
                  <a:pt x="0" y="163998"/>
                </a:cubicBezTo>
                <a:lnTo>
                  <a:pt x="34260" y="166446"/>
                </a:lnTo>
                <a:lnTo>
                  <a:pt x="35484" y="161551"/>
                </a:lnTo>
                <a:cubicBezTo>
                  <a:pt x="45273" y="133402"/>
                  <a:pt x="50167" y="102805"/>
                  <a:pt x="53838" y="73433"/>
                </a:cubicBezTo>
                <a:cubicBezTo>
                  <a:pt x="75863" y="59970"/>
                  <a:pt x="106452" y="63642"/>
                  <a:pt x="124806" y="82000"/>
                </a:cubicBezTo>
                <a:lnTo>
                  <a:pt x="129700" y="86895"/>
                </a:lnTo>
                <a:lnTo>
                  <a:pt x="134595" y="82000"/>
                </a:lnTo>
                <a:cubicBezTo>
                  <a:pt x="139489" y="77104"/>
                  <a:pt x="148054" y="75880"/>
                  <a:pt x="154172" y="80776"/>
                </a:cubicBezTo>
                <a:lnTo>
                  <a:pt x="166408" y="90567"/>
                </a:lnTo>
                <a:lnTo>
                  <a:pt x="161514" y="22030"/>
                </a:lnTo>
                <a:cubicBezTo>
                  <a:pt x="161514" y="22030"/>
                  <a:pt x="162737" y="22030"/>
                  <a:pt x="163961" y="22030"/>
                </a:cubicBezTo>
                <a:cubicBezTo>
                  <a:pt x="168855" y="24478"/>
                  <a:pt x="173750" y="29373"/>
                  <a:pt x="176197" y="35493"/>
                </a:cubicBezTo>
                <a:cubicBezTo>
                  <a:pt x="177421" y="40388"/>
                  <a:pt x="177421" y="45283"/>
                  <a:pt x="178644" y="50179"/>
                </a:cubicBezTo>
                <a:cubicBezTo>
                  <a:pt x="179867" y="57522"/>
                  <a:pt x="181091" y="66089"/>
                  <a:pt x="184762" y="73433"/>
                </a:cubicBezTo>
                <a:cubicBezTo>
                  <a:pt x="189656" y="82000"/>
                  <a:pt x="199445" y="89343"/>
                  <a:pt x="210457" y="89343"/>
                </a:cubicBezTo>
                <a:cubicBezTo>
                  <a:pt x="219022" y="89343"/>
                  <a:pt x="225140" y="85671"/>
                  <a:pt x="228811" y="79552"/>
                </a:cubicBezTo>
                <a:cubicBezTo>
                  <a:pt x="232482" y="73433"/>
                  <a:pt x="232482" y="64866"/>
                  <a:pt x="231258" y="58746"/>
                </a:cubicBezTo>
                <a:cubicBezTo>
                  <a:pt x="231258" y="53850"/>
                  <a:pt x="230034" y="48955"/>
                  <a:pt x="232482" y="46507"/>
                </a:cubicBezTo>
                <a:cubicBezTo>
                  <a:pt x="233705" y="45283"/>
                  <a:pt x="234929" y="45283"/>
                  <a:pt x="236152" y="45283"/>
                </a:cubicBezTo>
                <a:cubicBezTo>
                  <a:pt x="241047" y="45283"/>
                  <a:pt x="250836" y="55074"/>
                  <a:pt x="254506" y="63642"/>
                </a:cubicBezTo>
                <a:lnTo>
                  <a:pt x="260624" y="77104"/>
                </a:lnTo>
                <a:lnTo>
                  <a:pt x="280202" y="40388"/>
                </a:lnTo>
                <a:cubicBezTo>
                  <a:pt x="289991" y="50179"/>
                  <a:pt x="299780" y="62418"/>
                  <a:pt x="304674" y="75880"/>
                </a:cubicBezTo>
                <a:lnTo>
                  <a:pt x="308345" y="84447"/>
                </a:lnTo>
                <a:lnTo>
                  <a:pt x="315686" y="79552"/>
                </a:lnTo>
                <a:cubicBezTo>
                  <a:pt x="331593" y="68537"/>
                  <a:pt x="338934" y="50179"/>
                  <a:pt x="337711" y="31821"/>
                </a:cubicBezTo>
                <a:cubicBezTo>
                  <a:pt x="341382" y="31821"/>
                  <a:pt x="343829" y="33045"/>
                  <a:pt x="348723" y="35493"/>
                </a:cubicBezTo>
                <a:cubicBezTo>
                  <a:pt x="357288" y="39165"/>
                  <a:pt x="368300" y="45283"/>
                  <a:pt x="378089" y="36717"/>
                </a:cubicBezTo>
                <a:cubicBezTo>
                  <a:pt x="385431" y="30597"/>
                  <a:pt x="385431" y="20806"/>
                  <a:pt x="385431" y="13463"/>
                </a:cubicBezTo>
                <a:cubicBezTo>
                  <a:pt x="385431" y="7343"/>
                  <a:pt x="385431" y="3672"/>
                  <a:pt x="386654" y="2448"/>
                </a:cubicBezTo>
                <a:cubicBezTo>
                  <a:pt x="389101" y="1224"/>
                  <a:pt x="391549" y="3672"/>
                  <a:pt x="396443" y="7343"/>
                </a:cubicBezTo>
                <a:cubicBezTo>
                  <a:pt x="400113" y="9791"/>
                  <a:pt x="402561" y="12239"/>
                  <a:pt x="406231" y="13463"/>
                </a:cubicBezTo>
                <a:cubicBezTo>
                  <a:pt x="419691" y="19582"/>
                  <a:pt x="431927" y="13463"/>
                  <a:pt x="442939" y="7343"/>
                </a:cubicBezTo>
                <a:cubicBezTo>
                  <a:pt x="450280" y="3672"/>
                  <a:pt x="457622" y="0"/>
                  <a:pt x="463740" y="0"/>
                </a:cubicBez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E682C-D8C0-6BEC-3C9B-361F8B68648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1CAA5F-D797-2A0F-491A-2D7FA9D4988B}"/>
              </a:ext>
            </a:extLst>
          </p:cNvPr>
          <p:cNvSpPr>
            <a:spLocks noGrp="1"/>
          </p:cNvSpPr>
          <p:nvPr>
            <p:ph type="body" sz="quarter" idx="16"/>
          </p:nvPr>
        </p:nvSpPr>
        <p:spPr>
          <a:xfrm>
            <a:off x="904856" y="826894"/>
            <a:ext cx="2598599" cy="863185"/>
          </a:xfrm>
          <a:prstGeom prst="rect">
            <a:avLst/>
          </a:prstGeom>
        </p:spPr>
        <p:txBody>
          <a:bodyPr lIns="91440" tIns="45720" rIns="91440" bIns="45720" anchor="t">
            <a:noAutofit/>
          </a:bodyPr>
          <a:lstStyle/>
          <a:p>
            <a:r>
              <a:rPr lang="en-US" dirty="0" err="1"/>
              <a:t>Flusso</a:t>
            </a:r>
            <a:r>
              <a:rPr lang="en-US" dirty="0"/>
              <a:t> </a:t>
            </a:r>
            <a:r>
              <a:rPr lang="en-US" dirty="0" err="1"/>
              <a:t>degli</a:t>
            </a:r>
            <a:r>
              <a:rPr lang="en-US" dirty="0"/>
              <a:t> </a:t>
            </a:r>
            <a:r>
              <a:rPr lang="en-US" dirty="0" err="1"/>
              <a:t>scarti</a:t>
            </a:r>
            <a:r>
              <a:rPr lang="en-US" dirty="0"/>
              <a:t> </a:t>
            </a:r>
            <a:r>
              <a:rPr lang="en-US" dirty="0" err="1"/>
              <a:t>delle</a:t>
            </a:r>
            <a:r>
              <a:rPr lang="en-US" dirty="0"/>
              <a:t> olive</a:t>
            </a:r>
            <a:endParaRPr lang="en-US" dirty="0">
              <a:ea typeface="Calibri"/>
              <a:cs typeface="Calibri"/>
            </a:endParaRPr>
          </a:p>
        </p:txBody>
      </p:sp>
      <p:sp>
        <p:nvSpPr>
          <p:cNvPr id="9" name="TextBox 8">
            <a:extLst>
              <a:ext uri="{FF2B5EF4-FFF2-40B4-BE49-F238E27FC236}">
                <a16:creationId xmlns:a16="http://schemas.microsoft.com/office/drawing/2014/main" id="{DC40FF38-5A79-12D6-D83F-C0299ED71B09}"/>
              </a:ext>
            </a:extLst>
          </p:cNvPr>
          <p:cNvSpPr txBox="1"/>
          <p:nvPr/>
        </p:nvSpPr>
        <p:spPr>
          <a:xfrm>
            <a:off x="904856" y="2643673"/>
            <a:ext cx="2254803" cy="3139321"/>
          </a:xfrm>
          <a:prstGeom prst="rect">
            <a:avLst/>
          </a:prstGeom>
          <a:noFill/>
        </p:spPr>
        <p:txBody>
          <a:bodyPr wrap="square" lIns="91440" tIns="45720" rIns="91440" bIns="45720" anchor="t">
            <a:spAutoFit/>
          </a:bodyPr>
          <a:lstStyle/>
          <a:p>
            <a:r>
              <a:rPr lang="en-US" dirty="0" err="1">
                <a:solidFill>
                  <a:srgbClr val="09465E"/>
                </a:solidFill>
              </a:rPr>
              <a:t>Identificazione</a:t>
            </a:r>
            <a:r>
              <a:rPr lang="en-US" dirty="0">
                <a:solidFill>
                  <a:srgbClr val="09465E"/>
                </a:solidFill>
              </a:rPr>
              <a:t> </a:t>
            </a:r>
            <a:r>
              <a:rPr lang="en-US" dirty="0" err="1">
                <a:solidFill>
                  <a:srgbClr val="09465E"/>
                </a:solidFill>
              </a:rPr>
              <a:t>delle</a:t>
            </a:r>
            <a:r>
              <a:rPr lang="en-US" dirty="0">
                <a:solidFill>
                  <a:srgbClr val="09465E"/>
                </a:solidFill>
              </a:rPr>
              <a:t> </a:t>
            </a:r>
            <a:r>
              <a:rPr lang="en-US" dirty="0" err="1">
                <a:solidFill>
                  <a:srgbClr val="09465E"/>
                </a:solidFill>
              </a:rPr>
              <a:t>fasi</a:t>
            </a:r>
            <a:r>
              <a:rPr lang="en-US" dirty="0">
                <a:solidFill>
                  <a:srgbClr val="09465E"/>
                </a:solidFill>
              </a:rPr>
              <a:t> </a:t>
            </a:r>
            <a:r>
              <a:rPr lang="en-US" dirty="0" err="1">
                <a:solidFill>
                  <a:srgbClr val="09465E"/>
                </a:solidFill>
              </a:rPr>
              <a:t>principali</a:t>
            </a:r>
            <a:r>
              <a:rPr lang="en-US" dirty="0">
                <a:solidFill>
                  <a:srgbClr val="09465E"/>
                </a:solidFill>
              </a:rPr>
              <a:t> di </a:t>
            </a:r>
            <a:r>
              <a:rPr lang="en-US" dirty="0" err="1">
                <a:solidFill>
                  <a:srgbClr val="09465E"/>
                </a:solidFill>
              </a:rPr>
              <a:t>produzione</a:t>
            </a:r>
            <a:r>
              <a:rPr lang="en-US" dirty="0">
                <a:solidFill>
                  <a:srgbClr val="09465E"/>
                </a:solidFill>
              </a:rPr>
              <a:t> e </a:t>
            </a:r>
            <a:r>
              <a:rPr lang="en-US" dirty="0" err="1">
                <a:solidFill>
                  <a:srgbClr val="09465E"/>
                </a:solidFill>
              </a:rPr>
              <a:t>dei</a:t>
            </a:r>
            <a:r>
              <a:rPr lang="en-US" dirty="0">
                <a:solidFill>
                  <a:srgbClr val="09465E"/>
                </a:solidFill>
              </a:rPr>
              <a:t> </a:t>
            </a:r>
            <a:r>
              <a:rPr lang="en-US" dirty="0" err="1">
                <a:solidFill>
                  <a:srgbClr val="09465E"/>
                </a:solidFill>
              </a:rPr>
              <a:t>potenziali</a:t>
            </a:r>
            <a:r>
              <a:rPr lang="en-US" dirty="0">
                <a:solidFill>
                  <a:srgbClr val="09465E"/>
                </a:solidFill>
              </a:rPr>
              <a:t> </a:t>
            </a:r>
            <a:r>
              <a:rPr lang="en-US" dirty="0" err="1">
                <a:solidFill>
                  <a:srgbClr val="09465E"/>
                </a:solidFill>
              </a:rPr>
              <a:t>utilizzi</a:t>
            </a:r>
            <a:r>
              <a:rPr lang="en-US" dirty="0">
                <a:solidFill>
                  <a:srgbClr val="09465E"/>
                </a:solidFill>
              </a:rPr>
              <a:t> </a:t>
            </a:r>
            <a:r>
              <a:rPr lang="en-US" dirty="0" err="1">
                <a:solidFill>
                  <a:srgbClr val="09465E"/>
                </a:solidFill>
              </a:rPr>
              <a:t>dei</a:t>
            </a:r>
            <a:r>
              <a:rPr lang="en-US" dirty="0">
                <a:solidFill>
                  <a:srgbClr val="09465E"/>
                </a:solidFill>
              </a:rPr>
              <a:t> </a:t>
            </a:r>
            <a:r>
              <a:rPr lang="en-US" dirty="0" err="1">
                <a:solidFill>
                  <a:srgbClr val="09465E"/>
                </a:solidFill>
              </a:rPr>
              <a:t>sottoprodotti</a:t>
            </a:r>
            <a:r>
              <a:rPr lang="en-US" dirty="0">
                <a:solidFill>
                  <a:srgbClr val="09465E"/>
                </a:solidFill>
              </a:rPr>
              <a:t> </a:t>
            </a:r>
            <a:r>
              <a:rPr lang="en-US" dirty="0" err="1">
                <a:solidFill>
                  <a:srgbClr val="09465E"/>
                </a:solidFill>
              </a:rPr>
              <a:t>dell'OLIVA</a:t>
            </a:r>
            <a:r>
              <a:rPr lang="en-US" dirty="0">
                <a:solidFill>
                  <a:srgbClr val="09465E"/>
                </a:solidFill>
              </a:rPr>
              <a:t>, </a:t>
            </a:r>
            <a:r>
              <a:rPr lang="en-US" dirty="0" err="1">
                <a:solidFill>
                  <a:srgbClr val="09465E"/>
                </a:solidFill>
              </a:rPr>
              <a:t>evidenziando</a:t>
            </a:r>
            <a:r>
              <a:rPr lang="en-US" dirty="0">
                <a:solidFill>
                  <a:srgbClr val="09465E"/>
                </a:solidFill>
              </a:rPr>
              <a:t> le </a:t>
            </a:r>
            <a:r>
              <a:rPr lang="en-US" dirty="0" err="1">
                <a:solidFill>
                  <a:srgbClr val="09465E"/>
                </a:solidFill>
              </a:rPr>
              <a:t>varie</a:t>
            </a:r>
            <a:r>
              <a:rPr lang="en-US" dirty="0">
                <a:solidFill>
                  <a:srgbClr val="09465E"/>
                </a:solidFill>
              </a:rPr>
              <a:t> </a:t>
            </a:r>
            <a:r>
              <a:rPr lang="en-US" dirty="0" err="1">
                <a:solidFill>
                  <a:srgbClr val="09465E"/>
                </a:solidFill>
              </a:rPr>
              <a:t>applicazioni</a:t>
            </a:r>
            <a:r>
              <a:rPr lang="en-US" dirty="0">
                <a:solidFill>
                  <a:srgbClr val="09465E"/>
                </a:solidFill>
              </a:rPr>
              <a:t> </a:t>
            </a:r>
            <a:r>
              <a:rPr lang="en-US" dirty="0" err="1">
                <a:solidFill>
                  <a:srgbClr val="09465E"/>
                </a:solidFill>
              </a:rPr>
              <a:t>degli</a:t>
            </a:r>
            <a:r>
              <a:rPr lang="en-US" dirty="0">
                <a:solidFill>
                  <a:srgbClr val="09465E"/>
                </a:solidFill>
              </a:rPr>
              <a:t> </a:t>
            </a:r>
            <a:r>
              <a:rPr lang="en-US" dirty="0" err="1">
                <a:solidFill>
                  <a:srgbClr val="09465E"/>
                </a:solidFill>
              </a:rPr>
              <a:t>scarti</a:t>
            </a:r>
            <a:r>
              <a:rPr lang="en-US" dirty="0">
                <a:solidFill>
                  <a:srgbClr val="09465E"/>
                </a:solidFill>
              </a:rPr>
              <a:t> </a:t>
            </a:r>
            <a:r>
              <a:rPr lang="en-US" dirty="0" err="1">
                <a:solidFill>
                  <a:srgbClr val="09465E"/>
                </a:solidFill>
              </a:rPr>
              <a:t>dell'ulivo</a:t>
            </a:r>
            <a:r>
              <a:rPr lang="en-US" dirty="0">
                <a:solidFill>
                  <a:srgbClr val="09465E"/>
                </a:solidFill>
              </a:rPr>
              <a:t> in un </a:t>
            </a:r>
            <a:r>
              <a:rPr lang="en-US" dirty="0" err="1">
                <a:solidFill>
                  <a:srgbClr val="09465E"/>
                </a:solidFill>
              </a:rPr>
              <a:t>contesto</a:t>
            </a:r>
            <a:r>
              <a:rPr lang="en-US" dirty="0">
                <a:solidFill>
                  <a:srgbClr val="09465E"/>
                </a:solidFill>
              </a:rPr>
              <a:t> di </a:t>
            </a:r>
            <a:r>
              <a:rPr lang="en-US" dirty="0" err="1">
                <a:solidFill>
                  <a:srgbClr val="09465E"/>
                </a:solidFill>
              </a:rPr>
              <a:t>economia</a:t>
            </a:r>
            <a:r>
              <a:rPr lang="en-US" dirty="0">
                <a:solidFill>
                  <a:srgbClr val="09465E"/>
                </a:solidFill>
              </a:rPr>
              <a:t> </a:t>
            </a:r>
            <a:r>
              <a:rPr lang="en-US" dirty="0" err="1">
                <a:solidFill>
                  <a:srgbClr val="09465E"/>
                </a:solidFill>
              </a:rPr>
              <a:t>circolare</a:t>
            </a:r>
            <a:r>
              <a:rPr lang="en-US" dirty="0">
                <a:solidFill>
                  <a:srgbClr val="09465E"/>
                </a:solidFill>
              </a:rPr>
              <a:t>.</a:t>
            </a:r>
            <a:endParaRPr lang="en-US" dirty="0"/>
          </a:p>
        </p:txBody>
      </p:sp>
      <p:pic>
        <p:nvPicPr>
          <p:cNvPr id="2" name="Picture 1">
            <a:extLst>
              <a:ext uri="{FF2B5EF4-FFF2-40B4-BE49-F238E27FC236}">
                <a16:creationId xmlns:a16="http://schemas.microsoft.com/office/drawing/2014/main" id="{EA593418-74B0-8A41-D35B-E29E30286C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0213" y="988219"/>
            <a:ext cx="7929010" cy="4893469"/>
          </a:xfrm>
          <a:prstGeom prst="rect">
            <a:avLst/>
          </a:prstGeom>
          <a:ln>
            <a:solidFill>
              <a:schemeClr val="bg2">
                <a:lumMod val="50000"/>
              </a:schemeClr>
            </a:solidFill>
          </a:ln>
        </p:spPr>
      </p:pic>
    </p:spTree>
    <p:extLst>
      <p:ext uri="{BB962C8B-B14F-4D97-AF65-F5344CB8AC3E}">
        <p14:creationId xmlns:p14="http://schemas.microsoft.com/office/powerpoint/2010/main" val="78075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80D2-4F08-42D5-99DB-B6A9DBDA74E3}"/>
              </a:ext>
            </a:extLst>
          </p:cNvPr>
          <p:cNvSpPr>
            <a:spLocks noGrp="1"/>
          </p:cNvSpPr>
          <p:nvPr>
            <p:ph type="body" sz="quarter" idx="16"/>
          </p:nvPr>
        </p:nvSpPr>
        <p:spPr>
          <a:xfrm>
            <a:off x="904856" y="612967"/>
            <a:ext cx="10052954" cy="803654"/>
          </a:xfrm>
        </p:spPr>
        <p:txBody>
          <a:bodyPr lIns="91440" tIns="45720" rIns="91440" bIns="45720" anchor="t">
            <a:noAutofit/>
          </a:bodyPr>
          <a:lstStyle/>
          <a:p>
            <a:r>
              <a:rPr lang="en-IE" dirty="0" err="1"/>
              <a:t>L'Ulivo</a:t>
            </a:r>
            <a:r>
              <a:rPr lang="en-IE" dirty="0"/>
              <a:t> </a:t>
            </a:r>
            <a:r>
              <a:rPr lang="en-IE" dirty="0">
                <a:sym typeface="Wingdings" panose="05000000000000000000" pitchFamily="2" charset="2"/>
              </a:rPr>
              <a:t> Olive da tavola o Oli </a:t>
            </a:r>
            <a:r>
              <a:rPr lang="en-IE" dirty="0" err="1">
                <a:sym typeface="Wingdings" panose="05000000000000000000" pitchFamily="2" charset="2"/>
              </a:rPr>
              <a:t>d'Oliva</a:t>
            </a:r>
            <a:endParaRPr lang="en-IE" dirty="0" err="1">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97F08EAA-642A-BC48-0C77-D38FB00E4A53}"/>
              </a:ext>
            </a:extLst>
          </p:cNvPr>
          <p:cNvSpPr>
            <a:spLocks noGrp="1"/>
          </p:cNvSpPr>
          <p:nvPr>
            <p:ph type="body" sz="quarter" idx="19"/>
          </p:nvPr>
        </p:nvSpPr>
        <p:spPr>
          <a:xfrm>
            <a:off x="805401" y="1278222"/>
            <a:ext cx="10052954" cy="4492055"/>
          </a:xfrm>
        </p:spPr>
        <p:txBody>
          <a:bodyPr lIns="91440" tIns="45720" rIns="91440" bIns="45720" anchor="t"/>
          <a:lstStyle/>
          <a:p>
            <a:pPr>
              <a:spcAft>
                <a:spcPts val="1200"/>
              </a:spcAft>
            </a:pPr>
            <a:r>
              <a:rPr lang="en-US" sz="2000" dirty="0"/>
              <a:t>I </a:t>
            </a:r>
            <a:r>
              <a:rPr lang="en-US" sz="2000" err="1"/>
              <a:t>prodotti</a:t>
            </a:r>
            <a:r>
              <a:rPr lang="en-US" sz="2000" dirty="0"/>
              <a:t> </a:t>
            </a:r>
            <a:r>
              <a:rPr lang="en-US" sz="2000" err="1"/>
              <a:t>predominanti</a:t>
            </a:r>
            <a:r>
              <a:rPr lang="en-US" sz="2000" dirty="0"/>
              <a:t> </a:t>
            </a:r>
            <a:r>
              <a:rPr lang="en-US" sz="2000" err="1"/>
              <a:t>derivanti</a:t>
            </a:r>
            <a:r>
              <a:rPr lang="en-US" sz="2000" dirty="0"/>
              <a:t> </a:t>
            </a:r>
            <a:r>
              <a:rPr lang="en-US" sz="2000" err="1"/>
              <a:t>dall'ulivo</a:t>
            </a:r>
            <a:r>
              <a:rPr lang="en-US" sz="2000" dirty="0"/>
              <a:t> </a:t>
            </a:r>
            <a:r>
              <a:rPr lang="en-US" sz="2000" err="1"/>
              <a:t>consistono</a:t>
            </a:r>
            <a:r>
              <a:rPr lang="en-US" sz="2000" dirty="0"/>
              <a:t> </a:t>
            </a:r>
            <a:r>
              <a:rPr lang="en-US" sz="2000" err="1"/>
              <a:t>principalmente</a:t>
            </a:r>
            <a:r>
              <a:rPr lang="en-US" sz="2000" dirty="0"/>
              <a:t> </a:t>
            </a:r>
            <a:r>
              <a:rPr lang="en-US" sz="2000" err="1"/>
              <a:t>nell'Olio</a:t>
            </a:r>
            <a:r>
              <a:rPr lang="en-US" sz="2000" dirty="0"/>
              <a:t> di Oliva per l'80% e </a:t>
            </a:r>
            <a:r>
              <a:rPr lang="en-US" sz="2000" err="1"/>
              <a:t>nelle</a:t>
            </a:r>
            <a:r>
              <a:rPr lang="en-US" sz="2000" dirty="0"/>
              <a:t> Olive da Tavola per il 20%. La </a:t>
            </a:r>
            <a:r>
              <a:rPr lang="en-US" sz="2000" err="1"/>
              <a:t>superficie</a:t>
            </a:r>
            <a:r>
              <a:rPr lang="en-US" sz="2000" dirty="0"/>
              <a:t> </a:t>
            </a:r>
            <a:r>
              <a:rPr lang="en-US" sz="2000" err="1"/>
              <a:t>dedicata</a:t>
            </a:r>
            <a:r>
              <a:rPr lang="en-US" sz="2000" dirty="0"/>
              <a:t> </a:t>
            </a:r>
            <a:r>
              <a:rPr lang="en-US" sz="2000" err="1"/>
              <a:t>agli</a:t>
            </a:r>
            <a:r>
              <a:rPr lang="en-US" sz="2000" dirty="0"/>
              <a:t> </a:t>
            </a:r>
            <a:r>
              <a:rPr lang="en-US" sz="2000" err="1"/>
              <a:t>ulivi</a:t>
            </a:r>
            <a:r>
              <a:rPr lang="en-US" sz="2000" dirty="0"/>
              <a:t> in Italia </a:t>
            </a:r>
            <a:r>
              <a:rPr lang="en-US" sz="2000" err="1"/>
              <a:t>si</a:t>
            </a:r>
            <a:r>
              <a:rPr lang="en-US" sz="2000" dirty="0"/>
              <a:t> </a:t>
            </a:r>
            <a:r>
              <a:rPr lang="en-US" sz="2000" err="1"/>
              <a:t>attesta</a:t>
            </a:r>
            <a:r>
              <a:rPr lang="en-US" sz="2000" dirty="0"/>
              <a:t> da anni </a:t>
            </a:r>
            <a:r>
              <a:rPr lang="en-US" sz="2000" err="1"/>
              <a:t>intorno</a:t>
            </a:r>
            <a:r>
              <a:rPr lang="en-US" sz="2000" dirty="0"/>
              <a:t> a 1 </a:t>
            </a:r>
            <a:r>
              <a:rPr lang="en-US" sz="2000" err="1"/>
              <a:t>milione</a:t>
            </a:r>
            <a:r>
              <a:rPr lang="en-US" sz="2000" dirty="0"/>
              <a:t> di </a:t>
            </a:r>
            <a:r>
              <a:rPr lang="en-US" sz="2000" err="1"/>
              <a:t>ettari</a:t>
            </a:r>
            <a:r>
              <a:rPr lang="en-US" sz="2000" dirty="0"/>
              <a:t>. La </a:t>
            </a:r>
            <a:r>
              <a:rPr lang="en-US" sz="2000" err="1"/>
              <a:t>produzione</a:t>
            </a:r>
            <a:r>
              <a:rPr lang="en-US" sz="2000" dirty="0"/>
              <a:t> di olio è fortemente </a:t>
            </a:r>
            <a:r>
              <a:rPr lang="en-US" sz="2000" err="1"/>
              <a:t>influenzata</a:t>
            </a:r>
            <a:r>
              <a:rPr lang="en-US" sz="2000" dirty="0"/>
              <a:t> da </a:t>
            </a:r>
            <a:r>
              <a:rPr lang="en-US" sz="2000" err="1"/>
              <a:t>eventi</a:t>
            </a:r>
            <a:r>
              <a:rPr lang="en-US" sz="2000" dirty="0"/>
              <a:t> </a:t>
            </a:r>
            <a:r>
              <a:rPr lang="en-US" sz="2000" err="1"/>
              <a:t>meteorologici</a:t>
            </a:r>
            <a:r>
              <a:rPr lang="en-US" sz="2000" dirty="0"/>
              <a:t>, </a:t>
            </a:r>
            <a:r>
              <a:rPr lang="en-US" sz="2000" err="1"/>
              <a:t>attacchi</a:t>
            </a:r>
            <a:r>
              <a:rPr lang="en-US" sz="2000" dirty="0"/>
              <a:t> di </a:t>
            </a:r>
            <a:r>
              <a:rPr lang="en-US" sz="2000" err="1"/>
              <a:t>patogeni</a:t>
            </a:r>
            <a:r>
              <a:rPr lang="en-US" sz="2000" dirty="0"/>
              <a:t> e, </a:t>
            </a:r>
            <a:r>
              <a:rPr lang="en-US" sz="2000" err="1"/>
              <a:t>negli</a:t>
            </a:r>
            <a:r>
              <a:rPr lang="en-US" sz="2000" dirty="0"/>
              <a:t> </a:t>
            </a:r>
            <a:r>
              <a:rPr lang="en-US" sz="2000" err="1"/>
              <a:t>ultimi</a:t>
            </a:r>
            <a:r>
              <a:rPr lang="en-US" sz="2000" dirty="0"/>
              <a:t> anni, </a:t>
            </a:r>
            <a:r>
              <a:rPr lang="en-US" sz="2000" err="1"/>
              <a:t>anche</a:t>
            </a:r>
            <a:r>
              <a:rPr lang="en-US" sz="2000" dirty="0"/>
              <a:t> </a:t>
            </a:r>
            <a:r>
              <a:rPr lang="en-US" sz="2000" err="1"/>
              <a:t>dai</a:t>
            </a:r>
            <a:r>
              <a:rPr lang="en-US" sz="2000" dirty="0"/>
              <a:t> </a:t>
            </a:r>
            <a:r>
              <a:rPr lang="en-US" sz="2000" err="1"/>
              <a:t>cambiamenti</a:t>
            </a:r>
            <a:r>
              <a:rPr lang="en-US" sz="2000" dirty="0"/>
              <a:t> </a:t>
            </a:r>
            <a:r>
              <a:rPr lang="en-US" sz="2000" err="1"/>
              <a:t>climatici</a:t>
            </a:r>
            <a:r>
              <a:rPr lang="en-US" sz="2000" dirty="0"/>
              <a:t>.  </a:t>
            </a:r>
            <a:endParaRPr lang="en-US" sz="2000">
              <a:ea typeface="Calibri"/>
              <a:cs typeface="Calibri"/>
            </a:endParaRPr>
          </a:p>
          <a:p>
            <a:pPr>
              <a:spcAft>
                <a:spcPts val="1200"/>
              </a:spcAft>
            </a:pPr>
            <a:r>
              <a:rPr lang="en-US" sz="2000" b="1" dirty="0"/>
              <a:t>Per quale </a:t>
            </a:r>
            <a:r>
              <a:rPr lang="en-US" sz="2000" b="1" err="1"/>
              <a:t>motivo</a:t>
            </a:r>
            <a:r>
              <a:rPr lang="en-US" sz="2000" b="1" dirty="0"/>
              <a:t> le olive </a:t>
            </a:r>
            <a:r>
              <a:rPr lang="en-US" sz="2000" b="1" err="1"/>
              <a:t>sono</a:t>
            </a:r>
            <a:r>
              <a:rPr lang="en-US" sz="2000" b="1" dirty="0"/>
              <a:t> considerate un </a:t>
            </a:r>
            <a:r>
              <a:rPr lang="en-US" sz="2000" b="1" err="1"/>
              <a:t>prodotto</a:t>
            </a:r>
            <a:r>
              <a:rPr lang="en-US" sz="2000" b="1" dirty="0"/>
              <a:t> </a:t>
            </a:r>
            <a:r>
              <a:rPr lang="en-US" sz="2000" b="1" err="1"/>
              <a:t>primario</a:t>
            </a:r>
            <a:r>
              <a:rPr lang="en-US" sz="2000" b="1" dirty="0"/>
              <a:t>?</a:t>
            </a:r>
            <a:endParaRPr lang="en-US" sz="2000" b="1" dirty="0">
              <a:ea typeface="Calibri"/>
              <a:cs typeface="Calibri"/>
            </a:endParaRPr>
          </a:p>
          <a:p>
            <a:pPr>
              <a:spcAft>
                <a:spcPts val="600"/>
              </a:spcAft>
              <a:buAutoNum type="arabicPeriod"/>
            </a:pPr>
            <a:r>
              <a:rPr lang="en-US" sz="2000" b="1" err="1"/>
              <a:t>Elevata</a:t>
            </a:r>
            <a:r>
              <a:rPr lang="en-US" sz="2000" b="1" dirty="0"/>
              <a:t> </a:t>
            </a:r>
            <a:r>
              <a:rPr lang="en-US" sz="2000" b="1" err="1"/>
              <a:t>domanda</a:t>
            </a:r>
            <a:r>
              <a:rPr lang="en-US" sz="2000" b="1" dirty="0"/>
              <a:t> di </a:t>
            </a:r>
            <a:r>
              <a:rPr lang="en-US" sz="2000" b="1" err="1"/>
              <a:t>mercato</a:t>
            </a:r>
            <a:r>
              <a:rPr lang="en-US" sz="2000" b="1" dirty="0"/>
              <a:t>: </a:t>
            </a:r>
            <a:r>
              <a:rPr lang="en-US" sz="2000" err="1"/>
              <a:t>l'olio</a:t>
            </a:r>
            <a:r>
              <a:rPr lang="en-US" sz="2000" dirty="0"/>
              <a:t> </a:t>
            </a:r>
            <a:r>
              <a:rPr lang="en-US" sz="2000" err="1"/>
              <a:t>d'oliva</a:t>
            </a:r>
            <a:r>
              <a:rPr lang="en-US" sz="2000" dirty="0"/>
              <a:t> </a:t>
            </a:r>
            <a:r>
              <a:rPr lang="en-US" sz="2000" err="1"/>
              <a:t>rappresenta</a:t>
            </a:r>
            <a:r>
              <a:rPr lang="en-US" sz="2000" dirty="0"/>
              <a:t> </a:t>
            </a:r>
            <a:r>
              <a:rPr lang="en-US" sz="2000" err="1"/>
              <a:t>una</a:t>
            </a:r>
            <a:r>
              <a:rPr lang="en-US" sz="2000" dirty="0"/>
              <a:t> </a:t>
            </a:r>
            <a:r>
              <a:rPr lang="en-US" sz="2000" err="1"/>
              <a:t>delle</a:t>
            </a:r>
            <a:r>
              <a:rPr lang="en-US" sz="2000" dirty="0"/>
              <a:t> </a:t>
            </a:r>
            <a:r>
              <a:rPr lang="en-US" sz="2000" err="1"/>
              <a:t>tendenze</a:t>
            </a:r>
            <a:r>
              <a:rPr lang="en-US" sz="2000" dirty="0"/>
              <a:t> </a:t>
            </a:r>
            <a:r>
              <a:rPr lang="en-US" sz="2000" err="1"/>
              <a:t>alimentari</a:t>
            </a:r>
            <a:r>
              <a:rPr lang="en-US" sz="2000" dirty="0"/>
              <a:t> </a:t>
            </a:r>
            <a:r>
              <a:rPr lang="en-US" sz="2000" err="1"/>
              <a:t>più</a:t>
            </a:r>
            <a:r>
              <a:rPr lang="en-US" sz="2000" dirty="0"/>
              <a:t> significative a </a:t>
            </a:r>
            <a:r>
              <a:rPr lang="en-US" sz="2000" err="1"/>
              <a:t>livello</a:t>
            </a:r>
            <a:r>
              <a:rPr lang="en-US" sz="2000" dirty="0"/>
              <a:t> </a:t>
            </a:r>
            <a:r>
              <a:rPr lang="en-US" sz="2000" err="1"/>
              <a:t>globale</a:t>
            </a:r>
            <a:r>
              <a:rPr lang="en-US" sz="2000" dirty="0"/>
              <a:t>. La </a:t>
            </a:r>
            <a:r>
              <a:rPr lang="en-US" sz="2000" err="1"/>
              <a:t>sua</a:t>
            </a:r>
            <a:r>
              <a:rPr lang="en-US" sz="2000" dirty="0"/>
              <a:t> </a:t>
            </a:r>
            <a:r>
              <a:rPr lang="en-US" sz="2000" err="1"/>
              <a:t>richiesta</a:t>
            </a:r>
            <a:r>
              <a:rPr lang="en-US" sz="2000" dirty="0"/>
              <a:t> è in </a:t>
            </a:r>
            <a:r>
              <a:rPr lang="en-US" sz="2000" err="1"/>
              <a:t>costante</a:t>
            </a:r>
            <a:r>
              <a:rPr lang="en-US" sz="2000" dirty="0"/>
              <a:t> </a:t>
            </a:r>
            <a:r>
              <a:rPr lang="en-US" sz="2000" err="1"/>
              <a:t>crescita</a:t>
            </a:r>
            <a:r>
              <a:rPr lang="en-US" sz="2000" dirty="0"/>
              <a:t>, </a:t>
            </a:r>
            <a:r>
              <a:rPr lang="en-US" sz="2000" err="1"/>
              <a:t>grazie</a:t>
            </a:r>
            <a:r>
              <a:rPr lang="en-US" sz="2000" dirty="0"/>
              <a:t> al </a:t>
            </a:r>
            <a:r>
              <a:rPr lang="en-US" sz="2000" err="1"/>
              <a:t>suo</a:t>
            </a:r>
            <a:r>
              <a:rPr lang="en-US" sz="2000" dirty="0"/>
              <a:t> </a:t>
            </a:r>
            <a:r>
              <a:rPr lang="en-US" sz="2000" err="1"/>
              <a:t>valore</a:t>
            </a:r>
            <a:r>
              <a:rPr lang="en-US" sz="2000" dirty="0"/>
              <a:t> </a:t>
            </a:r>
            <a:r>
              <a:rPr lang="en-US" sz="2000" err="1"/>
              <a:t>nutrizionale</a:t>
            </a:r>
            <a:r>
              <a:rPr lang="en-US" sz="2000" dirty="0"/>
              <a:t> e </a:t>
            </a:r>
            <a:r>
              <a:rPr lang="en-US" sz="2000" err="1"/>
              <a:t>alla</a:t>
            </a:r>
            <a:r>
              <a:rPr lang="en-US" sz="2000" dirty="0"/>
              <a:t> </a:t>
            </a:r>
            <a:r>
              <a:rPr lang="en-US" sz="2000" err="1"/>
              <a:t>presenza</a:t>
            </a:r>
            <a:r>
              <a:rPr lang="en-US" sz="2000" dirty="0"/>
              <a:t> di </a:t>
            </a:r>
            <a:r>
              <a:rPr lang="en-US" sz="2000" err="1"/>
              <a:t>composti</a:t>
            </a:r>
            <a:r>
              <a:rPr lang="en-US" sz="2000" dirty="0"/>
              <a:t> </a:t>
            </a:r>
            <a:r>
              <a:rPr lang="en-US" sz="2000" err="1"/>
              <a:t>bioattivi</a:t>
            </a:r>
            <a:r>
              <a:rPr lang="en-US" sz="2000" dirty="0"/>
              <a:t>. </a:t>
            </a:r>
            <a:endParaRPr lang="en-US" sz="2000">
              <a:ea typeface="Calibri"/>
              <a:cs typeface="Calibri"/>
            </a:endParaRPr>
          </a:p>
          <a:p>
            <a:pPr>
              <a:spcAft>
                <a:spcPts val="600"/>
              </a:spcAft>
              <a:buAutoNum type="arabicPeriod"/>
            </a:pPr>
            <a:r>
              <a:rPr lang="en-US" sz="2000" b="1" err="1"/>
              <a:t>Utilizzo</a:t>
            </a:r>
            <a:r>
              <a:rPr lang="en-US" sz="2000" b="1" dirty="0"/>
              <a:t> </a:t>
            </a:r>
            <a:r>
              <a:rPr lang="en-US" sz="2000" b="1" err="1"/>
              <a:t>ottimale</a:t>
            </a:r>
            <a:r>
              <a:rPr lang="en-US" sz="2000" b="1" dirty="0"/>
              <a:t> </a:t>
            </a:r>
            <a:r>
              <a:rPr lang="en-US" sz="2000" b="1" err="1"/>
              <a:t>della</a:t>
            </a:r>
            <a:r>
              <a:rPr lang="en-US" sz="2000" b="1" dirty="0"/>
              <a:t> </a:t>
            </a:r>
            <a:r>
              <a:rPr lang="en-US" sz="2000" b="1" err="1"/>
              <a:t>materia</a:t>
            </a:r>
            <a:r>
              <a:rPr lang="en-US" sz="2000" b="1" dirty="0"/>
              <a:t> prima</a:t>
            </a:r>
            <a:r>
              <a:rPr lang="en-US" sz="2000" dirty="0"/>
              <a:t>: le olive </a:t>
            </a:r>
            <a:r>
              <a:rPr lang="en-US" sz="2000" err="1"/>
              <a:t>presentano</a:t>
            </a:r>
            <a:r>
              <a:rPr lang="en-US" sz="2000" dirty="0"/>
              <a:t> </a:t>
            </a:r>
            <a:r>
              <a:rPr lang="en-US" sz="2000" err="1"/>
              <a:t>notevoli</a:t>
            </a:r>
            <a:r>
              <a:rPr lang="en-US" sz="2000" dirty="0"/>
              <a:t> </a:t>
            </a:r>
            <a:r>
              <a:rPr lang="en-US" sz="2000" err="1"/>
              <a:t>potenzialità</a:t>
            </a:r>
            <a:r>
              <a:rPr lang="en-US" sz="2000" dirty="0"/>
              <a:t> per </a:t>
            </a:r>
            <a:r>
              <a:rPr lang="en-US" sz="2000" err="1"/>
              <a:t>una</a:t>
            </a:r>
            <a:r>
              <a:rPr lang="en-US" sz="2000" dirty="0"/>
              <a:t> </a:t>
            </a:r>
            <a:r>
              <a:rPr lang="en-US" sz="2000" err="1"/>
              <a:t>lavorazione</a:t>
            </a:r>
            <a:r>
              <a:rPr lang="en-US" sz="2000" dirty="0"/>
              <a:t> </a:t>
            </a:r>
            <a:r>
              <a:rPr lang="en-US" sz="2000" err="1"/>
              <a:t>esclusivamente</a:t>
            </a:r>
            <a:r>
              <a:rPr lang="en-US" sz="2000" dirty="0"/>
              <a:t> </a:t>
            </a:r>
            <a:r>
              <a:rPr lang="en-US" sz="2000" err="1"/>
              <a:t>meccanica</a:t>
            </a:r>
            <a:r>
              <a:rPr lang="en-US" sz="2000" dirty="0"/>
              <a:t>, senza </a:t>
            </a:r>
            <a:r>
              <a:rPr lang="en-US" sz="2000" err="1"/>
              <a:t>necessità</a:t>
            </a:r>
            <a:r>
              <a:rPr lang="en-US" sz="2000" dirty="0"/>
              <a:t> di </a:t>
            </a:r>
            <a:r>
              <a:rPr lang="en-US" sz="2000" err="1"/>
              <a:t>prodotti</a:t>
            </a:r>
            <a:r>
              <a:rPr lang="en-US" sz="2000" dirty="0"/>
              <a:t> </a:t>
            </a:r>
            <a:r>
              <a:rPr lang="en-US" sz="2000" err="1"/>
              <a:t>chimici</a:t>
            </a:r>
            <a:r>
              <a:rPr lang="en-US" sz="2000" dirty="0"/>
              <a:t>  </a:t>
            </a:r>
            <a:endParaRPr lang="en-US" sz="2000">
              <a:ea typeface="Calibri"/>
              <a:cs typeface="Calibri"/>
            </a:endParaRPr>
          </a:p>
          <a:p>
            <a:pPr>
              <a:spcAft>
                <a:spcPts val="600"/>
              </a:spcAft>
              <a:buAutoNum type="arabicPeriod"/>
            </a:pPr>
            <a:r>
              <a:rPr lang="en-US" sz="2000" b="1" err="1"/>
              <a:t>Versatilità</a:t>
            </a:r>
            <a:r>
              <a:rPr lang="en-US" sz="2000" b="1" dirty="0"/>
              <a:t> </a:t>
            </a:r>
            <a:r>
              <a:rPr lang="en-US" sz="2000" b="1" err="1"/>
              <a:t>dei</a:t>
            </a:r>
            <a:r>
              <a:rPr lang="en-US" sz="2000" b="1" dirty="0"/>
              <a:t> </a:t>
            </a:r>
            <a:r>
              <a:rPr lang="en-US" sz="2000" b="1" err="1"/>
              <a:t>sottoprodotti</a:t>
            </a:r>
            <a:r>
              <a:rPr lang="en-US" sz="2000" b="1" dirty="0"/>
              <a:t>: </a:t>
            </a:r>
            <a:r>
              <a:rPr lang="en-US" sz="2000" err="1"/>
              <a:t>i</a:t>
            </a:r>
            <a:r>
              <a:rPr lang="en-US" sz="2000" dirty="0"/>
              <a:t> </a:t>
            </a:r>
            <a:r>
              <a:rPr lang="en-US" sz="2000" err="1"/>
              <a:t>sottoprodotti</a:t>
            </a:r>
            <a:r>
              <a:rPr lang="en-US" sz="2000" dirty="0"/>
              <a:t> </a:t>
            </a:r>
            <a:r>
              <a:rPr lang="en-US" sz="2000" err="1"/>
              <a:t>quali</a:t>
            </a:r>
            <a:r>
              <a:rPr lang="en-US" sz="2000" dirty="0"/>
              <a:t> </a:t>
            </a:r>
            <a:r>
              <a:rPr lang="en-US" sz="2000" err="1"/>
              <a:t>foglie</a:t>
            </a:r>
            <a:r>
              <a:rPr lang="en-US" sz="2000" dirty="0"/>
              <a:t>, </a:t>
            </a:r>
            <a:r>
              <a:rPr lang="en-US" sz="2000" err="1"/>
              <a:t>acque</a:t>
            </a:r>
            <a:r>
              <a:rPr lang="en-US" sz="2000" dirty="0"/>
              <a:t> </a:t>
            </a:r>
            <a:r>
              <a:rPr lang="en-US" sz="2000" err="1"/>
              <a:t>reflue</a:t>
            </a:r>
            <a:r>
              <a:rPr lang="en-US" sz="2000" dirty="0"/>
              <a:t> </a:t>
            </a:r>
            <a:r>
              <a:rPr lang="en-US" sz="2000" err="1"/>
              <a:t>acquose</a:t>
            </a:r>
            <a:r>
              <a:rPr lang="en-US" sz="2000" dirty="0"/>
              <a:t> di </a:t>
            </a:r>
            <a:r>
              <a:rPr lang="en-US" sz="2000" err="1"/>
              <a:t>frantoio</a:t>
            </a:r>
            <a:r>
              <a:rPr lang="en-US" sz="2000" dirty="0"/>
              <a:t> e sansa di </a:t>
            </a:r>
            <a:r>
              <a:rPr lang="en-US" sz="2000" err="1"/>
              <a:t>oliva</a:t>
            </a:r>
            <a:r>
              <a:rPr lang="en-US" sz="2000" dirty="0"/>
              <a:t> </a:t>
            </a:r>
            <a:r>
              <a:rPr lang="en-US" sz="2000" err="1"/>
              <a:t>rappresentano</a:t>
            </a:r>
            <a:r>
              <a:rPr lang="en-US" sz="2000" dirty="0"/>
              <a:t> </a:t>
            </a:r>
            <a:r>
              <a:rPr lang="en-US" sz="2000" err="1"/>
              <a:t>potenziali</a:t>
            </a:r>
            <a:r>
              <a:rPr lang="en-US" sz="2000" dirty="0"/>
              <a:t> </a:t>
            </a:r>
            <a:r>
              <a:rPr lang="en-US" sz="2000" err="1"/>
              <a:t>fonti</a:t>
            </a:r>
            <a:r>
              <a:rPr lang="en-US" sz="2000" dirty="0"/>
              <a:t> a basso </a:t>
            </a:r>
            <a:r>
              <a:rPr lang="en-US" sz="2000" err="1"/>
              <a:t>costo</a:t>
            </a:r>
            <a:r>
              <a:rPr lang="en-US" sz="2000" dirty="0"/>
              <a:t> di </a:t>
            </a:r>
            <a:r>
              <a:rPr lang="en-US" sz="2000" err="1"/>
              <a:t>fenoli</a:t>
            </a:r>
            <a:r>
              <a:rPr lang="en-US" sz="2000" dirty="0"/>
              <a:t> e </a:t>
            </a:r>
            <a:r>
              <a:rPr lang="en-US" sz="2000" err="1"/>
              <a:t>antiossidanti</a:t>
            </a:r>
            <a:r>
              <a:rPr lang="en-US" sz="2000" dirty="0"/>
              <a:t>, </a:t>
            </a:r>
            <a:r>
              <a:rPr lang="en-US" sz="2000" err="1"/>
              <a:t>che</a:t>
            </a:r>
            <a:r>
              <a:rPr lang="en-US" sz="2000" dirty="0"/>
              <a:t> </a:t>
            </a:r>
            <a:r>
              <a:rPr lang="en-US" sz="2000" err="1"/>
              <a:t>possono</a:t>
            </a:r>
            <a:r>
              <a:rPr lang="en-US" sz="2000" dirty="0"/>
              <a:t> </a:t>
            </a:r>
            <a:r>
              <a:rPr lang="en-US" sz="2000" err="1"/>
              <a:t>essere</a:t>
            </a:r>
            <a:r>
              <a:rPr lang="en-US" sz="2000" dirty="0"/>
              <a:t> </a:t>
            </a:r>
            <a:r>
              <a:rPr lang="en-US" sz="2000" err="1"/>
              <a:t>estratti</a:t>
            </a:r>
            <a:r>
              <a:rPr lang="en-US" sz="2000" dirty="0"/>
              <a:t> e </a:t>
            </a:r>
            <a:r>
              <a:rPr lang="en-US" sz="2000" err="1"/>
              <a:t>impiegati</a:t>
            </a:r>
            <a:r>
              <a:rPr lang="en-US" sz="2000" dirty="0"/>
              <a:t> come </a:t>
            </a:r>
            <a:r>
              <a:rPr lang="en-US" sz="2000" err="1"/>
              <a:t>additivi</a:t>
            </a:r>
            <a:r>
              <a:rPr lang="en-US" sz="2000" dirty="0"/>
              <a:t> </a:t>
            </a:r>
            <a:r>
              <a:rPr lang="en-US" sz="2000" err="1"/>
              <a:t>naturali</a:t>
            </a:r>
            <a:r>
              <a:rPr lang="en-US" sz="2000" dirty="0"/>
              <a:t> </a:t>
            </a:r>
            <a:r>
              <a:rPr lang="en-US" sz="2000" err="1"/>
              <a:t>nell'industria</a:t>
            </a:r>
            <a:r>
              <a:rPr lang="en-US" sz="2000" dirty="0"/>
              <a:t> </a:t>
            </a:r>
            <a:r>
              <a:rPr lang="en-US" sz="2000" err="1"/>
              <a:t>alimentare</a:t>
            </a:r>
            <a:r>
              <a:rPr lang="en-US" sz="2000" dirty="0"/>
              <a:t> e </a:t>
            </a:r>
            <a:r>
              <a:rPr lang="en-US" sz="2000" err="1"/>
              <a:t>farmaceutica</a:t>
            </a:r>
            <a:r>
              <a:rPr lang="en-US" sz="2000" dirty="0"/>
              <a:t>. </a:t>
            </a:r>
            <a:r>
              <a:rPr lang="en-US" sz="2000" err="1"/>
              <a:t>Anche</a:t>
            </a:r>
            <a:r>
              <a:rPr lang="en-US" sz="2000" dirty="0"/>
              <a:t> </a:t>
            </a:r>
            <a:r>
              <a:rPr lang="en-US" sz="2000" err="1"/>
              <a:t>i</a:t>
            </a:r>
            <a:r>
              <a:rPr lang="en-US" sz="2000" dirty="0"/>
              <a:t> rami e le </a:t>
            </a:r>
            <a:r>
              <a:rPr lang="en-US" sz="2000" err="1"/>
              <a:t>foglie</a:t>
            </a:r>
            <a:r>
              <a:rPr lang="en-US" sz="2000" dirty="0"/>
              <a:t> di </a:t>
            </a:r>
            <a:r>
              <a:rPr lang="en-US" sz="2000" err="1"/>
              <a:t>ulivo</a:t>
            </a:r>
            <a:r>
              <a:rPr lang="en-US" sz="2000" dirty="0"/>
              <a:t> </a:t>
            </a:r>
            <a:r>
              <a:rPr lang="en-US" sz="2000" err="1"/>
              <a:t>forniscono</a:t>
            </a:r>
            <a:r>
              <a:rPr lang="en-US" sz="2000" dirty="0"/>
              <a:t> </a:t>
            </a:r>
            <a:r>
              <a:rPr lang="en-US" sz="2000" err="1"/>
              <a:t>sottoprodotti</a:t>
            </a:r>
            <a:r>
              <a:rPr lang="en-US" sz="2000" dirty="0"/>
              <a:t>. </a:t>
            </a:r>
            <a:r>
              <a:rPr lang="en-US" sz="2200" dirty="0"/>
              <a:t> </a:t>
            </a:r>
            <a:endParaRPr lang="en-US" sz="2200" dirty="0">
              <a:ea typeface="Calibri"/>
              <a:cs typeface="Calibri"/>
            </a:endParaRPr>
          </a:p>
          <a:p>
            <a:pPr marL="285750" indent="-285750">
              <a:lnSpc>
                <a:spcPts val="2093"/>
              </a:lnSpc>
              <a:buChar char="•"/>
            </a:pPr>
            <a:endParaRPr lang="en-US" sz="2200" dirty="0">
              <a:ea typeface="Calibri"/>
              <a:cs typeface="Calibri"/>
            </a:endParaRPr>
          </a:p>
          <a:p>
            <a:pPr marL="285750" indent="-285750">
              <a:lnSpc>
                <a:spcPts val="2093"/>
              </a:lnSpc>
              <a:buChar char="•"/>
            </a:pPr>
            <a:r>
              <a:rPr lang="en-US" dirty="0"/>
              <a:t>.  </a:t>
            </a:r>
            <a:endParaRPr lang="en-US" dirty="0">
              <a:ea typeface="Calibri"/>
              <a:cs typeface="Calibri"/>
            </a:endParaRPr>
          </a:p>
          <a:p>
            <a:pPr marL="285750" indent="-285750">
              <a:lnSpc>
                <a:spcPts val="2093"/>
              </a:lnSpc>
              <a:buChar char="•"/>
            </a:pPr>
            <a:endParaRPr lang="en-US" b="1" dirty="0"/>
          </a:p>
        </p:txBody>
      </p:sp>
    </p:spTree>
    <p:extLst>
      <p:ext uri="{BB962C8B-B14F-4D97-AF65-F5344CB8AC3E}">
        <p14:creationId xmlns:p14="http://schemas.microsoft.com/office/powerpoint/2010/main" val="268907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prstGeom prst="rect">
            <a:avLst/>
          </a:prstGeom>
        </p:spPr>
        <p:txBody>
          <a:bodyPr/>
          <a:lstStyle/>
          <a:p>
            <a:r>
              <a:rPr lang="en-US"/>
              <a:t>Olive Waste Streams</a:t>
            </a:r>
          </a:p>
          <a:p>
            <a:endParaRPr lang="en-US"/>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655071" y="1814184"/>
            <a:ext cx="4990998" cy="4102937"/>
          </a:xfrm>
          <a:prstGeom prst="rect">
            <a:avLst/>
          </a:prstGeom>
        </p:spPr>
        <p:txBody>
          <a:bodyPr lIns="91440" tIns="45720" rIns="91440" bIns="45720" anchor="t"/>
          <a:lstStyle/>
          <a:p>
            <a:r>
              <a:rPr lang="en-US" dirty="0" err="1"/>
              <a:t>Gli</a:t>
            </a:r>
            <a:r>
              <a:rPr lang="en-US" dirty="0"/>
              <a:t> </a:t>
            </a:r>
            <a:r>
              <a:rPr lang="en-US" dirty="0" err="1"/>
              <a:t>scarti</a:t>
            </a:r>
            <a:r>
              <a:rPr lang="en-US" dirty="0"/>
              <a:t> e </a:t>
            </a:r>
            <a:r>
              <a:rPr lang="en-US" dirty="0" err="1"/>
              <a:t>i</a:t>
            </a:r>
            <a:r>
              <a:rPr lang="en-US" dirty="0"/>
              <a:t> </a:t>
            </a:r>
            <a:r>
              <a:rPr lang="en-US" dirty="0" err="1"/>
              <a:t>sottoprodotti</a:t>
            </a:r>
            <a:r>
              <a:rPr lang="en-US" dirty="0"/>
              <a:t> </a:t>
            </a:r>
            <a:r>
              <a:rPr lang="en-US" dirty="0" err="1"/>
              <a:t>delle</a:t>
            </a:r>
            <a:r>
              <a:rPr lang="en-US" dirty="0"/>
              <a:t> olive </a:t>
            </a:r>
            <a:r>
              <a:rPr lang="en-US" dirty="0" err="1"/>
              <a:t>possono</a:t>
            </a:r>
            <a:r>
              <a:rPr lang="en-US" dirty="0"/>
              <a:t> </a:t>
            </a:r>
            <a:r>
              <a:rPr lang="en-US" dirty="0" err="1"/>
              <a:t>essere</a:t>
            </a:r>
            <a:r>
              <a:rPr lang="en-US" dirty="0"/>
              <a:t> </a:t>
            </a:r>
            <a:r>
              <a:rPr lang="en-US" dirty="0" err="1"/>
              <a:t>trasformati</a:t>
            </a:r>
            <a:r>
              <a:rPr lang="en-US" dirty="0"/>
              <a:t> in </a:t>
            </a:r>
            <a:r>
              <a:rPr lang="en-US" dirty="0" err="1"/>
              <a:t>nuovi</a:t>
            </a:r>
            <a:r>
              <a:rPr lang="en-US" dirty="0"/>
              <a:t> </a:t>
            </a:r>
            <a:r>
              <a:rPr lang="en-US" dirty="0" err="1"/>
              <a:t>prodotti</a:t>
            </a:r>
            <a:r>
              <a:rPr lang="en-US" dirty="0"/>
              <a:t> ad alto </a:t>
            </a:r>
            <a:r>
              <a:rPr lang="en-US" dirty="0" err="1"/>
              <a:t>valore</a:t>
            </a:r>
            <a:r>
              <a:rPr lang="en-US" dirty="0"/>
              <a:t> </a:t>
            </a:r>
            <a:r>
              <a:rPr lang="en-US" dirty="0" err="1"/>
              <a:t>aggiunto</a:t>
            </a:r>
            <a:r>
              <a:rPr lang="en-US" dirty="0"/>
              <a:t>. </a:t>
            </a:r>
          </a:p>
          <a:p>
            <a:r>
              <a:rPr lang="en-US" dirty="0"/>
              <a:t>Nelle </a:t>
            </a:r>
            <a:r>
              <a:rPr lang="en-US" dirty="0" err="1"/>
              <a:t>prossime</a:t>
            </a:r>
            <a:r>
              <a:rPr lang="en-US" dirty="0"/>
              <a:t> diapositive, </a:t>
            </a:r>
            <a:r>
              <a:rPr lang="en-US" dirty="0" err="1"/>
              <a:t>presentiamo</a:t>
            </a:r>
            <a:r>
              <a:rPr lang="en-US" dirty="0"/>
              <a:t> </a:t>
            </a:r>
            <a:r>
              <a:rPr lang="en-US" dirty="0" err="1"/>
              <a:t>alcuni</a:t>
            </a:r>
            <a:r>
              <a:rPr lang="en-US" dirty="0"/>
              <a:t> </a:t>
            </a:r>
            <a:r>
              <a:rPr lang="en-US" dirty="0" err="1"/>
              <a:t>esempi</a:t>
            </a:r>
            <a:r>
              <a:rPr lang="en-US" dirty="0"/>
              <a:t> di </a:t>
            </a:r>
            <a:r>
              <a:rPr lang="en-US" dirty="0" err="1"/>
              <a:t>prodotti</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realizzati</a:t>
            </a:r>
            <a:r>
              <a:rPr lang="en-US" dirty="0"/>
              <a:t> da: </a:t>
            </a:r>
            <a:endParaRPr lang="en-US" dirty="0">
              <a:ea typeface="Calibri"/>
              <a:cs typeface="Calibri"/>
            </a:endParaRPr>
          </a:p>
          <a:p>
            <a:pPr marL="457200" indent="-457200">
              <a:lnSpc>
                <a:spcPts val="2174"/>
              </a:lnSpc>
              <a:buAutoNum type="arabicPeriod"/>
            </a:pPr>
            <a:r>
              <a:rPr lang="en-US" sz="2100" b="1" dirty="0">
                <a:latin typeface="Segoe UI"/>
                <a:cs typeface="Segoe UI"/>
              </a:rPr>
              <a:t>Sansa di </a:t>
            </a:r>
            <a:r>
              <a:rPr lang="en-US" sz="2100" b="1" dirty="0" err="1">
                <a:latin typeface="Segoe UI"/>
                <a:cs typeface="Segoe UI"/>
              </a:rPr>
              <a:t>oliva</a:t>
            </a:r>
            <a:r>
              <a:rPr lang="en-US" sz="2100" b="1" dirty="0">
                <a:latin typeface="Segoe UI"/>
                <a:cs typeface="Segoe UI"/>
              </a:rPr>
              <a:t>, </a:t>
            </a:r>
            <a:endParaRPr lang="en-US" sz="2100">
              <a:solidFill>
                <a:srgbClr val="086D6E"/>
              </a:solidFill>
              <a:latin typeface="Segoe UI"/>
              <a:cs typeface="Segoe UI"/>
            </a:endParaRPr>
          </a:p>
          <a:p>
            <a:pPr marL="457200" indent="-457200">
              <a:lnSpc>
                <a:spcPts val="2174"/>
              </a:lnSpc>
              <a:buAutoNum type="arabicPeriod"/>
            </a:pPr>
            <a:r>
              <a:rPr lang="en-US" sz="2100" b="1" dirty="0" err="1">
                <a:latin typeface="Segoe UI"/>
                <a:cs typeface="Segoe UI"/>
              </a:rPr>
              <a:t>Noccioli</a:t>
            </a:r>
            <a:r>
              <a:rPr lang="en-US" sz="2100" b="1" dirty="0">
                <a:latin typeface="Segoe UI"/>
                <a:cs typeface="Segoe UI"/>
              </a:rPr>
              <a:t> </a:t>
            </a:r>
            <a:r>
              <a:rPr lang="en-US" sz="2100" b="1" dirty="0" err="1">
                <a:latin typeface="Segoe UI"/>
                <a:cs typeface="Segoe UI"/>
              </a:rPr>
              <a:t>d'oliva</a:t>
            </a:r>
            <a:endParaRPr lang="en-US" sz="2100" dirty="0" err="1">
              <a:solidFill>
                <a:srgbClr val="086D6E"/>
              </a:solidFill>
              <a:latin typeface="Segoe UI"/>
              <a:cs typeface="Segoe UI"/>
            </a:endParaRPr>
          </a:p>
          <a:p>
            <a:pPr marL="457200" indent="-457200">
              <a:lnSpc>
                <a:spcPts val="2174"/>
              </a:lnSpc>
              <a:buAutoNum type="arabicPeriod"/>
            </a:pPr>
            <a:r>
              <a:rPr lang="en-US" sz="2100" b="1" err="1">
                <a:latin typeface="Segoe UI"/>
                <a:cs typeface="Segoe UI"/>
              </a:rPr>
              <a:t>AdV</a:t>
            </a:r>
            <a:r>
              <a:rPr lang="en-US" sz="2100" b="1" dirty="0">
                <a:latin typeface="Segoe UI"/>
                <a:cs typeface="Segoe UI"/>
              </a:rPr>
              <a:t>(</a:t>
            </a:r>
            <a:r>
              <a:rPr lang="en-US" sz="2100" b="1" err="1">
                <a:latin typeface="Segoe UI"/>
                <a:cs typeface="Segoe UI"/>
              </a:rPr>
              <a:t>Acque</a:t>
            </a:r>
            <a:r>
              <a:rPr lang="en-US" sz="2100" b="1" dirty="0">
                <a:latin typeface="Segoe UI"/>
                <a:cs typeface="Segoe UI"/>
              </a:rPr>
              <a:t> di </a:t>
            </a:r>
            <a:r>
              <a:rPr lang="en-US" sz="2100" b="1" err="1">
                <a:latin typeface="Segoe UI"/>
                <a:cs typeface="Segoe UI"/>
              </a:rPr>
              <a:t>vegetazione</a:t>
            </a:r>
            <a:r>
              <a:rPr lang="en-US" sz="2100" b="1" dirty="0">
                <a:latin typeface="Segoe UI"/>
                <a:cs typeface="Segoe UI"/>
              </a:rPr>
              <a:t>)</a:t>
            </a:r>
            <a:endParaRPr lang="en-US" sz="2100" dirty="0">
              <a:solidFill>
                <a:srgbClr val="086D6E"/>
              </a:solidFill>
              <a:latin typeface="Segoe UI"/>
              <a:cs typeface="Segoe UI"/>
            </a:endParaRPr>
          </a:p>
          <a:p>
            <a:pPr marL="457200" indent="-457200">
              <a:lnSpc>
                <a:spcPts val="2174"/>
              </a:lnSpc>
              <a:buAutoNum type="arabicPeriod"/>
            </a:pPr>
            <a:r>
              <a:rPr lang="en-US" sz="2100" b="1" dirty="0" err="1">
                <a:latin typeface="Segoe UI"/>
                <a:cs typeface="Segoe UI"/>
              </a:rPr>
              <a:t>Foglie</a:t>
            </a:r>
            <a:r>
              <a:rPr lang="en-US" sz="2100" b="1" dirty="0">
                <a:latin typeface="Segoe UI"/>
                <a:cs typeface="Segoe UI"/>
              </a:rPr>
              <a:t> </a:t>
            </a:r>
            <a:r>
              <a:rPr lang="en-US" sz="2100" b="1" dirty="0" err="1">
                <a:latin typeface="Segoe UI"/>
                <a:cs typeface="Segoe UI"/>
              </a:rPr>
              <a:t>d'ulivo</a:t>
            </a:r>
          </a:p>
          <a:p>
            <a:pPr marL="457200" indent="-457200">
              <a:lnSpc>
                <a:spcPts val="2174"/>
              </a:lnSpc>
              <a:buAutoNum type="arabicPeriod"/>
            </a:pPr>
            <a:r>
              <a:rPr lang="en-US" sz="2100" b="1" dirty="0" err="1">
                <a:latin typeface="Segoe UI"/>
                <a:cs typeface="Segoe UI"/>
              </a:rPr>
              <a:t>Scarti</a:t>
            </a:r>
            <a:r>
              <a:rPr lang="en-US" sz="2100" b="1" dirty="0">
                <a:latin typeface="Segoe UI"/>
                <a:cs typeface="Segoe UI"/>
              </a:rPr>
              <a:t> di </a:t>
            </a:r>
            <a:r>
              <a:rPr lang="en-US" sz="2100" b="1" dirty="0" err="1">
                <a:latin typeface="Segoe UI"/>
                <a:cs typeface="Segoe UI"/>
              </a:rPr>
              <a:t>potatura</a:t>
            </a:r>
            <a:r>
              <a:rPr lang="en-US" sz="2100" b="1" dirty="0">
                <a:latin typeface="Segoe UI"/>
                <a:cs typeface="Segoe UI"/>
              </a:rPr>
              <a:t> </a:t>
            </a:r>
            <a:r>
              <a:rPr lang="en-US" sz="2100" b="1" dirty="0" err="1">
                <a:latin typeface="Segoe UI"/>
                <a:cs typeface="Segoe UI"/>
              </a:rPr>
              <a:t>dell'ulivo</a:t>
            </a:r>
            <a:endParaRPr lang="en-US" b="1" dirty="0" err="1">
              <a:ea typeface="Calibri" panose="020F0502020204030204"/>
              <a:cs typeface="Calibri" panose="020F0502020204030204"/>
            </a:endParaRPr>
          </a:p>
          <a:p>
            <a:pPr marL="457200" indent="-457200">
              <a:buAutoNum type="arabicPeriod"/>
            </a:pPr>
            <a:endParaRPr lang="en-US" b="1" dirty="0">
              <a:ea typeface="Calibri" panose="020F0502020204030204"/>
              <a:cs typeface="Calibri" panose="020F0502020204030204"/>
            </a:endParaRPr>
          </a:p>
          <a:p>
            <a:pPr marL="285750" indent="-285750">
              <a:lnSpc>
                <a:spcPts val="2174"/>
              </a:lnSpc>
              <a:buAutoNum type="arabicPeriod"/>
            </a:pPr>
            <a:endParaRPr lang="en-US" sz="2100" dirty="0">
              <a:latin typeface="Segoe UI"/>
              <a:ea typeface="Calibri" panose="020F0502020204030204"/>
              <a:cs typeface="Segoe UI"/>
            </a:endParaRPr>
          </a:p>
          <a:p>
            <a:pPr marL="0" indent="0">
              <a:lnSpc>
                <a:spcPts val="2174"/>
              </a:lnSpc>
            </a:pPr>
            <a:endParaRPr lang="en-US" sz="2100" b="1" dirty="0">
              <a:latin typeface="Segoe UI"/>
              <a:ea typeface="Calibri" panose="020F0502020204030204"/>
              <a:cs typeface="Segoe UI"/>
            </a:endParaRPr>
          </a:p>
          <a:p>
            <a:pPr marL="457200" indent="-457200">
              <a:buFont typeface="+mj-lt"/>
              <a:buAutoNum type="arabicPeriod"/>
            </a:pPr>
            <a:endParaRPr lang="en-US" b="1" dirty="0">
              <a:ea typeface="Calibri" panose="020F0502020204030204"/>
              <a:cs typeface="Calibri" panose="020F0502020204030204"/>
            </a:endParaRPr>
          </a:p>
          <a:p>
            <a:pPr marL="457200" indent="-457200">
              <a:buFont typeface="+mj-lt"/>
              <a:buAutoNum type="arabicPeriod"/>
            </a:pPr>
            <a:endParaRPr lang="en-US" b="1" dirty="0">
              <a:ea typeface="Calibri" panose="020F0502020204030204"/>
              <a:cs typeface="Calibri" panose="020F0502020204030204"/>
            </a:endParaRPr>
          </a:p>
        </p:txBody>
      </p:sp>
      <p:pic>
        <p:nvPicPr>
          <p:cNvPr id="6" name="Immagine 5" descr="Immagine che contiene oliva, verdura, albero, frutto&#10;&#10;Descrizione generata automaticamente">
            <a:extLst>
              <a:ext uri="{FF2B5EF4-FFF2-40B4-BE49-F238E27FC236}">
                <a16:creationId xmlns:a16="http://schemas.microsoft.com/office/drawing/2014/main" id="{EDB7D391-BF84-0A29-DF05-480E2D16C3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131" y="2033195"/>
            <a:ext cx="5122454" cy="3960126"/>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618172"/>
            <a:ext cx="6341766" cy="5166427"/>
          </a:xfrm>
          <a:prstGeom prst="rect">
            <a:avLst/>
          </a:prstGeom>
        </p:spPr>
        <p:txBody>
          <a:bodyPr lIns="91440" tIns="45720" rIns="91440" bIns="45720" anchor="t"/>
          <a:lstStyle/>
          <a:p>
            <a:pPr marL="285750" indent="-285750">
              <a:buFont typeface="Arial,Sans-Serif" panose="020B0604020202020204" pitchFamily="34" charset="0"/>
              <a:buChar char="•"/>
            </a:pPr>
            <a:r>
              <a:rPr lang="en-US" b="1" dirty="0"/>
              <a:t>Olio</a:t>
            </a:r>
            <a:r>
              <a:rPr lang="en-US" sz="2400" b="1" spc="0" dirty="0">
                <a:solidFill>
                  <a:srgbClr val="09465E"/>
                </a:solidFill>
                <a:latin typeface="+mn-lt"/>
              </a:rPr>
              <a:t> di sansa:</a:t>
            </a:r>
            <a:r>
              <a:rPr lang="en-US" sz="2400" spc="0" dirty="0">
                <a:solidFill>
                  <a:srgbClr val="09465E"/>
                </a:solidFill>
                <a:latin typeface="+mn-lt"/>
              </a:rPr>
              <a:t> </a:t>
            </a:r>
            <a:r>
              <a:rPr lang="en-US" sz="2400" spc="0" err="1">
                <a:solidFill>
                  <a:srgbClr val="09465E"/>
                </a:solidFill>
                <a:latin typeface="+mn-lt"/>
              </a:rPr>
              <a:t>l'olio</a:t>
            </a:r>
            <a:r>
              <a:rPr lang="en-US" sz="2400" spc="0" dirty="0">
                <a:solidFill>
                  <a:srgbClr val="09465E"/>
                </a:solidFill>
                <a:latin typeface="+mn-lt"/>
              </a:rPr>
              <a:t> di sansa di </a:t>
            </a:r>
            <a:r>
              <a:rPr lang="en-US" sz="2400" spc="0" err="1">
                <a:solidFill>
                  <a:srgbClr val="09465E"/>
                </a:solidFill>
                <a:latin typeface="+mn-lt"/>
              </a:rPr>
              <a:t>oliva</a:t>
            </a:r>
            <a:r>
              <a:rPr lang="en-US" sz="2400" spc="0" dirty="0">
                <a:solidFill>
                  <a:srgbClr val="09465E"/>
                </a:solidFill>
                <a:latin typeface="+mn-lt"/>
              </a:rPr>
              <a:t> è </a:t>
            </a:r>
            <a:r>
              <a:rPr lang="en-US" sz="2400" spc="0" err="1">
                <a:solidFill>
                  <a:srgbClr val="09465E"/>
                </a:solidFill>
                <a:latin typeface="+mn-lt"/>
              </a:rPr>
              <a:t>ottenuto</a:t>
            </a:r>
            <a:r>
              <a:rPr lang="en-US" sz="2400" spc="0" dirty="0">
                <a:solidFill>
                  <a:srgbClr val="09465E"/>
                </a:solidFill>
                <a:latin typeface="+mn-lt"/>
              </a:rPr>
              <a:t> </a:t>
            </a:r>
            <a:r>
              <a:rPr lang="en-US" sz="2400" spc="0" err="1">
                <a:solidFill>
                  <a:srgbClr val="09465E"/>
                </a:solidFill>
                <a:latin typeface="+mn-lt"/>
              </a:rPr>
              <a:t>dalla</a:t>
            </a:r>
            <a:r>
              <a:rPr lang="en-US" sz="2400" spc="0" dirty="0">
                <a:solidFill>
                  <a:srgbClr val="09465E"/>
                </a:solidFill>
                <a:latin typeface="+mn-lt"/>
              </a:rPr>
              <a:t> </a:t>
            </a:r>
            <a:r>
              <a:rPr lang="en-US" sz="2400" spc="0" err="1">
                <a:solidFill>
                  <a:srgbClr val="09465E"/>
                </a:solidFill>
                <a:latin typeface="+mn-lt"/>
              </a:rPr>
              <a:t>polpa</a:t>
            </a:r>
            <a:r>
              <a:rPr lang="en-US" sz="2400" spc="0" dirty="0">
                <a:solidFill>
                  <a:srgbClr val="09465E"/>
                </a:solidFill>
                <a:latin typeface="+mn-lt"/>
              </a:rPr>
              <a:t> </a:t>
            </a:r>
            <a:r>
              <a:rPr lang="en-US" sz="2400" spc="0" err="1">
                <a:solidFill>
                  <a:srgbClr val="09465E"/>
                </a:solidFill>
                <a:latin typeface="+mn-lt"/>
              </a:rPr>
              <a:t>delle</a:t>
            </a:r>
            <a:r>
              <a:rPr lang="en-US" sz="2400" spc="0" dirty="0">
                <a:solidFill>
                  <a:srgbClr val="09465E"/>
                </a:solidFill>
                <a:latin typeface="+mn-lt"/>
              </a:rPr>
              <a:t> olive dopo la prima </a:t>
            </a:r>
            <a:r>
              <a:rPr lang="en-US" sz="2400" spc="0" err="1">
                <a:solidFill>
                  <a:srgbClr val="09465E"/>
                </a:solidFill>
                <a:latin typeface="+mn-lt"/>
              </a:rPr>
              <a:t>spremitura</a:t>
            </a:r>
            <a:r>
              <a:rPr lang="en-US" sz="2400" spc="0" dirty="0">
                <a:solidFill>
                  <a:srgbClr val="09465E"/>
                </a:solidFill>
                <a:latin typeface="+mn-lt"/>
              </a:rPr>
              <a:t>. È </a:t>
            </a:r>
            <a:r>
              <a:rPr lang="en-US" sz="2400" spc="0" err="1">
                <a:solidFill>
                  <a:srgbClr val="09465E"/>
                </a:solidFill>
                <a:latin typeface="+mn-lt"/>
              </a:rPr>
              <a:t>adatto</a:t>
            </a:r>
            <a:r>
              <a:rPr lang="en-US" sz="2400" spc="0" dirty="0">
                <a:solidFill>
                  <a:srgbClr val="09465E"/>
                </a:solidFill>
                <a:latin typeface="+mn-lt"/>
              </a:rPr>
              <a:t> per la </a:t>
            </a:r>
            <a:r>
              <a:rPr lang="en-US" sz="2400" spc="0" err="1">
                <a:solidFill>
                  <a:srgbClr val="09465E"/>
                </a:solidFill>
                <a:latin typeface="+mn-lt"/>
              </a:rPr>
              <a:t>cottura</a:t>
            </a:r>
            <a:r>
              <a:rPr lang="en-US" sz="2400" spc="0" dirty="0">
                <a:solidFill>
                  <a:srgbClr val="09465E"/>
                </a:solidFill>
                <a:latin typeface="+mn-lt"/>
              </a:rPr>
              <a:t> ad </a:t>
            </a:r>
            <a:r>
              <a:rPr lang="en-US" sz="2400" spc="0" err="1">
                <a:solidFill>
                  <a:srgbClr val="09465E"/>
                </a:solidFill>
                <a:latin typeface="+mn-lt"/>
              </a:rPr>
              <a:t>alta</a:t>
            </a:r>
            <a:r>
              <a:rPr lang="en-US" sz="2400" spc="0" dirty="0">
                <a:solidFill>
                  <a:srgbClr val="09465E"/>
                </a:solidFill>
                <a:latin typeface="+mn-lt"/>
              </a:rPr>
              <a:t> </a:t>
            </a:r>
            <a:r>
              <a:rPr lang="en-US" sz="2400" spc="0" err="1">
                <a:solidFill>
                  <a:srgbClr val="09465E"/>
                </a:solidFill>
                <a:latin typeface="+mn-lt"/>
              </a:rPr>
              <a:t>temperatura</a:t>
            </a:r>
            <a:endParaRPr lang="en-US" sz="2400" spc="0">
              <a:solidFill>
                <a:srgbClr val="09465E"/>
              </a:solidFill>
              <a:latin typeface="+mn-lt"/>
              <a:ea typeface="Calibri"/>
              <a:cs typeface="Calibri"/>
            </a:endParaRPr>
          </a:p>
          <a:p>
            <a:pPr marL="0" indent="0"/>
            <a:endParaRPr lang="en-US"/>
          </a:p>
          <a:p>
            <a:pPr>
              <a:buFont typeface="Arial" panose="020B0604020202020204" pitchFamily="34" charset="0"/>
              <a:buChar char="•"/>
            </a:pPr>
            <a:r>
              <a:rPr lang="en-US" b="1" dirty="0"/>
              <a:t>Farina e </a:t>
            </a:r>
            <a:r>
              <a:rPr lang="en-US" b="1" dirty="0" err="1"/>
              <a:t>microparticelle</a:t>
            </a:r>
            <a:r>
              <a:rPr lang="en-US" b="1" dirty="0"/>
              <a:t> di sansa di </a:t>
            </a:r>
            <a:r>
              <a:rPr lang="en-US" b="1" dirty="0" err="1"/>
              <a:t>oliva</a:t>
            </a:r>
            <a:r>
              <a:rPr lang="en-US" b="1" dirty="0"/>
              <a:t>:</a:t>
            </a:r>
            <a:r>
              <a:rPr lang="en-US" dirty="0"/>
              <a:t> </a:t>
            </a:r>
            <a:r>
              <a:rPr lang="en-US" dirty="0" err="1"/>
              <a:t>possono</a:t>
            </a:r>
            <a:r>
              <a:rPr lang="en-US" dirty="0"/>
              <a:t> </a:t>
            </a:r>
            <a:r>
              <a:rPr lang="en-US" dirty="0" err="1"/>
              <a:t>essere</a:t>
            </a:r>
            <a:r>
              <a:rPr lang="en-US" dirty="0"/>
              <a:t> incorporate </a:t>
            </a:r>
            <a:r>
              <a:rPr lang="en-US" dirty="0" err="1"/>
              <a:t>nelle</a:t>
            </a:r>
            <a:r>
              <a:rPr lang="en-US" dirty="0"/>
              <a:t> </a:t>
            </a:r>
            <a:r>
              <a:rPr lang="en-US" dirty="0" err="1"/>
              <a:t>pellicole</a:t>
            </a:r>
            <a:r>
              <a:rPr lang="en-US" dirty="0"/>
              <a:t> a base di </a:t>
            </a:r>
            <a:r>
              <a:rPr lang="en-US" dirty="0" err="1"/>
              <a:t>chitosano</a:t>
            </a:r>
            <a:r>
              <a:rPr lang="en-US" dirty="0"/>
              <a:t>, </a:t>
            </a:r>
            <a:r>
              <a:rPr lang="en-US" dirty="0" err="1"/>
              <a:t>migliorando</a:t>
            </a:r>
            <a:r>
              <a:rPr lang="en-US" dirty="0"/>
              <a:t> in modo </a:t>
            </a:r>
            <a:r>
              <a:rPr lang="en-US" dirty="0" err="1"/>
              <a:t>significativo</a:t>
            </a:r>
            <a:r>
              <a:rPr lang="en-US" dirty="0"/>
              <a:t> la </a:t>
            </a:r>
            <a:r>
              <a:rPr lang="en-US" dirty="0" err="1"/>
              <a:t>capacità</a:t>
            </a:r>
            <a:r>
              <a:rPr lang="en-US" dirty="0"/>
              <a:t> </a:t>
            </a:r>
            <a:r>
              <a:rPr lang="en-US" dirty="0" err="1"/>
              <a:t>antiossidante</a:t>
            </a:r>
            <a:r>
              <a:rPr lang="en-US" dirty="0"/>
              <a:t> e la </a:t>
            </a:r>
            <a:r>
              <a:rPr lang="en-US" dirty="0" err="1"/>
              <a:t>resistenza</a:t>
            </a:r>
            <a:r>
              <a:rPr lang="en-US" dirty="0"/>
              <a:t> </a:t>
            </a:r>
            <a:r>
              <a:rPr lang="en-US" dirty="0" err="1"/>
              <a:t>alla</a:t>
            </a:r>
            <a:r>
              <a:rPr lang="en-US" dirty="0"/>
              <a:t> </a:t>
            </a:r>
            <a:r>
              <a:rPr lang="en-US" dirty="0" err="1"/>
              <a:t>trazione</a:t>
            </a:r>
            <a:r>
              <a:rPr lang="en-US" dirty="0"/>
              <a:t> </a:t>
            </a:r>
            <a:r>
              <a:rPr lang="en-US" dirty="0" err="1"/>
              <a:t>delle</a:t>
            </a:r>
            <a:r>
              <a:rPr lang="en-US" dirty="0"/>
              <a:t> </a:t>
            </a:r>
            <a:r>
              <a:rPr lang="en-US" dirty="0" err="1"/>
              <a:t>stesse</a:t>
            </a:r>
            <a:r>
              <a:rPr lang="en-US" dirty="0"/>
              <a:t>.</a:t>
            </a:r>
            <a:endParaRPr lang="en-US" dirty="0">
              <a:ea typeface="Calibri"/>
              <a:cs typeface="Calibri"/>
            </a:endParaRPr>
          </a:p>
          <a:p>
            <a:pPr>
              <a:buFont typeface="Arial" panose="020B0604020202020204" pitchFamily="34" charset="0"/>
              <a:buChar char="•"/>
            </a:pPr>
            <a:endParaRPr lang="en-US" b="1" dirty="0">
              <a:ea typeface="Calibri"/>
              <a:cs typeface="Calibri"/>
            </a:endParaRPr>
          </a:p>
          <a:p>
            <a:pPr>
              <a:buFont typeface="Arial" panose="020B0604020202020204" pitchFamily="34" charset="0"/>
              <a:buChar char="•"/>
            </a:pPr>
            <a:r>
              <a:rPr lang="en-US" b="1" dirty="0"/>
              <a:t>Pasta con sansa di </a:t>
            </a:r>
            <a:r>
              <a:rPr lang="en-US" b="1" err="1"/>
              <a:t>oliva</a:t>
            </a:r>
            <a:r>
              <a:rPr lang="en-US" b="1" dirty="0"/>
              <a:t>:</a:t>
            </a:r>
            <a:r>
              <a:rPr lang="en-US" dirty="0"/>
              <a:t> </a:t>
            </a:r>
            <a:r>
              <a:rPr lang="en-US" err="1"/>
              <a:t>potenzia</a:t>
            </a:r>
            <a:r>
              <a:rPr lang="en-US" dirty="0"/>
              <a:t> la pasta </a:t>
            </a:r>
            <a:r>
              <a:rPr lang="en-US" err="1"/>
              <a:t>incrementando</a:t>
            </a:r>
            <a:r>
              <a:rPr lang="en-US" dirty="0"/>
              <a:t> </a:t>
            </a:r>
            <a:r>
              <a:rPr lang="en-US" err="1"/>
              <a:t>i</a:t>
            </a:r>
            <a:r>
              <a:rPr lang="en-US" dirty="0"/>
              <a:t> </a:t>
            </a:r>
            <a:r>
              <a:rPr lang="en-US" err="1"/>
              <a:t>composti</a:t>
            </a:r>
            <a:r>
              <a:rPr lang="en-US" dirty="0"/>
              <a:t> </a:t>
            </a:r>
            <a:r>
              <a:rPr lang="en-US" err="1"/>
              <a:t>fenolici</a:t>
            </a:r>
            <a:r>
              <a:rPr lang="en-US" dirty="0"/>
              <a:t> e la </a:t>
            </a:r>
            <a:r>
              <a:rPr lang="en-US" err="1"/>
              <a:t>capacità</a:t>
            </a:r>
            <a:r>
              <a:rPr lang="en-US" dirty="0"/>
              <a:t> </a:t>
            </a:r>
            <a:r>
              <a:rPr lang="en-US" err="1"/>
              <a:t>antiossidante</a:t>
            </a:r>
            <a:r>
              <a:rPr lang="en-US" dirty="0"/>
              <a:t> </a:t>
            </a:r>
            <a:r>
              <a:rPr lang="en-US" err="1"/>
              <a:t>sia</a:t>
            </a:r>
            <a:r>
              <a:rPr lang="en-US" dirty="0"/>
              <a:t> </a:t>
            </a:r>
            <a:r>
              <a:rPr lang="en-US" err="1"/>
              <a:t>della</a:t>
            </a:r>
            <a:r>
              <a:rPr lang="en-US" dirty="0"/>
              <a:t> pasta cotta </a:t>
            </a:r>
            <a:r>
              <a:rPr lang="en-US" err="1"/>
              <a:t>che</a:t>
            </a:r>
            <a:r>
              <a:rPr lang="en-US" dirty="0"/>
              <a:t> </a:t>
            </a:r>
            <a:r>
              <a:rPr lang="en-US" err="1"/>
              <a:t>cruda</a:t>
            </a:r>
            <a:r>
              <a:rPr lang="en-US" dirty="0"/>
              <a:t>, </a:t>
            </a:r>
            <a:r>
              <a:rPr lang="en-US" err="1"/>
              <a:t>riducendo</a:t>
            </a:r>
            <a:r>
              <a:rPr lang="en-US" dirty="0"/>
              <a:t> il tempo di </a:t>
            </a:r>
            <a:r>
              <a:rPr lang="en-US" err="1"/>
              <a:t>cottura</a:t>
            </a:r>
            <a:r>
              <a:rPr lang="en-US" dirty="0"/>
              <a:t> </a:t>
            </a:r>
            <a:r>
              <a:rPr lang="en-US" err="1"/>
              <a:t>ottimale</a:t>
            </a:r>
            <a:r>
              <a:rPr lang="en-US" dirty="0"/>
              <a:t>, </a:t>
            </a:r>
            <a:r>
              <a:rPr lang="en-US" err="1"/>
              <a:t>l'amido</a:t>
            </a:r>
            <a:r>
              <a:rPr lang="en-US" dirty="0"/>
              <a:t> </a:t>
            </a:r>
            <a:r>
              <a:rPr lang="en-US" err="1"/>
              <a:t>rapidamente</a:t>
            </a:r>
            <a:r>
              <a:rPr lang="en-US" dirty="0"/>
              <a:t> </a:t>
            </a:r>
            <a:r>
              <a:rPr lang="en-US" err="1"/>
              <a:t>digeribile</a:t>
            </a:r>
            <a:r>
              <a:rPr lang="en-US" dirty="0"/>
              <a:t> e </a:t>
            </a:r>
            <a:r>
              <a:rPr lang="en-US" err="1"/>
              <a:t>l'amido</a:t>
            </a:r>
            <a:r>
              <a:rPr lang="en-US" dirty="0"/>
              <a:t> lentamente </a:t>
            </a:r>
            <a:r>
              <a:rPr lang="en-US" err="1"/>
              <a:t>digeribile</a:t>
            </a:r>
            <a:r>
              <a:rPr lang="en-US" dirty="0"/>
              <a:t> e </a:t>
            </a:r>
            <a:r>
              <a:rPr lang="en-US" err="1"/>
              <a:t>l'amido</a:t>
            </a:r>
            <a:r>
              <a:rPr lang="en-US" dirty="0"/>
              <a:t> </a:t>
            </a:r>
            <a:r>
              <a:rPr lang="en-US" err="1"/>
              <a:t>resistente</a:t>
            </a:r>
            <a:r>
              <a:rPr lang="en-US" dirty="0"/>
              <a:t>.</a:t>
            </a:r>
            <a:endParaRPr lang="en-US" dirty="0">
              <a:ea typeface="Calibri"/>
              <a:cs typeface="Calibri"/>
            </a:endParaRPr>
          </a:p>
          <a:p>
            <a:pPr>
              <a:buFont typeface="Arial" panose="020B0604020202020204" pitchFamily="34" charset="0"/>
              <a:buChar char="•"/>
            </a:pPr>
            <a:r>
              <a:rPr lang="en-US" sz="2100" dirty="0">
                <a:solidFill>
                  <a:srgbClr val="FFFFFF"/>
                </a:solidFill>
                <a:latin typeface="Montserrat Light"/>
                <a:ea typeface="Calibri" panose="020F0502020204030204"/>
                <a:cs typeface="Calibri" panose="020F0502020204030204"/>
              </a:rPr>
              <a:t>.</a:t>
            </a:r>
            <a:endParaRPr lang="en-US" sz="2100" dirty="0">
              <a:solidFill>
                <a:srgbClr val="000000"/>
              </a:solidFill>
              <a:latin typeface="Montserrat Light"/>
              <a:ea typeface="Calibri" panose="020F0502020204030204"/>
              <a:cs typeface="Calibri" panose="020F0502020204030204"/>
            </a:endParaRPr>
          </a:p>
          <a:p>
            <a:pPr marL="742950" indent="-285750">
              <a:lnSpc>
                <a:spcPts val="2174"/>
              </a:lnSpc>
              <a:buFont typeface="Arial" panose="020B0604020202020204" pitchFamily="34" charset="0"/>
              <a:buChar char="•"/>
            </a:pPr>
            <a:endParaRPr lang="en-US" dirty="0"/>
          </a:p>
          <a:p>
            <a:pPr marL="380365" lvl="1" indent="-189865">
              <a:lnSpc>
                <a:spcPts val="2174"/>
              </a:lnSpc>
              <a:buFont typeface="Arial,Sans-Serif" panose="020B0604020202020204" pitchFamily="34" charset="0"/>
              <a:buChar char="•"/>
            </a:pPr>
            <a:endParaRPr lang="en-US" sz="2400" spc="0" dirty="0">
              <a:solidFill>
                <a:srgbClr val="09465E"/>
              </a:solidFill>
              <a:latin typeface="+mn-lt"/>
              <a:ea typeface="Calibri" panose="020F0502020204030204"/>
              <a:cs typeface="Calibri" panose="020F0502020204030204"/>
            </a:endParaRPr>
          </a:p>
          <a:p>
            <a:pPr marL="742950" indent="-285750">
              <a:lnSpc>
                <a:spcPts val="2174"/>
              </a:lnSpc>
              <a:buFont typeface="Arial" panose="020B0604020202020204" pitchFamily="34" charset="0"/>
              <a:buChar char="•"/>
            </a:pPr>
            <a:endParaRPr lang="en-US" dirty="0"/>
          </a:p>
          <a:p>
            <a:pPr marL="380365" lvl="1" indent="-189865">
              <a:lnSpc>
                <a:spcPts val="2174"/>
              </a:lnSpc>
              <a:buFont typeface="Arial,Sans-Serif" panose="020B0604020202020204" pitchFamily="34" charset="0"/>
              <a:buChar char="•"/>
            </a:pPr>
            <a:r>
              <a:rPr lang="en-US" sz="2100" dirty="0">
                <a:solidFill>
                  <a:srgbClr val="FFFFFF"/>
                </a:solidFill>
                <a:latin typeface="Montserrat Light"/>
                <a:ea typeface="Calibri" panose="020F0502020204030204"/>
                <a:cs typeface="Calibri" panose="020F0502020204030204"/>
              </a:rPr>
              <a:t> </a:t>
            </a:r>
            <a:r>
              <a:rPr lang="en-US" sz="2100" dirty="0" err="1">
                <a:solidFill>
                  <a:srgbClr val="FFFFFF"/>
                </a:solidFill>
                <a:latin typeface="Montserrat Light"/>
                <a:ea typeface="Calibri" panose="020F0502020204030204"/>
                <a:cs typeface="Calibri" panose="020F0502020204030204"/>
              </a:rPr>
              <a:t>resistente</a:t>
            </a:r>
            <a:r>
              <a:rPr lang="en-US" sz="2100" dirty="0">
                <a:solidFill>
                  <a:srgbClr val="FFFFFF"/>
                </a:solidFill>
                <a:latin typeface="Montserrat Light"/>
                <a:ea typeface="Calibri" panose="020F0502020204030204"/>
                <a:cs typeface="Calibri" panose="020F0502020204030204"/>
              </a:rPr>
              <a:t>.</a:t>
            </a:r>
            <a:endParaRPr lang="en-US" dirty="0">
              <a:solidFill>
                <a:srgbClr val="FFFFFF"/>
              </a:solidFill>
              <a:latin typeface="Montserrat Light"/>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b="1" dirty="0"/>
              <a:t>1. </a:t>
            </a:r>
            <a:r>
              <a:rPr lang="en-US" dirty="0"/>
              <a:t>Sansa di olive</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96698" y="272249"/>
            <a:ext cx="6537414" cy="5166427"/>
          </a:xfrm>
          <a:prstGeom prst="rect">
            <a:avLst/>
          </a:prstGeom>
        </p:spPr>
        <p:txBody>
          <a:bodyPr lIns="91440" tIns="45720" rIns="91440" bIns="45720" anchor="t"/>
          <a:lstStyle/>
          <a:p>
            <a:pPr>
              <a:buFont typeface="Arial" panose="020B0604020202020204" pitchFamily="34" charset="0"/>
              <a:buChar char="•"/>
            </a:pPr>
            <a:endParaRPr lang="en-US"/>
          </a:p>
          <a:p>
            <a:pPr>
              <a:buFont typeface="Arial" panose="020B0604020202020204" pitchFamily="34" charset="0"/>
              <a:buChar char="•"/>
            </a:pPr>
            <a:r>
              <a:rPr lang="en-US" sz="2000" b="1" dirty="0"/>
              <a:t>Farina di </a:t>
            </a:r>
            <a:r>
              <a:rPr lang="en-US" sz="2000" b="1" err="1"/>
              <a:t>noccioli</a:t>
            </a:r>
            <a:r>
              <a:rPr lang="en-US" sz="2000" b="1" dirty="0"/>
              <a:t> di </a:t>
            </a:r>
            <a:r>
              <a:rPr lang="en-US" sz="2000" b="1" err="1"/>
              <a:t>oliva</a:t>
            </a:r>
            <a:r>
              <a:rPr lang="en-US" sz="2000" b="1" dirty="0"/>
              <a:t>:</a:t>
            </a:r>
            <a:r>
              <a:rPr lang="en-US" sz="2000" dirty="0"/>
              <a:t> </a:t>
            </a:r>
            <a:r>
              <a:rPr lang="en-US" sz="2000" err="1"/>
              <a:t>può</a:t>
            </a:r>
            <a:r>
              <a:rPr lang="en-US" sz="2000" dirty="0"/>
              <a:t> </a:t>
            </a:r>
            <a:r>
              <a:rPr lang="en-US" sz="2000" err="1"/>
              <a:t>essere</a:t>
            </a:r>
            <a:r>
              <a:rPr lang="en-US" sz="2000" dirty="0"/>
              <a:t> </a:t>
            </a:r>
            <a:r>
              <a:rPr lang="en-US" sz="2000" err="1"/>
              <a:t>impiegata</a:t>
            </a:r>
            <a:r>
              <a:rPr lang="en-US" sz="2000" dirty="0"/>
              <a:t> come </a:t>
            </a:r>
            <a:r>
              <a:rPr lang="en-US" sz="2000" err="1"/>
              <a:t>riempitivo</a:t>
            </a:r>
            <a:r>
              <a:rPr lang="en-US" sz="2000" dirty="0"/>
              <a:t> </a:t>
            </a:r>
            <a:r>
              <a:rPr lang="en-US" sz="2000" err="1"/>
              <a:t>rinforzante</a:t>
            </a:r>
            <a:r>
              <a:rPr lang="en-US" sz="2000" dirty="0"/>
              <a:t> per </a:t>
            </a:r>
            <a:r>
              <a:rPr lang="en-US" sz="2000" err="1"/>
              <a:t>materiali</a:t>
            </a:r>
            <a:r>
              <a:rPr lang="en-US" sz="2000" dirty="0"/>
              <a:t> </a:t>
            </a:r>
            <a:r>
              <a:rPr lang="en-US" sz="2000" err="1"/>
              <a:t>plastici</a:t>
            </a:r>
            <a:r>
              <a:rPr lang="en-US" sz="2000" dirty="0"/>
              <a:t>. </a:t>
            </a:r>
            <a:r>
              <a:rPr lang="en-US" sz="2000" err="1"/>
              <a:t>Potenzia</a:t>
            </a:r>
            <a:r>
              <a:rPr lang="en-US" sz="2000" dirty="0"/>
              <a:t> la </a:t>
            </a:r>
            <a:r>
              <a:rPr lang="en-US" sz="2000" err="1"/>
              <a:t>resistenza</a:t>
            </a:r>
            <a:r>
              <a:rPr lang="en-US" sz="2000" dirty="0"/>
              <a:t> </a:t>
            </a:r>
            <a:r>
              <a:rPr lang="en-US" sz="2000" err="1"/>
              <a:t>strutturale</a:t>
            </a:r>
            <a:r>
              <a:rPr lang="en-US" sz="2000" dirty="0"/>
              <a:t> e le </a:t>
            </a:r>
            <a:r>
              <a:rPr lang="en-US" sz="2000" err="1"/>
              <a:t>proprietà</a:t>
            </a:r>
            <a:r>
              <a:rPr lang="en-US" sz="2000" dirty="0"/>
              <a:t> di </a:t>
            </a:r>
            <a:r>
              <a:rPr lang="en-US" sz="2000" err="1"/>
              <a:t>barriera</a:t>
            </a:r>
            <a:r>
              <a:rPr lang="en-US" sz="2000" dirty="0"/>
              <a:t> </a:t>
            </a:r>
            <a:r>
              <a:rPr lang="en-US" sz="2000" err="1"/>
              <a:t>all'acqua</a:t>
            </a:r>
            <a:r>
              <a:rPr lang="en-US" sz="2000" dirty="0"/>
              <a:t>.</a:t>
            </a:r>
            <a:endParaRPr lang="en-US" sz="2000" dirty="0">
              <a:ea typeface="Calibri"/>
              <a:cs typeface="Calibri"/>
            </a:endParaRPr>
          </a:p>
          <a:p>
            <a:pPr>
              <a:buFont typeface="Arial" panose="020B0604020202020204" pitchFamily="34" charset="0"/>
              <a:buChar char="•"/>
            </a:pPr>
            <a:endParaRPr lang="en-US" sz="2000" dirty="0">
              <a:ea typeface="Calibri"/>
              <a:cs typeface="Calibri"/>
            </a:endParaRPr>
          </a:p>
          <a:p>
            <a:pPr>
              <a:buFont typeface="Arial" panose="020B0604020202020204" pitchFamily="34" charset="0"/>
              <a:buChar char="•"/>
            </a:pPr>
            <a:r>
              <a:rPr lang="en-US" sz="2000" b="1" dirty="0"/>
              <a:t>Energia </a:t>
            </a:r>
            <a:r>
              <a:rPr lang="en-US" sz="2000" b="1" err="1"/>
              <a:t>sostenibile</a:t>
            </a:r>
            <a:r>
              <a:rPr lang="en-US" sz="2000" b="1" dirty="0"/>
              <a:t>: </a:t>
            </a:r>
            <a:r>
              <a:rPr lang="en-US" sz="2000" dirty="0"/>
              <a:t>I </a:t>
            </a:r>
            <a:r>
              <a:rPr lang="en-US" sz="2000" err="1"/>
              <a:t>noccioli</a:t>
            </a:r>
            <a:r>
              <a:rPr lang="en-US" sz="2000" dirty="0"/>
              <a:t> di </a:t>
            </a:r>
            <a:r>
              <a:rPr lang="en-US" sz="2000" err="1"/>
              <a:t>oliva</a:t>
            </a:r>
            <a:r>
              <a:rPr lang="en-US" sz="2000" dirty="0"/>
              <a:t> </a:t>
            </a:r>
            <a:r>
              <a:rPr lang="en-US" sz="2000" err="1"/>
              <a:t>possono</a:t>
            </a:r>
            <a:r>
              <a:rPr lang="en-US" sz="2000" dirty="0"/>
              <a:t> </a:t>
            </a:r>
            <a:r>
              <a:rPr lang="en-US" sz="2000" err="1"/>
              <a:t>essere</a:t>
            </a:r>
            <a:r>
              <a:rPr lang="en-US" sz="2000" dirty="0"/>
              <a:t> </a:t>
            </a:r>
            <a:r>
              <a:rPr lang="en-US" sz="2000" err="1"/>
              <a:t>trasformati</a:t>
            </a:r>
            <a:r>
              <a:rPr lang="en-US" sz="2000" dirty="0"/>
              <a:t> in pellet e </a:t>
            </a:r>
            <a:r>
              <a:rPr lang="en-US" sz="2000" err="1"/>
              <a:t>utilizzati</a:t>
            </a:r>
            <a:r>
              <a:rPr lang="en-US" sz="2000" dirty="0"/>
              <a:t> come </a:t>
            </a:r>
            <a:r>
              <a:rPr lang="en-US" sz="2000" err="1"/>
              <a:t>combustibile</a:t>
            </a:r>
            <a:r>
              <a:rPr lang="en-US" sz="2000" dirty="0"/>
              <a:t> per </a:t>
            </a:r>
            <a:r>
              <a:rPr lang="en-US" sz="2000" err="1"/>
              <a:t>stufe</a:t>
            </a:r>
            <a:r>
              <a:rPr lang="en-US" sz="2000" dirty="0"/>
              <a:t>. </a:t>
            </a:r>
            <a:r>
              <a:rPr lang="en-US" sz="2000" err="1"/>
              <a:t>Possono</a:t>
            </a:r>
            <a:r>
              <a:rPr lang="en-US" sz="2000" dirty="0"/>
              <a:t> </a:t>
            </a:r>
            <a:r>
              <a:rPr lang="en-US" sz="2000" err="1"/>
              <a:t>anche</a:t>
            </a:r>
            <a:r>
              <a:rPr lang="en-US" sz="2000" dirty="0"/>
              <a:t> </a:t>
            </a:r>
            <a:r>
              <a:rPr lang="en-US" sz="2000" err="1"/>
              <a:t>essere</a:t>
            </a:r>
            <a:r>
              <a:rPr lang="en-US" sz="2000" dirty="0"/>
              <a:t> </a:t>
            </a:r>
            <a:r>
              <a:rPr lang="en-US" sz="2000" err="1"/>
              <a:t>impiegati</a:t>
            </a:r>
            <a:r>
              <a:rPr lang="en-US" sz="2000" dirty="0"/>
              <a:t> per la </a:t>
            </a:r>
            <a:r>
              <a:rPr lang="en-US" sz="2000" err="1"/>
              <a:t>generazione</a:t>
            </a:r>
            <a:r>
              <a:rPr lang="en-US" sz="2000" dirty="0"/>
              <a:t> di </a:t>
            </a:r>
            <a:r>
              <a:rPr lang="en-US" sz="2000" err="1"/>
              <a:t>elettricità</a:t>
            </a:r>
            <a:r>
              <a:rPr lang="en-US" sz="2000" dirty="0"/>
              <a:t>. </a:t>
            </a:r>
            <a:r>
              <a:rPr lang="en-US" sz="2000" err="1"/>
              <a:t>Inoltre</a:t>
            </a:r>
            <a:r>
              <a:rPr lang="en-US" sz="2000" dirty="0"/>
              <a:t>, </a:t>
            </a:r>
            <a:r>
              <a:rPr lang="en-US" sz="2000" err="1"/>
              <a:t>i</a:t>
            </a:r>
            <a:r>
              <a:rPr lang="en-US" sz="2000" dirty="0"/>
              <a:t> </a:t>
            </a:r>
            <a:r>
              <a:rPr lang="en-US" sz="2000" err="1"/>
              <a:t>noccioli</a:t>
            </a:r>
            <a:r>
              <a:rPr lang="en-US" sz="2000" dirty="0"/>
              <a:t> di </a:t>
            </a:r>
            <a:r>
              <a:rPr lang="en-US" sz="2000" err="1"/>
              <a:t>oliva</a:t>
            </a:r>
            <a:r>
              <a:rPr lang="en-US" sz="2000" dirty="0"/>
              <a:t> </a:t>
            </a:r>
            <a:r>
              <a:rPr lang="en-US" sz="2000" err="1"/>
              <a:t>possono</a:t>
            </a:r>
            <a:r>
              <a:rPr lang="en-US" sz="2000" dirty="0"/>
              <a:t> </a:t>
            </a:r>
            <a:r>
              <a:rPr lang="en-US" sz="2000" err="1"/>
              <a:t>essere</a:t>
            </a:r>
            <a:r>
              <a:rPr lang="en-US" sz="2000" dirty="0"/>
              <a:t> </a:t>
            </a:r>
            <a:r>
              <a:rPr lang="en-US" sz="2000" err="1"/>
              <a:t>bruciati</a:t>
            </a:r>
            <a:r>
              <a:rPr lang="en-US" sz="2000" dirty="0"/>
              <a:t> in </a:t>
            </a:r>
            <a:r>
              <a:rPr lang="en-US" sz="2000" err="1"/>
              <a:t>caldaie</a:t>
            </a:r>
            <a:r>
              <a:rPr lang="en-US" sz="2000" dirty="0"/>
              <a:t> per </a:t>
            </a:r>
            <a:r>
              <a:rPr lang="en-US" sz="2000" err="1"/>
              <a:t>riscaldare</a:t>
            </a:r>
            <a:r>
              <a:rPr lang="en-US" sz="2000" dirty="0"/>
              <a:t> </a:t>
            </a:r>
            <a:r>
              <a:rPr lang="en-US" sz="2000" err="1"/>
              <a:t>l'acqua</a:t>
            </a:r>
            <a:r>
              <a:rPr lang="en-US" sz="2000" dirty="0"/>
              <a:t>, la quale </a:t>
            </a:r>
            <a:r>
              <a:rPr lang="en-US" sz="2000" err="1"/>
              <a:t>può</a:t>
            </a:r>
            <a:r>
              <a:rPr lang="en-US" sz="2000" dirty="0"/>
              <a:t> </a:t>
            </a:r>
            <a:r>
              <a:rPr lang="en-US" sz="2000" err="1"/>
              <a:t>essere</a:t>
            </a:r>
            <a:r>
              <a:rPr lang="en-US" sz="2000" dirty="0"/>
              <a:t> </a:t>
            </a:r>
            <a:r>
              <a:rPr lang="en-US" sz="2000" err="1"/>
              <a:t>utilizzata</a:t>
            </a:r>
            <a:r>
              <a:rPr lang="en-US" sz="2000" dirty="0"/>
              <a:t> per </a:t>
            </a:r>
            <a:r>
              <a:rPr lang="en-US" sz="2000" err="1"/>
              <a:t>riscaldare</a:t>
            </a:r>
            <a:r>
              <a:rPr lang="en-US" sz="2000" dirty="0"/>
              <a:t> la </a:t>
            </a:r>
            <a:r>
              <a:rPr lang="en-US" sz="2000" err="1"/>
              <a:t>tua</a:t>
            </a:r>
            <a:r>
              <a:rPr lang="en-US" sz="2000" dirty="0"/>
              <a:t> </a:t>
            </a:r>
            <a:r>
              <a:rPr lang="en-US" sz="2000" err="1"/>
              <a:t>abitazione</a:t>
            </a:r>
            <a:r>
              <a:rPr lang="en-US" sz="2000" dirty="0"/>
              <a:t>. </a:t>
            </a:r>
            <a:endParaRPr lang="en-US" sz="2000" b="1">
              <a:ea typeface="Calibri"/>
              <a:cs typeface="Calibri"/>
            </a:endParaRPr>
          </a:p>
          <a:p>
            <a:pPr>
              <a:buFont typeface="Arial" panose="020B0604020202020204" pitchFamily="34" charset="0"/>
              <a:buChar char="•"/>
            </a:pPr>
            <a:endParaRPr lang="en-US" sz="2000" dirty="0">
              <a:ea typeface="Calibri"/>
              <a:cs typeface="Calibri"/>
            </a:endParaRPr>
          </a:p>
          <a:p>
            <a:pPr>
              <a:buFont typeface="Arial" panose="020B0604020202020204" pitchFamily="34" charset="0"/>
              <a:buChar char="•"/>
            </a:pPr>
            <a:r>
              <a:rPr lang="en-US" sz="2000" b="1" dirty="0"/>
              <a:t>Prodotti per la cura </a:t>
            </a:r>
            <a:r>
              <a:rPr lang="en-US" sz="2000" b="1" err="1"/>
              <a:t>della</a:t>
            </a:r>
            <a:r>
              <a:rPr lang="en-US" sz="2000" b="1" dirty="0"/>
              <a:t> </a:t>
            </a:r>
            <a:r>
              <a:rPr lang="en-US" sz="2000" b="1" err="1"/>
              <a:t>pelle</a:t>
            </a:r>
            <a:r>
              <a:rPr lang="en-US" sz="2000" b="1" dirty="0"/>
              <a:t>: </a:t>
            </a:r>
            <a:r>
              <a:rPr lang="en-US" sz="2000" dirty="0"/>
              <a:t>I </a:t>
            </a:r>
            <a:r>
              <a:rPr lang="en-US" sz="2000" err="1"/>
              <a:t>noccioli</a:t>
            </a:r>
            <a:r>
              <a:rPr lang="en-US" sz="2000" dirty="0"/>
              <a:t> di </a:t>
            </a:r>
            <a:r>
              <a:rPr lang="en-US" sz="2000" err="1"/>
              <a:t>oliva</a:t>
            </a:r>
            <a:r>
              <a:rPr lang="en-US" sz="2000" dirty="0"/>
              <a:t> </a:t>
            </a:r>
            <a:r>
              <a:rPr lang="en-US" sz="2000" err="1"/>
              <a:t>possono</a:t>
            </a:r>
            <a:r>
              <a:rPr lang="en-US" sz="2000" dirty="0"/>
              <a:t> </a:t>
            </a:r>
            <a:r>
              <a:rPr lang="en-US" sz="2000" err="1"/>
              <a:t>essere</a:t>
            </a:r>
            <a:r>
              <a:rPr lang="en-US" sz="2000" dirty="0"/>
              <a:t> </a:t>
            </a:r>
            <a:r>
              <a:rPr lang="en-US" sz="2000" err="1"/>
              <a:t>triturati</a:t>
            </a:r>
            <a:r>
              <a:rPr lang="en-US" sz="2000" dirty="0"/>
              <a:t> in </a:t>
            </a:r>
            <a:r>
              <a:rPr lang="en-US" sz="2000" err="1"/>
              <a:t>una</a:t>
            </a:r>
            <a:r>
              <a:rPr lang="en-US" sz="2000" dirty="0"/>
              <a:t> </a:t>
            </a:r>
            <a:r>
              <a:rPr lang="en-US" sz="2000" err="1"/>
              <a:t>polvere</a:t>
            </a:r>
            <a:r>
              <a:rPr lang="en-US" sz="2000" dirty="0"/>
              <a:t> fine e </a:t>
            </a:r>
            <a:r>
              <a:rPr lang="en-US" sz="2000" err="1"/>
              <a:t>impiegati</a:t>
            </a:r>
            <a:r>
              <a:rPr lang="en-US" sz="2000" dirty="0"/>
              <a:t> come </a:t>
            </a:r>
            <a:r>
              <a:rPr lang="en-US" sz="2000" err="1"/>
              <a:t>esfolianti</a:t>
            </a:r>
            <a:r>
              <a:rPr lang="en-US" sz="2000" dirty="0"/>
              <a:t> </a:t>
            </a:r>
            <a:r>
              <a:rPr lang="en-US" sz="2000" err="1"/>
              <a:t>negli</a:t>
            </a:r>
            <a:r>
              <a:rPr lang="en-US" sz="2000" dirty="0"/>
              <a:t> scrub per il </a:t>
            </a:r>
            <a:r>
              <a:rPr lang="en-US" sz="2000" err="1"/>
              <a:t>viso</a:t>
            </a:r>
            <a:r>
              <a:rPr lang="en-US" sz="2000" dirty="0"/>
              <a:t> e </a:t>
            </a:r>
            <a:r>
              <a:rPr lang="en-US" sz="2000" err="1"/>
              <a:t>nei</a:t>
            </a:r>
            <a:r>
              <a:rPr lang="en-US" sz="2000" dirty="0"/>
              <a:t> </a:t>
            </a:r>
            <a:r>
              <a:rPr lang="en-US" sz="2000" err="1"/>
              <a:t>detergenti</a:t>
            </a:r>
            <a:r>
              <a:rPr lang="en-US" sz="2000" dirty="0"/>
              <a:t> per il </a:t>
            </a:r>
            <a:r>
              <a:rPr lang="en-US" sz="2000" err="1"/>
              <a:t>corpo</a:t>
            </a:r>
            <a:r>
              <a:rPr lang="en-US" sz="2000" dirty="0"/>
              <a:t>. I </a:t>
            </a:r>
            <a:r>
              <a:rPr lang="en-US" sz="2000" err="1"/>
              <a:t>prodotti</a:t>
            </a:r>
            <a:r>
              <a:rPr lang="en-US" sz="2000" dirty="0"/>
              <a:t> </a:t>
            </a:r>
            <a:r>
              <a:rPr lang="en-US" sz="2000" err="1"/>
              <a:t>contenenti</a:t>
            </a:r>
            <a:r>
              <a:rPr lang="en-US" sz="2000" dirty="0"/>
              <a:t> </a:t>
            </a:r>
            <a:r>
              <a:rPr lang="en-US" sz="2000" err="1"/>
              <a:t>noccioli</a:t>
            </a:r>
            <a:r>
              <a:rPr lang="en-US" sz="2000" dirty="0"/>
              <a:t> di </a:t>
            </a:r>
            <a:r>
              <a:rPr lang="en-US" sz="2000" err="1"/>
              <a:t>oliva</a:t>
            </a:r>
            <a:r>
              <a:rPr lang="en-US" sz="2000" dirty="0"/>
              <a:t> </a:t>
            </a:r>
            <a:r>
              <a:rPr lang="en-US" sz="2000" err="1"/>
              <a:t>possono</a:t>
            </a:r>
            <a:r>
              <a:rPr lang="en-US" sz="2000" dirty="0"/>
              <a:t> </a:t>
            </a:r>
            <a:r>
              <a:rPr lang="en-US" sz="2000" err="1"/>
              <a:t>contribuire</a:t>
            </a:r>
            <a:r>
              <a:rPr lang="en-US" sz="2000" dirty="0"/>
              <a:t> a </a:t>
            </a:r>
            <a:r>
              <a:rPr lang="en-US" sz="2000" err="1"/>
              <a:t>diminuire</a:t>
            </a:r>
            <a:r>
              <a:rPr lang="en-US" sz="2000" dirty="0"/>
              <a:t> la </a:t>
            </a:r>
            <a:r>
              <a:rPr lang="en-US" sz="2000" err="1"/>
              <a:t>visibilità</a:t>
            </a:r>
            <a:r>
              <a:rPr lang="en-US" sz="2000" dirty="0"/>
              <a:t> di </a:t>
            </a:r>
            <a:r>
              <a:rPr lang="en-US" sz="2000" err="1"/>
              <a:t>linee</a:t>
            </a:r>
            <a:r>
              <a:rPr lang="en-US" sz="2000" dirty="0"/>
              <a:t> </a:t>
            </a:r>
            <a:r>
              <a:rPr lang="en-US" sz="2000" err="1"/>
              <a:t>sottili</a:t>
            </a:r>
            <a:r>
              <a:rPr lang="en-US" sz="2000" dirty="0"/>
              <a:t> e </a:t>
            </a:r>
            <a:r>
              <a:rPr lang="en-US" sz="2000" err="1"/>
              <a:t>rughe</a:t>
            </a:r>
            <a:r>
              <a:rPr lang="en-US" sz="2000" dirty="0"/>
              <a:t>. I loro </a:t>
            </a:r>
            <a:r>
              <a:rPr lang="en-US" sz="2000" err="1"/>
              <a:t>polifenoli</a:t>
            </a:r>
            <a:r>
              <a:rPr lang="en-US" sz="2000" dirty="0"/>
              <a:t> </a:t>
            </a:r>
            <a:r>
              <a:rPr lang="en-US" sz="2000" err="1"/>
              <a:t>sono</a:t>
            </a:r>
            <a:r>
              <a:rPr lang="en-US" sz="2000" dirty="0"/>
              <a:t> </a:t>
            </a:r>
            <a:r>
              <a:rPr lang="en-US" sz="2000" err="1"/>
              <a:t>efficaci</a:t>
            </a:r>
            <a:r>
              <a:rPr lang="en-US" sz="2000" dirty="0"/>
              <a:t> </a:t>
            </a:r>
            <a:r>
              <a:rPr lang="en-US" sz="2000" err="1"/>
              <a:t>nel</a:t>
            </a:r>
            <a:r>
              <a:rPr lang="en-US" sz="2000" dirty="0"/>
              <a:t> </a:t>
            </a:r>
            <a:r>
              <a:rPr lang="en-US" sz="2000" err="1"/>
              <a:t>ridurre</a:t>
            </a:r>
            <a:r>
              <a:rPr lang="en-US" sz="2000" dirty="0"/>
              <a:t> </a:t>
            </a:r>
            <a:r>
              <a:rPr lang="en-US" sz="2000" err="1"/>
              <a:t>l'infiammazione</a:t>
            </a:r>
            <a:r>
              <a:rPr lang="en-US" sz="2000" dirty="0"/>
              <a:t> cutanea. </a:t>
            </a:r>
            <a:endParaRPr lang="en-US" sz="2000" b="1">
              <a:ea typeface="Calibri" panose="020F0502020204030204"/>
              <a:cs typeface="Calibri" panose="020F0502020204030204"/>
            </a:endParaRPr>
          </a:p>
          <a:p>
            <a:pPr marL="0" indent="0">
              <a:lnSpc>
                <a:spcPts val="1957"/>
              </a:lnSpc>
            </a:pPr>
            <a:endParaRPr lang="en-US" sz="2000" dirty="0">
              <a:ea typeface="Calibri"/>
              <a:cs typeface="Calibri"/>
            </a:endParaRPr>
          </a:p>
          <a:p>
            <a:pPr marL="0" indent="0">
              <a:lnSpc>
                <a:spcPts val="1957"/>
              </a:lnSpc>
            </a:pPr>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2</a:t>
            </a:r>
            <a:r>
              <a:rPr lang="en-US" b="1" dirty="0"/>
              <a:t>. </a:t>
            </a:r>
            <a:r>
              <a:rPr lang="en-US" dirty="0" err="1"/>
              <a:t>Noccioli</a:t>
            </a:r>
            <a:r>
              <a:rPr lang="en-US" dirty="0"/>
              <a:t> di Olive</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5714579" y="19318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9772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3C61-0A48-6043-2405-2FD31D29C2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E84081-C9B6-5F6D-D366-F5BE369A97CC}"/>
              </a:ext>
            </a:extLst>
          </p:cNvPr>
          <p:cNvSpPr>
            <a:spLocks noGrp="1"/>
          </p:cNvSpPr>
          <p:nvPr>
            <p:ph type="body" sz="quarter" idx="18"/>
          </p:nvPr>
        </p:nvSpPr>
        <p:spPr>
          <a:xfrm>
            <a:off x="4887198" y="375907"/>
            <a:ext cx="6341766" cy="5166427"/>
          </a:xfrm>
          <a:prstGeom prst="rect">
            <a:avLst/>
          </a:prstGeom>
        </p:spPr>
        <p:txBody>
          <a:bodyPr lIns="91440" tIns="45720" rIns="91440" bIns="45720" anchor="t"/>
          <a:lstStyle/>
          <a:p>
            <a:pPr>
              <a:buFont typeface="Arial" panose="020B0604020202020204" pitchFamily="34" charset="0"/>
              <a:buChar char="•"/>
            </a:pPr>
            <a:endParaRPr lang="en-US" b="1" dirty="0">
              <a:ea typeface="Calibri"/>
              <a:cs typeface="Calibri"/>
            </a:endParaRPr>
          </a:p>
          <a:p>
            <a:pPr marL="342900" indent="-342900">
              <a:buChar char="•"/>
            </a:pPr>
            <a:r>
              <a:rPr lang="en-US" sz="2200" b="1" err="1"/>
              <a:t>Noccioli</a:t>
            </a:r>
            <a:r>
              <a:rPr lang="en-US" sz="2200" b="1" dirty="0"/>
              <a:t> di </a:t>
            </a:r>
            <a:r>
              <a:rPr lang="en-US" sz="2200" b="1" err="1"/>
              <a:t>oliva</a:t>
            </a:r>
            <a:r>
              <a:rPr lang="en-US" sz="2200" b="1" dirty="0"/>
              <a:t> come </a:t>
            </a:r>
            <a:r>
              <a:rPr lang="en-US" sz="2200" b="1" err="1"/>
              <a:t>prodotto</a:t>
            </a:r>
            <a:r>
              <a:rPr lang="en-US" sz="2200" b="1" dirty="0"/>
              <a:t> di </a:t>
            </a:r>
            <a:r>
              <a:rPr lang="en-US" sz="2200" b="1" err="1"/>
              <a:t>miglioramento</a:t>
            </a:r>
            <a:r>
              <a:rPr lang="en-US" sz="2200" b="1" dirty="0"/>
              <a:t> del </a:t>
            </a:r>
            <a:r>
              <a:rPr lang="en-US" sz="2200" b="1" err="1"/>
              <a:t>terreno</a:t>
            </a:r>
            <a:r>
              <a:rPr lang="en-US" sz="2200" b="1" dirty="0"/>
              <a:t>: </a:t>
            </a:r>
            <a:r>
              <a:rPr lang="en-US" sz="2200" dirty="0"/>
              <a:t>I </a:t>
            </a:r>
            <a:r>
              <a:rPr lang="en-US" sz="2200" err="1"/>
              <a:t>noccioli</a:t>
            </a:r>
            <a:r>
              <a:rPr lang="en-US" sz="2200" dirty="0"/>
              <a:t> di </a:t>
            </a:r>
            <a:r>
              <a:rPr lang="en-US" sz="2200" err="1"/>
              <a:t>oliva</a:t>
            </a:r>
            <a:r>
              <a:rPr lang="en-US" sz="2200" dirty="0"/>
              <a:t> </a:t>
            </a:r>
            <a:r>
              <a:rPr lang="en-US" sz="2200" err="1"/>
              <a:t>sono</a:t>
            </a:r>
            <a:r>
              <a:rPr lang="en-US" sz="2200" dirty="0"/>
              <a:t> </a:t>
            </a:r>
            <a:r>
              <a:rPr lang="en-US" sz="2200" err="1"/>
              <a:t>una</a:t>
            </a:r>
            <a:r>
              <a:rPr lang="en-US" sz="2200" dirty="0"/>
              <a:t> </a:t>
            </a:r>
            <a:r>
              <a:rPr lang="en-US" sz="2200" err="1"/>
              <a:t>fonte</a:t>
            </a:r>
            <a:r>
              <a:rPr lang="en-US" sz="2200" dirty="0"/>
              <a:t> </a:t>
            </a:r>
            <a:r>
              <a:rPr lang="en-US" sz="2200" err="1"/>
              <a:t>preziosa</a:t>
            </a:r>
            <a:r>
              <a:rPr lang="en-US" sz="2200" dirty="0"/>
              <a:t> di </a:t>
            </a:r>
            <a:r>
              <a:rPr lang="en-US" sz="2200" err="1"/>
              <a:t>nutrienti</a:t>
            </a:r>
            <a:r>
              <a:rPr lang="en-US" sz="2200" dirty="0"/>
              <a:t> e </a:t>
            </a:r>
            <a:r>
              <a:rPr lang="en-US" sz="2200" err="1"/>
              <a:t>minerali</a:t>
            </a:r>
            <a:r>
              <a:rPr lang="en-US" sz="2200" dirty="0"/>
              <a:t> </a:t>
            </a:r>
            <a:r>
              <a:rPr lang="en-US" sz="2200" err="1"/>
              <a:t>essenziali</a:t>
            </a:r>
            <a:r>
              <a:rPr lang="en-US" sz="2200" dirty="0"/>
              <a:t> per la </a:t>
            </a:r>
            <a:r>
              <a:rPr lang="en-US" sz="2200" err="1"/>
              <a:t>crescita</a:t>
            </a:r>
            <a:r>
              <a:rPr lang="en-US" sz="2200" dirty="0"/>
              <a:t> </a:t>
            </a:r>
            <a:r>
              <a:rPr lang="en-US" sz="2200" err="1"/>
              <a:t>delle</a:t>
            </a:r>
            <a:r>
              <a:rPr lang="en-US" sz="2200" dirty="0"/>
              <a:t> </a:t>
            </a:r>
            <a:r>
              <a:rPr lang="en-US" sz="2200" err="1"/>
              <a:t>piante</a:t>
            </a:r>
            <a:r>
              <a:rPr lang="en-US" sz="2200" dirty="0"/>
              <a:t>, </a:t>
            </a:r>
            <a:r>
              <a:rPr lang="en-US" sz="2200" err="1"/>
              <a:t>tra</a:t>
            </a:r>
            <a:r>
              <a:rPr lang="en-US" sz="2200" dirty="0"/>
              <a:t> cui </a:t>
            </a:r>
            <a:r>
              <a:rPr lang="en-US" sz="2200" err="1"/>
              <a:t>azoto</a:t>
            </a:r>
            <a:r>
              <a:rPr lang="en-US" sz="2200" dirty="0"/>
              <a:t>, </a:t>
            </a:r>
            <a:r>
              <a:rPr lang="en-US" sz="2200" err="1"/>
              <a:t>fosforo</a:t>
            </a:r>
            <a:r>
              <a:rPr lang="en-US" sz="2200" dirty="0"/>
              <a:t> e </a:t>
            </a:r>
            <a:r>
              <a:rPr lang="en-US" sz="2200" err="1"/>
              <a:t>potassio</a:t>
            </a:r>
            <a:r>
              <a:rPr lang="en-US" sz="2200" dirty="0"/>
              <a:t>. </a:t>
            </a:r>
            <a:r>
              <a:rPr lang="en-US" sz="2200" err="1"/>
              <a:t>Inoltre</a:t>
            </a:r>
            <a:r>
              <a:rPr lang="en-US" sz="2200" dirty="0"/>
              <a:t>, </a:t>
            </a:r>
            <a:r>
              <a:rPr lang="en-US" sz="2200" err="1"/>
              <a:t>contribuiscono</a:t>
            </a:r>
            <a:r>
              <a:rPr lang="en-US" sz="2200" dirty="0"/>
              <a:t> a </a:t>
            </a:r>
            <a:r>
              <a:rPr lang="en-US" sz="2200" err="1"/>
              <a:t>migliorare</a:t>
            </a:r>
            <a:r>
              <a:rPr lang="en-US" sz="2200" dirty="0"/>
              <a:t> la </a:t>
            </a:r>
            <a:r>
              <a:rPr lang="en-US" sz="2200" err="1"/>
              <a:t>struttura</a:t>
            </a:r>
            <a:r>
              <a:rPr lang="en-US" sz="2200" dirty="0"/>
              <a:t> del </a:t>
            </a:r>
            <a:r>
              <a:rPr lang="en-US" sz="2200" err="1"/>
              <a:t>terreno</a:t>
            </a:r>
            <a:r>
              <a:rPr lang="en-US" sz="2200" dirty="0"/>
              <a:t> e la </a:t>
            </a:r>
            <a:r>
              <a:rPr lang="en-US" sz="2200" err="1"/>
              <a:t>ritenzione</a:t>
            </a:r>
            <a:r>
              <a:rPr lang="en-US" sz="2200" dirty="0"/>
              <a:t> </a:t>
            </a:r>
            <a:r>
              <a:rPr lang="en-US" sz="2200" err="1"/>
              <a:t>idrica</a:t>
            </a:r>
            <a:r>
              <a:rPr lang="en-US" sz="2200" dirty="0"/>
              <a:t>, </a:t>
            </a:r>
            <a:r>
              <a:rPr lang="en-US" sz="2200" err="1"/>
              <a:t>fungendo</a:t>
            </a:r>
            <a:r>
              <a:rPr lang="en-US" sz="2200" dirty="0"/>
              <a:t> da </a:t>
            </a:r>
            <a:r>
              <a:rPr lang="en-US" sz="2200" err="1"/>
              <a:t>deterrente</a:t>
            </a:r>
            <a:r>
              <a:rPr lang="en-US" sz="2200" dirty="0"/>
              <a:t> per </a:t>
            </a:r>
            <a:r>
              <a:rPr lang="en-US" sz="2200" err="1"/>
              <a:t>parassiti</a:t>
            </a:r>
            <a:r>
              <a:rPr lang="en-US" sz="2200" dirty="0"/>
              <a:t> come </a:t>
            </a:r>
            <a:r>
              <a:rPr lang="en-US" sz="2200" err="1"/>
              <a:t>lumache</a:t>
            </a:r>
            <a:r>
              <a:rPr lang="en-US" sz="2200" dirty="0"/>
              <a:t> e </a:t>
            </a:r>
            <a:r>
              <a:rPr lang="en-US" sz="2200" err="1"/>
              <a:t>chiocciole</a:t>
            </a:r>
            <a:r>
              <a:rPr lang="en-US" sz="2200" dirty="0"/>
              <a:t>. Quando </a:t>
            </a:r>
            <a:r>
              <a:rPr lang="en-US" sz="2200" err="1"/>
              <a:t>distribuiti</a:t>
            </a:r>
            <a:r>
              <a:rPr lang="en-US" sz="2200" dirty="0"/>
              <a:t> </a:t>
            </a:r>
            <a:r>
              <a:rPr lang="en-US" sz="2200" err="1"/>
              <a:t>attorno</a:t>
            </a:r>
            <a:r>
              <a:rPr lang="en-US" sz="2200" dirty="0"/>
              <a:t> alle </a:t>
            </a:r>
            <a:r>
              <a:rPr lang="en-US" sz="2200" err="1"/>
              <a:t>piante</a:t>
            </a:r>
            <a:r>
              <a:rPr lang="en-US" sz="2200" dirty="0"/>
              <a:t>, </a:t>
            </a:r>
            <a:r>
              <a:rPr lang="en-US" sz="2200" err="1"/>
              <a:t>creano</a:t>
            </a:r>
            <a:r>
              <a:rPr lang="en-US" sz="2200" dirty="0"/>
              <a:t> </a:t>
            </a:r>
            <a:r>
              <a:rPr lang="en-US" sz="2200" err="1"/>
              <a:t>una</a:t>
            </a:r>
            <a:r>
              <a:rPr lang="en-US" sz="2200" dirty="0"/>
              <a:t> </a:t>
            </a:r>
            <a:r>
              <a:rPr lang="en-US" sz="2200" err="1"/>
              <a:t>superficie</a:t>
            </a:r>
            <a:r>
              <a:rPr lang="en-US" sz="2200" dirty="0"/>
              <a:t> </a:t>
            </a:r>
            <a:r>
              <a:rPr lang="en-US" sz="2200" err="1"/>
              <a:t>ruvida</a:t>
            </a:r>
            <a:r>
              <a:rPr lang="en-US" sz="2200" dirty="0"/>
              <a:t> </a:t>
            </a:r>
            <a:r>
              <a:rPr lang="en-US" sz="2200" err="1"/>
              <a:t>che</a:t>
            </a:r>
            <a:r>
              <a:rPr lang="en-US" sz="2200" dirty="0"/>
              <a:t> </a:t>
            </a:r>
            <a:r>
              <a:rPr lang="en-US" sz="2200" err="1"/>
              <a:t>ostacola</a:t>
            </a:r>
            <a:r>
              <a:rPr lang="en-US" sz="2200" dirty="0"/>
              <a:t> il </a:t>
            </a:r>
            <a:r>
              <a:rPr lang="en-US" sz="2200" err="1"/>
              <a:t>movimento</a:t>
            </a:r>
            <a:r>
              <a:rPr lang="en-US" sz="2200" dirty="0"/>
              <a:t> </a:t>
            </a:r>
            <a:r>
              <a:rPr lang="en-US" sz="2200" err="1"/>
              <a:t>dei</a:t>
            </a:r>
            <a:r>
              <a:rPr lang="en-US" sz="2200" dirty="0"/>
              <a:t> </a:t>
            </a:r>
            <a:r>
              <a:rPr lang="en-US" sz="2200" err="1"/>
              <a:t>parassiti</a:t>
            </a:r>
            <a:r>
              <a:rPr lang="en-US" sz="2200" dirty="0"/>
              <a:t> e </a:t>
            </a:r>
            <a:r>
              <a:rPr lang="en-US" sz="2200" err="1"/>
              <a:t>possono</a:t>
            </a:r>
            <a:r>
              <a:rPr lang="en-US" sz="2200" dirty="0"/>
              <a:t> </a:t>
            </a:r>
            <a:r>
              <a:rPr lang="en-US" sz="2200" err="1"/>
              <a:t>anche</a:t>
            </a:r>
            <a:r>
              <a:rPr lang="en-US" sz="2200" dirty="0"/>
              <a:t> </a:t>
            </a:r>
            <a:r>
              <a:rPr lang="en-US" sz="2200" err="1"/>
              <a:t>contribuire</a:t>
            </a:r>
            <a:r>
              <a:rPr lang="en-US" sz="2200" dirty="0"/>
              <a:t> a </a:t>
            </a:r>
            <a:r>
              <a:rPr lang="en-US" sz="2200" err="1"/>
              <a:t>regolare</a:t>
            </a:r>
            <a:r>
              <a:rPr lang="en-US" sz="2200" dirty="0"/>
              <a:t> </a:t>
            </a:r>
            <a:r>
              <a:rPr lang="en-US" sz="2200" err="1"/>
              <a:t>i</a:t>
            </a:r>
            <a:r>
              <a:rPr lang="en-US" sz="2200" dirty="0"/>
              <a:t> </a:t>
            </a:r>
            <a:r>
              <a:rPr lang="en-US" sz="2200" err="1"/>
              <a:t>livelli</a:t>
            </a:r>
            <a:r>
              <a:rPr lang="en-US" sz="2200" dirty="0"/>
              <a:t> di pH del </a:t>
            </a:r>
            <a:r>
              <a:rPr lang="en-US" sz="2200" err="1"/>
              <a:t>terreno</a:t>
            </a:r>
            <a:r>
              <a:rPr lang="en-US" sz="2200" dirty="0"/>
              <a:t>. </a:t>
            </a:r>
            <a:endParaRPr lang="en-US" sz="2200">
              <a:ea typeface="Calibri"/>
              <a:cs typeface="Calibri"/>
            </a:endParaRPr>
          </a:p>
          <a:p>
            <a:pPr>
              <a:buFont typeface="Arial" panose="020B0604020202020204" pitchFamily="34" charset="0"/>
              <a:buChar char="•"/>
            </a:pPr>
            <a:endParaRPr lang="en-US" sz="2200" b="1" dirty="0">
              <a:ea typeface="Calibri"/>
              <a:cs typeface="Calibri"/>
            </a:endParaRPr>
          </a:p>
          <a:p>
            <a:pPr marL="285750" indent="-285750">
              <a:lnSpc>
                <a:spcPts val="2174"/>
              </a:lnSpc>
              <a:buFont typeface="Arial" panose="020B0604020202020204" pitchFamily="34" charset="0"/>
              <a:buChar char="•"/>
            </a:pPr>
            <a:r>
              <a:rPr lang="en-US" sz="2200" b="1" err="1"/>
              <a:t>Noccioli</a:t>
            </a:r>
            <a:r>
              <a:rPr lang="en-US" sz="2200" b="1" dirty="0"/>
              <a:t> di </a:t>
            </a:r>
            <a:r>
              <a:rPr lang="en-US" sz="2200" b="1" err="1"/>
              <a:t>oliva</a:t>
            </a:r>
            <a:r>
              <a:rPr lang="en-US" sz="2200" b="1" dirty="0"/>
              <a:t> per </a:t>
            </a:r>
            <a:r>
              <a:rPr lang="en-US" sz="2200" b="1" err="1"/>
              <a:t>progetti</a:t>
            </a:r>
            <a:r>
              <a:rPr lang="en-US" sz="2200" b="1" dirty="0"/>
              <a:t> di bricolage: </a:t>
            </a:r>
            <a:r>
              <a:rPr lang="en-US" sz="2200" err="1"/>
              <a:t>Possono</a:t>
            </a:r>
            <a:r>
              <a:rPr lang="en-US" sz="2200" dirty="0"/>
              <a:t> </a:t>
            </a:r>
            <a:r>
              <a:rPr lang="en-US" sz="2200" err="1"/>
              <a:t>essere</a:t>
            </a:r>
            <a:r>
              <a:rPr lang="en-US" sz="2200" dirty="0"/>
              <a:t> </a:t>
            </a:r>
            <a:r>
              <a:rPr lang="en-US" sz="2200" err="1"/>
              <a:t>convertiti</a:t>
            </a:r>
            <a:r>
              <a:rPr lang="en-US" sz="2200" dirty="0"/>
              <a:t> in opere </a:t>
            </a:r>
            <a:r>
              <a:rPr lang="en-US" sz="2200" err="1"/>
              <a:t>d'arte</a:t>
            </a:r>
            <a:r>
              <a:rPr lang="en-US" sz="2200" dirty="0"/>
              <a:t> di </a:t>
            </a:r>
            <a:r>
              <a:rPr lang="en-US" sz="2200" err="1"/>
              <a:t>gioielleria</a:t>
            </a:r>
            <a:r>
              <a:rPr lang="en-US" sz="2200" dirty="0"/>
              <a:t>. Un </a:t>
            </a:r>
            <a:r>
              <a:rPr lang="en-US" sz="2200" err="1"/>
              <a:t>esempio</a:t>
            </a:r>
            <a:r>
              <a:rPr lang="en-US" sz="2200" dirty="0"/>
              <a:t> è la </a:t>
            </a:r>
            <a:r>
              <a:rPr lang="en-US" sz="2200" err="1"/>
              <a:t>realizzazione</a:t>
            </a:r>
            <a:r>
              <a:rPr lang="en-US" sz="2200" dirty="0"/>
              <a:t> di un </a:t>
            </a:r>
            <a:r>
              <a:rPr lang="en-US" sz="2200" err="1"/>
              <a:t>mosaico</a:t>
            </a:r>
            <a:r>
              <a:rPr lang="en-US" sz="2200" dirty="0"/>
              <a:t> </a:t>
            </a:r>
            <a:r>
              <a:rPr lang="en-US" sz="2200" err="1"/>
              <a:t>impiegando</a:t>
            </a:r>
            <a:r>
              <a:rPr lang="en-US" sz="2200" dirty="0"/>
              <a:t> </a:t>
            </a:r>
            <a:r>
              <a:rPr lang="en-US" sz="2200" err="1"/>
              <a:t>noccioli</a:t>
            </a:r>
            <a:r>
              <a:rPr lang="en-US" sz="2200" dirty="0"/>
              <a:t> di </a:t>
            </a:r>
            <a:r>
              <a:rPr lang="en-US" sz="2200" err="1"/>
              <a:t>oliva</a:t>
            </a:r>
            <a:r>
              <a:rPr lang="en-US" sz="2200" dirty="0"/>
              <a:t> di </a:t>
            </a:r>
            <a:r>
              <a:rPr lang="en-US" sz="2200" err="1"/>
              <a:t>varie</a:t>
            </a:r>
            <a:r>
              <a:rPr lang="en-US" sz="2200" dirty="0"/>
              <a:t> </a:t>
            </a:r>
            <a:r>
              <a:rPr lang="en-US" sz="2200" err="1"/>
              <a:t>tonalità</a:t>
            </a:r>
            <a:r>
              <a:rPr lang="en-US" sz="2200" dirty="0"/>
              <a:t> e </a:t>
            </a:r>
            <a:r>
              <a:rPr lang="en-US" sz="2200" err="1"/>
              <a:t>oggetti</a:t>
            </a:r>
            <a:r>
              <a:rPr lang="en-US" sz="2200" dirty="0"/>
              <a:t> </a:t>
            </a:r>
            <a:r>
              <a:rPr lang="en-US" sz="2200" err="1"/>
              <a:t>decorativi</a:t>
            </a:r>
            <a:r>
              <a:rPr lang="en-US" sz="2200" dirty="0"/>
              <a:t> per la casa. </a:t>
            </a:r>
            <a:endParaRPr lang="en-US" sz="2200">
              <a:solidFill>
                <a:srgbClr val="086D6E"/>
              </a:solidFill>
              <a:ea typeface="Calibri"/>
              <a:cs typeface="Calibri"/>
            </a:endParaRPr>
          </a:p>
          <a:p>
            <a:pPr marL="0" indent="0">
              <a:lnSpc>
                <a:spcPts val="2174"/>
              </a:lnSpc>
            </a:pPr>
            <a:r>
              <a:rPr lang="en-US" sz="2200" dirty="0"/>
              <a:t>. </a:t>
            </a:r>
            <a:endParaRPr lang="en-US" sz="2200">
              <a:ea typeface="Calibri"/>
              <a:cs typeface="Calibri"/>
            </a:endParaRPr>
          </a:p>
          <a:p>
            <a:pPr marL="0" indent="0">
              <a:lnSpc>
                <a:spcPts val="2174"/>
              </a:lnSpc>
            </a:pPr>
            <a:endParaRPr lang="en-US" sz="2200" dirty="0">
              <a:ea typeface="Calibri"/>
              <a:cs typeface="Calibri"/>
            </a:endParaRPr>
          </a:p>
          <a:p>
            <a:pPr marL="0" indent="0">
              <a:lnSpc>
                <a:spcPts val="2174"/>
              </a:lnSpc>
            </a:pPr>
            <a:endParaRPr lang="en-US" sz="2200" dirty="0">
              <a:ea typeface="Calibri"/>
              <a:cs typeface="Calibri"/>
            </a:endParaRPr>
          </a:p>
        </p:txBody>
      </p:sp>
      <p:sp>
        <p:nvSpPr>
          <p:cNvPr id="4" name="Text Placeholder 3">
            <a:extLst>
              <a:ext uri="{FF2B5EF4-FFF2-40B4-BE49-F238E27FC236}">
                <a16:creationId xmlns:a16="http://schemas.microsoft.com/office/drawing/2014/main" id="{8B21C022-EB3E-A59D-3CA8-918AA777921C}"/>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2</a:t>
            </a:r>
            <a:r>
              <a:rPr lang="en-US" b="1" dirty="0"/>
              <a:t>. </a:t>
            </a:r>
            <a:r>
              <a:rPr lang="en-US" dirty="0" err="1"/>
              <a:t>Noccioli</a:t>
            </a:r>
            <a:r>
              <a:rPr lang="en-US" dirty="0"/>
              <a:t> di Olive</a:t>
            </a:r>
            <a:endParaRPr lang="en-US" b="1" dirty="0"/>
          </a:p>
        </p:txBody>
      </p:sp>
      <p:sp>
        <p:nvSpPr>
          <p:cNvPr id="2" name="Freeform 1">
            <a:extLst>
              <a:ext uri="{FF2B5EF4-FFF2-40B4-BE49-F238E27FC236}">
                <a16:creationId xmlns:a16="http://schemas.microsoft.com/office/drawing/2014/main" id="{64B77487-21BA-7FE2-F929-CCA83712D5BF}"/>
              </a:ext>
            </a:extLst>
          </p:cNvPr>
          <p:cNvSpPr/>
          <p:nvPr/>
        </p:nvSpPr>
        <p:spPr>
          <a:xfrm>
            <a:off x="-5714579" y="19318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3764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9D01-AFE3-F218-E948-2E4BDF9574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77FF0B-4307-CD7E-3BB6-D504BA325B10}"/>
              </a:ext>
            </a:extLst>
          </p:cNvPr>
          <p:cNvSpPr>
            <a:spLocks noGrp="1"/>
          </p:cNvSpPr>
          <p:nvPr>
            <p:ph type="body" sz="quarter" idx="18"/>
          </p:nvPr>
        </p:nvSpPr>
        <p:spPr>
          <a:xfrm>
            <a:off x="4696698" y="737442"/>
            <a:ext cx="6341766" cy="5166427"/>
          </a:xfrm>
          <a:prstGeom prst="rect">
            <a:avLst/>
          </a:prstGeom>
        </p:spPr>
        <p:txBody>
          <a:bodyPr lIns="91440" tIns="45720" rIns="91440" bIns="45720" anchor="t"/>
          <a:lstStyle/>
          <a:p>
            <a:pPr marL="342900" indent="-342900">
              <a:buFont typeface="Arial" panose="020B0604020202020204" pitchFamily="34" charset="0"/>
              <a:buChar char="•"/>
            </a:pPr>
            <a:r>
              <a:rPr lang="en-US" sz="2200" b="1" spc="0" err="1">
                <a:solidFill>
                  <a:srgbClr val="09465E"/>
                </a:solidFill>
                <a:latin typeface="Calibri"/>
                <a:ea typeface="Calibri"/>
                <a:cs typeface="Calibri"/>
              </a:rPr>
              <a:t>Infusione</a:t>
            </a:r>
            <a:r>
              <a:rPr lang="en-US" sz="2200" b="1" spc="0" dirty="0">
                <a:solidFill>
                  <a:srgbClr val="09465E"/>
                </a:solidFill>
                <a:latin typeface="Calibri"/>
                <a:ea typeface="Calibri"/>
                <a:cs typeface="Calibri"/>
              </a:rPr>
              <a:t> di </a:t>
            </a:r>
            <a:r>
              <a:rPr lang="en-US" sz="2200" b="1" spc="0" err="1">
                <a:solidFill>
                  <a:srgbClr val="09465E"/>
                </a:solidFill>
                <a:latin typeface="Calibri"/>
                <a:ea typeface="Calibri"/>
                <a:cs typeface="Calibri"/>
              </a:rPr>
              <a:t>noccioli</a:t>
            </a:r>
            <a:r>
              <a:rPr lang="en-US" sz="2200" b="1" spc="0" dirty="0">
                <a:solidFill>
                  <a:srgbClr val="09465E"/>
                </a:solidFill>
                <a:latin typeface="Calibri"/>
                <a:ea typeface="Calibri"/>
                <a:cs typeface="Calibri"/>
              </a:rPr>
              <a:t> di </a:t>
            </a:r>
            <a:r>
              <a:rPr lang="en-US" sz="2200" b="1" spc="0" err="1">
                <a:solidFill>
                  <a:srgbClr val="09465E"/>
                </a:solidFill>
                <a:latin typeface="Calibri"/>
                <a:ea typeface="Calibri"/>
                <a:cs typeface="Calibri"/>
              </a:rPr>
              <a:t>oliva</a:t>
            </a:r>
            <a:r>
              <a:rPr lang="en-US" sz="2200" b="1" spc="0" dirty="0">
                <a:solidFill>
                  <a:srgbClr val="09465E"/>
                </a:solidFill>
                <a:latin typeface="Calibri"/>
                <a:ea typeface="Calibri"/>
                <a:cs typeface="Calibri"/>
              </a:rPr>
              <a:t> in </a:t>
            </a:r>
            <a:r>
              <a:rPr lang="en-US" sz="2200" b="1" spc="0" err="1">
                <a:solidFill>
                  <a:srgbClr val="09465E"/>
                </a:solidFill>
                <a:latin typeface="Calibri"/>
                <a:ea typeface="Calibri"/>
                <a:cs typeface="Calibri"/>
              </a:rPr>
              <a:t>ambito</a:t>
            </a:r>
            <a:r>
              <a:rPr lang="en-US" sz="2200" b="1" spc="0" dirty="0">
                <a:solidFill>
                  <a:srgbClr val="09465E"/>
                </a:solidFill>
                <a:latin typeface="Calibri"/>
                <a:ea typeface="Calibri"/>
                <a:cs typeface="Calibri"/>
              </a:rPr>
              <a:t> </a:t>
            </a:r>
            <a:r>
              <a:rPr lang="en-US" sz="2200" b="1" spc="0" err="1">
                <a:solidFill>
                  <a:srgbClr val="09465E"/>
                </a:solidFill>
                <a:latin typeface="Calibri"/>
                <a:ea typeface="Calibri"/>
                <a:cs typeface="Calibri"/>
              </a:rPr>
              <a:t>culinario</a:t>
            </a:r>
            <a:r>
              <a:rPr lang="en-US" sz="2200" b="1" spc="0" dirty="0">
                <a:solidFill>
                  <a:srgbClr val="09465E"/>
                </a:solidFill>
                <a:latin typeface="Calibri"/>
                <a:ea typeface="Calibri"/>
                <a:cs typeface="Calibri"/>
              </a:rPr>
              <a:t> e </a:t>
            </a:r>
            <a:r>
              <a:rPr lang="en-US" sz="2200" b="1" spc="0" err="1">
                <a:solidFill>
                  <a:srgbClr val="09465E"/>
                </a:solidFill>
                <a:latin typeface="Calibri"/>
                <a:ea typeface="Calibri"/>
                <a:cs typeface="Calibri"/>
              </a:rPr>
              <a:t>nella</a:t>
            </a:r>
            <a:r>
              <a:rPr lang="en-US" sz="2200" b="1" spc="0" dirty="0">
                <a:solidFill>
                  <a:srgbClr val="09465E"/>
                </a:solidFill>
                <a:latin typeface="Calibri"/>
                <a:ea typeface="Calibri"/>
                <a:cs typeface="Calibri"/>
              </a:rPr>
              <a:t> </a:t>
            </a:r>
            <a:r>
              <a:rPr lang="en-US" sz="2200" b="1" spc="0" err="1">
                <a:solidFill>
                  <a:srgbClr val="09465E"/>
                </a:solidFill>
                <a:latin typeface="Calibri"/>
                <a:ea typeface="Calibri"/>
                <a:cs typeface="Calibri"/>
              </a:rPr>
              <a:t>pasticceria</a:t>
            </a:r>
            <a:r>
              <a:rPr lang="en-US" sz="2200" b="1" dirty="0">
                <a:latin typeface="Calibri"/>
                <a:ea typeface="Calibri"/>
                <a:cs typeface="Calibri"/>
              </a:rPr>
              <a:t>.</a:t>
            </a:r>
            <a:r>
              <a:rPr lang="en-US" sz="2200" dirty="0">
                <a:latin typeface="Calibri"/>
                <a:ea typeface="Calibri"/>
                <a:cs typeface="Calibri"/>
              </a:rPr>
              <a:t> </a:t>
            </a:r>
            <a:r>
              <a:rPr lang="en-US" sz="2200" spc="0" dirty="0">
                <a:solidFill>
                  <a:srgbClr val="09465E"/>
                </a:solidFill>
                <a:latin typeface="Calibri"/>
                <a:ea typeface="Calibri"/>
                <a:cs typeface="Calibri"/>
              </a:rPr>
              <a:t>La </a:t>
            </a:r>
            <a:r>
              <a:rPr lang="en-US" sz="2200" spc="0" err="1">
                <a:solidFill>
                  <a:srgbClr val="09465E"/>
                </a:solidFill>
                <a:latin typeface="Calibri"/>
                <a:ea typeface="Calibri"/>
                <a:cs typeface="Calibri"/>
              </a:rPr>
              <a:t>polvere</a:t>
            </a:r>
            <a:r>
              <a:rPr lang="en-US" sz="2200" spc="0" dirty="0">
                <a:solidFill>
                  <a:srgbClr val="09465E"/>
                </a:solidFill>
                <a:latin typeface="Calibri"/>
                <a:ea typeface="Calibri"/>
                <a:cs typeface="Calibri"/>
              </a:rPr>
              <a:t> di </a:t>
            </a:r>
            <a:r>
              <a:rPr lang="en-US" sz="2200" spc="0" err="1">
                <a:solidFill>
                  <a:srgbClr val="09465E"/>
                </a:solidFill>
                <a:latin typeface="Calibri"/>
                <a:ea typeface="Calibri"/>
                <a:cs typeface="Calibri"/>
              </a:rPr>
              <a:t>noccioli</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d'oliva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può</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essere</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immersa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nell'olio</a:t>
            </a:r>
            <a:r>
              <a:rPr lang="en-US" sz="2200" spc="0" dirty="0">
                <a:solidFill>
                  <a:srgbClr val="09465E"/>
                </a:solidFill>
                <a:latin typeface="Calibri"/>
                <a:ea typeface="Calibri"/>
                <a:cs typeface="Calibri"/>
              </a:rPr>
              <a:t> per </a:t>
            </a:r>
            <a:r>
              <a:rPr lang="en-US" sz="2200" spc="0" err="1">
                <a:solidFill>
                  <a:srgbClr val="09465E"/>
                </a:solidFill>
                <a:latin typeface="Calibri"/>
                <a:ea typeface="Calibri"/>
                <a:cs typeface="Calibri"/>
              </a:rPr>
              <a:t>creare</a:t>
            </a:r>
            <a:r>
              <a:rPr lang="en-US" sz="2200" spc="0" dirty="0">
                <a:solidFill>
                  <a:srgbClr val="09465E"/>
                </a:solidFill>
                <a:latin typeface="Calibri"/>
                <a:ea typeface="Calibri"/>
                <a:cs typeface="Calibri"/>
              </a:rPr>
              <a:t> un </a:t>
            </a:r>
            <a:r>
              <a:rPr lang="en-US" sz="2200" spc="0" err="1">
                <a:solidFill>
                  <a:srgbClr val="09465E"/>
                </a:solidFill>
                <a:latin typeface="Calibri"/>
                <a:ea typeface="Calibri"/>
                <a:cs typeface="Calibri"/>
              </a:rPr>
              <a:t>infuso</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aromatico</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perfetto</a:t>
            </a:r>
            <a:r>
              <a:rPr lang="en-US" sz="2200" spc="0" dirty="0">
                <a:solidFill>
                  <a:srgbClr val="09465E"/>
                </a:solidFill>
                <a:latin typeface="Calibri"/>
                <a:ea typeface="Calibri"/>
                <a:cs typeface="Calibri"/>
              </a:rPr>
              <a:t> per </a:t>
            </a:r>
            <a:r>
              <a:rPr lang="en-US" sz="2200" spc="0" err="1">
                <a:solidFill>
                  <a:srgbClr val="09465E"/>
                </a:solidFill>
                <a:latin typeface="Calibri"/>
                <a:ea typeface="Calibri"/>
                <a:cs typeface="Calibri"/>
              </a:rPr>
              <a:t>condimenti</a:t>
            </a:r>
            <a:r>
              <a:rPr lang="en-US" sz="2200" spc="0" dirty="0">
                <a:solidFill>
                  <a:srgbClr val="09465E"/>
                </a:solidFill>
                <a:latin typeface="Calibri"/>
                <a:ea typeface="Calibri"/>
                <a:cs typeface="Calibri"/>
              </a:rPr>
              <a:t>, marinate e </a:t>
            </a:r>
            <a:r>
              <a:rPr lang="en-US" sz="2200" spc="0" err="1">
                <a:solidFill>
                  <a:srgbClr val="09465E"/>
                </a:solidFill>
                <a:latin typeface="Calibri"/>
                <a:ea typeface="Calibri"/>
                <a:cs typeface="Calibri"/>
              </a:rPr>
              <a:t>salse</a:t>
            </a:r>
            <a:r>
              <a:rPr lang="en-US" sz="2200" spc="0" dirty="0">
                <a:solidFill>
                  <a:srgbClr val="09465E"/>
                </a:solidFill>
                <a:latin typeface="Calibri"/>
                <a:ea typeface="Calibri"/>
                <a:cs typeface="Calibri"/>
              </a:rPr>
              <a:t>. La farina di </a:t>
            </a:r>
            <a:r>
              <a:rPr lang="en-US" sz="2200" spc="0" err="1">
                <a:solidFill>
                  <a:srgbClr val="09465E"/>
                </a:solidFill>
                <a:latin typeface="Calibri"/>
                <a:ea typeface="Calibri"/>
                <a:cs typeface="Calibri"/>
              </a:rPr>
              <a:t>noccioli</a:t>
            </a:r>
            <a:r>
              <a:rPr lang="en-US" sz="2200" spc="0" dirty="0">
                <a:solidFill>
                  <a:srgbClr val="09465E"/>
                </a:solidFill>
                <a:latin typeface="Calibri"/>
                <a:ea typeface="Calibri"/>
                <a:cs typeface="Calibri"/>
              </a:rPr>
              <a:t> di </a:t>
            </a:r>
            <a:r>
              <a:rPr lang="en-US" sz="2200" spc="0" err="1">
                <a:solidFill>
                  <a:srgbClr val="09465E"/>
                </a:solidFill>
                <a:latin typeface="Calibri"/>
                <a:ea typeface="Calibri"/>
                <a:cs typeface="Calibri"/>
              </a:rPr>
              <a:t>oliva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può</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sostituire</a:t>
            </a:r>
            <a:r>
              <a:rPr lang="en-US" sz="2200" spc="0" dirty="0">
                <a:solidFill>
                  <a:srgbClr val="09465E"/>
                </a:solidFill>
                <a:latin typeface="Calibri"/>
                <a:ea typeface="Calibri"/>
                <a:cs typeface="Calibri"/>
              </a:rPr>
              <a:t> la farina </a:t>
            </a:r>
            <a:r>
              <a:rPr lang="en-US" sz="2200" spc="0" err="1">
                <a:solidFill>
                  <a:srgbClr val="09465E"/>
                </a:solidFill>
                <a:latin typeface="Calibri"/>
                <a:ea typeface="Calibri"/>
                <a:cs typeface="Calibri"/>
              </a:rPr>
              <a:t>tradizionale</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nei</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prodotti</a:t>
            </a:r>
            <a:r>
              <a:rPr lang="en-US" sz="2200" spc="0" dirty="0">
                <a:solidFill>
                  <a:srgbClr val="09465E"/>
                </a:solidFill>
                <a:latin typeface="Calibri"/>
                <a:ea typeface="Calibri"/>
                <a:cs typeface="Calibri"/>
              </a:rPr>
              <a:t> da </a:t>
            </a:r>
            <a:r>
              <a:rPr lang="en-US" sz="2200" spc="0" err="1">
                <a:solidFill>
                  <a:srgbClr val="09465E"/>
                </a:solidFill>
                <a:latin typeface="Calibri"/>
                <a:ea typeface="Calibri"/>
                <a:cs typeface="Calibri"/>
              </a:rPr>
              <a:t>forno</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Può</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anche</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essere</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infusa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nel</a:t>
            </a:r>
            <a:r>
              <a:rPr lang="en-US" sz="2200" spc="0" dirty="0">
                <a:solidFill>
                  <a:srgbClr val="09465E"/>
                </a:solidFill>
                <a:latin typeface="Calibri"/>
                <a:ea typeface="Calibri"/>
                <a:cs typeface="Calibri"/>
              </a:rPr>
              <a:t> latte o </a:t>
            </a:r>
            <a:r>
              <a:rPr lang="en-US" sz="2200" spc="0" err="1">
                <a:solidFill>
                  <a:srgbClr val="09465E"/>
                </a:solidFill>
                <a:latin typeface="Calibri"/>
                <a:ea typeface="Calibri"/>
                <a:cs typeface="Calibri"/>
              </a:rPr>
              <a:t>utilizzata</a:t>
            </a:r>
            <a:r>
              <a:rPr lang="en-US" sz="2200" spc="0" dirty="0">
                <a:solidFill>
                  <a:srgbClr val="09465E"/>
                </a:solidFill>
                <a:latin typeface="Calibri"/>
                <a:ea typeface="Calibri"/>
                <a:cs typeface="Calibri"/>
              </a:rPr>
              <a:t> come </a:t>
            </a:r>
            <a:r>
              <a:rPr lang="en-US" sz="2200" spc="0" err="1">
                <a:solidFill>
                  <a:srgbClr val="09465E"/>
                </a:solidFill>
                <a:latin typeface="Calibri"/>
                <a:ea typeface="Calibri"/>
                <a:cs typeface="Calibri"/>
              </a:rPr>
              <a:t>condimento</a:t>
            </a:r>
            <a:r>
              <a:rPr lang="en-US" sz="2200" spc="0" dirty="0">
                <a:solidFill>
                  <a:srgbClr val="09465E"/>
                </a:solidFill>
                <a:latin typeface="Calibri"/>
                <a:ea typeface="Calibri"/>
                <a:cs typeface="Calibri"/>
              </a:rPr>
              <a:t> per </a:t>
            </a:r>
            <a:r>
              <a:rPr lang="en-US" sz="2200" spc="0" err="1">
                <a:solidFill>
                  <a:srgbClr val="09465E"/>
                </a:solidFill>
                <a:latin typeface="Calibri"/>
                <a:ea typeface="Calibri"/>
                <a:cs typeface="Calibri"/>
              </a:rPr>
              <a:t>i</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piatti</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Aggiunge</a:t>
            </a:r>
            <a:r>
              <a:rPr lang="en-US" sz="2200" spc="0" dirty="0">
                <a:solidFill>
                  <a:srgbClr val="09465E"/>
                </a:solidFill>
                <a:latin typeface="Calibri"/>
                <a:ea typeface="Calibri"/>
                <a:cs typeface="Calibri"/>
              </a:rPr>
              <a:t> un </a:t>
            </a:r>
            <a:r>
              <a:rPr lang="en-US" sz="2200" spc="0" err="1">
                <a:solidFill>
                  <a:srgbClr val="09465E"/>
                </a:solidFill>
                <a:latin typeface="Calibri"/>
                <a:ea typeface="Calibri"/>
                <a:cs typeface="Calibri"/>
              </a:rPr>
              <a:t>delicato</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sapore</a:t>
            </a:r>
            <a:r>
              <a:rPr lang="en-US" sz="2200" spc="0" dirty="0">
                <a:solidFill>
                  <a:srgbClr val="09465E"/>
                </a:solidFill>
                <a:latin typeface="Calibri"/>
                <a:ea typeface="Calibri"/>
                <a:cs typeface="Calibri"/>
              </a:rPr>
              <a:t> di </a:t>
            </a:r>
            <a:r>
              <a:rPr lang="en-US" sz="2200" spc="0" err="1">
                <a:solidFill>
                  <a:srgbClr val="09465E"/>
                </a:solidFill>
                <a:latin typeface="Calibri"/>
                <a:ea typeface="Calibri"/>
                <a:cs typeface="Calibri"/>
              </a:rPr>
              <a:t>nocciola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che</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si</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abbina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perfettamente</a:t>
            </a:r>
            <a:r>
              <a:rPr lang="en-US" sz="2200" spc="0" dirty="0">
                <a:solidFill>
                  <a:srgbClr val="09465E"/>
                </a:solidFill>
                <a:latin typeface="Calibri"/>
                <a:ea typeface="Calibri"/>
                <a:cs typeface="Calibri"/>
              </a:rPr>
              <a:t> a </a:t>
            </a:r>
            <a:r>
              <a:rPr lang="en-US" sz="2200" spc="0" err="1">
                <a:solidFill>
                  <a:srgbClr val="09465E"/>
                </a:solidFill>
                <a:latin typeface="Calibri"/>
                <a:ea typeface="Calibri"/>
                <a:cs typeface="Calibri"/>
              </a:rPr>
              <a:t>carni</a:t>
            </a:r>
            <a:r>
              <a:rPr lang="en-US" sz="2200" spc="0" dirty="0">
                <a:solidFill>
                  <a:srgbClr val="09465E"/>
                </a:solidFill>
                <a:latin typeface="Calibri"/>
                <a:ea typeface="Calibri"/>
                <a:cs typeface="Calibri"/>
              </a:rPr>
              <a:t> e verdure.</a:t>
            </a:r>
          </a:p>
          <a:p>
            <a:pPr marL="356870" indent="0"/>
            <a:endParaRPr lang="en-US" sz="2200" dirty="0">
              <a:latin typeface="Calibri"/>
              <a:ea typeface="Calibri"/>
              <a:cs typeface="Calibri"/>
            </a:endParaRPr>
          </a:p>
          <a:p>
            <a:pPr marL="342900" indent="-342900">
              <a:buChar char="•"/>
            </a:pPr>
            <a:r>
              <a:rPr lang="en-US" sz="2200" b="1" spc="0" dirty="0">
                <a:solidFill>
                  <a:srgbClr val="09465E"/>
                </a:solidFill>
                <a:latin typeface="Calibri"/>
                <a:ea typeface="Calibri"/>
                <a:cs typeface="Calibri"/>
              </a:rPr>
              <a:t>Prodotti per il </a:t>
            </a:r>
            <a:r>
              <a:rPr lang="en-US" sz="2200" b="1" err="1">
                <a:latin typeface="Calibri"/>
                <a:ea typeface="Calibri"/>
                <a:cs typeface="Calibri"/>
              </a:rPr>
              <a:t>benessere</a:t>
            </a:r>
            <a:r>
              <a:rPr lang="en-US" sz="2200" b="1" dirty="0">
                <a:latin typeface="Calibri"/>
                <a:ea typeface="Calibri"/>
                <a:cs typeface="Calibri"/>
              </a:rPr>
              <a:t>: </a:t>
            </a:r>
            <a:r>
              <a:rPr lang="en-US" sz="2200" dirty="0">
                <a:latin typeface="Calibri"/>
                <a:ea typeface="Calibri"/>
                <a:cs typeface="Calibri"/>
              </a:rPr>
              <a:t>Bolliti</a:t>
            </a:r>
            <a:r>
              <a:rPr lang="en-US" sz="2200" spc="0" dirty="0">
                <a:solidFill>
                  <a:srgbClr val="09465E"/>
                </a:solidFill>
                <a:latin typeface="Calibri"/>
                <a:ea typeface="Calibri"/>
                <a:cs typeface="Calibri"/>
              </a:rPr>
              <a:t> in </a:t>
            </a:r>
            <a:r>
              <a:rPr lang="en-US" sz="2200" spc="0" err="1">
                <a:solidFill>
                  <a:srgbClr val="09465E"/>
                </a:solidFill>
                <a:latin typeface="Calibri"/>
                <a:ea typeface="Calibri"/>
                <a:cs typeface="Calibri"/>
              </a:rPr>
              <a:t>acqua</a:t>
            </a:r>
            <a:r>
              <a:rPr lang="en-US" sz="2200" spc="0" dirty="0">
                <a:solidFill>
                  <a:srgbClr val="09465E"/>
                </a:solidFill>
                <a:latin typeface="Calibri"/>
                <a:ea typeface="Calibri"/>
                <a:cs typeface="Calibri"/>
              </a:rPr>
              <a:t> per </a:t>
            </a:r>
            <a:r>
              <a:rPr lang="en-US" sz="2200" spc="0" err="1">
                <a:solidFill>
                  <a:srgbClr val="09465E"/>
                </a:solidFill>
                <a:latin typeface="Calibri"/>
                <a:ea typeface="Calibri"/>
                <a:cs typeface="Calibri"/>
              </a:rPr>
              <a:t>preparare</a:t>
            </a:r>
            <a:r>
              <a:rPr lang="en-US" sz="2200" spc="0" dirty="0">
                <a:solidFill>
                  <a:srgbClr val="09465E"/>
                </a:solidFill>
                <a:latin typeface="Calibri"/>
                <a:ea typeface="Calibri"/>
                <a:cs typeface="Calibri"/>
              </a:rPr>
              <a:t> un </a:t>
            </a:r>
            <a:r>
              <a:rPr lang="en-US" sz="2200" spc="0" err="1">
                <a:solidFill>
                  <a:srgbClr val="09465E"/>
                </a:solidFill>
                <a:latin typeface="Calibri"/>
                <a:ea typeface="Calibri"/>
                <a:cs typeface="Calibri"/>
              </a:rPr>
              <a:t>tè</a:t>
            </a:r>
            <a:r>
              <a:rPr lang="en-US" sz="2200" spc="0" dirty="0">
                <a:solidFill>
                  <a:srgbClr val="09465E"/>
                </a:solidFill>
                <a:latin typeface="Calibri"/>
                <a:ea typeface="Calibri"/>
                <a:cs typeface="Calibri"/>
              </a:rPr>
              <a:t> o un </a:t>
            </a:r>
            <a:r>
              <a:rPr lang="en-US" sz="2200" spc="0" err="1">
                <a:solidFill>
                  <a:srgbClr val="09465E"/>
                </a:solidFill>
                <a:latin typeface="Calibri"/>
                <a:ea typeface="Calibri"/>
                <a:cs typeface="Calibri"/>
              </a:rPr>
              <a:t>estratto</a:t>
            </a:r>
            <a:r>
              <a:rPr lang="en-US" sz="2200" spc="0" dirty="0">
                <a:solidFill>
                  <a:srgbClr val="09465E"/>
                </a:solidFill>
                <a:latin typeface="Calibri"/>
                <a:ea typeface="Calibri"/>
                <a:cs typeface="Calibri"/>
              </a:rPr>
              <a:t> di </a:t>
            </a:r>
            <a:r>
              <a:rPr lang="en-US" sz="2200" spc="0" err="1">
                <a:solidFill>
                  <a:srgbClr val="09465E"/>
                </a:solidFill>
                <a:latin typeface="Calibri"/>
                <a:ea typeface="Calibri"/>
                <a:cs typeface="Calibri"/>
              </a:rPr>
              <a:t>noccioli</a:t>
            </a:r>
            <a:r>
              <a:rPr lang="en-US" sz="2200" spc="0" dirty="0">
                <a:solidFill>
                  <a:srgbClr val="09465E"/>
                </a:solidFill>
                <a:latin typeface="Calibri"/>
                <a:ea typeface="Calibri"/>
                <a:cs typeface="Calibri"/>
              </a:rPr>
              <a:t> di </a:t>
            </a:r>
            <a:r>
              <a:rPr lang="en-US" sz="2200" spc="0" err="1">
                <a:solidFill>
                  <a:srgbClr val="09465E"/>
                </a:solidFill>
                <a:latin typeface="Calibri"/>
                <a:ea typeface="Calibri"/>
                <a:cs typeface="Calibri"/>
              </a:rPr>
              <a:t>oliva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entrambi</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sono</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ricchi</a:t>
            </a:r>
            <a:r>
              <a:rPr lang="en-US" sz="2200" spc="0" dirty="0">
                <a:solidFill>
                  <a:srgbClr val="09465E"/>
                </a:solidFill>
                <a:latin typeface="Calibri"/>
                <a:ea typeface="Calibri"/>
                <a:cs typeface="Calibri"/>
              </a:rPr>
              <a:t> di </a:t>
            </a:r>
            <a:r>
              <a:rPr lang="en-US" sz="2200" spc="0" err="1">
                <a:solidFill>
                  <a:srgbClr val="09465E"/>
                </a:solidFill>
                <a:latin typeface="Calibri"/>
                <a:ea typeface="Calibri"/>
                <a:cs typeface="Calibri"/>
              </a:rPr>
              <a:t>antiossidanti</a:t>
            </a:r>
            <a:r>
              <a:rPr lang="en-US" sz="2200" spc="0" dirty="0">
                <a:solidFill>
                  <a:srgbClr val="09465E"/>
                </a:solidFill>
                <a:latin typeface="Calibri"/>
                <a:ea typeface="Calibri"/>
                <a:cs typeface="Calibri"/>
              </a:rPr>
              <a:t> e </a:t>
            </a:r>
            <a:r>
              <a:rPr lang="en-US" sz="2200" spc="0" err="1">
                <a:solidFill>
                  <a:srgbClr val="09465E"/>
                </a:solidFill>
                <a:latin typeface="Calibri"/>
                <a:ea typeface="Calibri"/>
                <a:cs typeface="Calibri"/>
              </a:rPr>
              <a:t>favoriscono</a:t>
            </a:r>
            <a:r>
              <a:rPr lang="en-US" sz="2200" spc="0" dirty="0">
                <a:solidFill>
                  <a:srgbClr val="09465E"/>
                </a:solidFill>
                <a:latin typeface="Calibri"/>
                <a:ea typeface="Calibri"/>
                <a:cs typeface="Calibri"/>
              </a:rPr>
              <a:t> la </a:t>
            </a:r>
            <a:r>
              <a:rPr lang="en-US" sz="2200" spc="0" err="1">
                <a:solidFill>
                  <a:srgbClr val="09465E"/>
                </a:solidFill>
                <a:latin typeface="Calibri"/>
                <a:ea typeface="Calibri"/>
                <a:cs typeface="Calibri"/>
              </a:rPr>
              <a:t>digestione</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riducono</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l'infiammazione</a:t>
            </a:r>
            <a:r>
              <a:rPr lang="en-US" sz="2200" spc="0" dirty="0">
                <a:solidFill>
                  <a:srgbClr val="09465E"/>
                </a:solidFill>
                <a:latin typeface="Calibri"/>
                <a:ea typeface="Calibri"/>
                <a:cs typeface="Calibri"/>
              </a:rPr>
              <a:t> e </a:t>
            </a:r>
            <a:r>
              <a:rPr lang="en-US" sz="2200" spc="0" err="1">
                <a:solidFill>
                  <a:srgbClr val="09465E"/>
                </a:solidFill>
                <a:latin typeface="Calibri"/>
                <a:ea typeface="Calibri"/>
                <a:cs typeface="Calibri"/>
              </a:rPr>
              <a:t>rinforzano</a:t>
            </a:r>
            <a:r>
              <a:rPr lang="en-US" sz="2200" spc="0" dirty="0">
                <a:solidFill>
                  <a:srgbClr val="09465E"/>
                </a:solidFill>
                <a:latin typeface="Calibri"/>
                <a:ea typeface="Calibri"/>
                <a:cs typeface="Calibri"/>
              </a:rPr>
              <a:t> il </a:t>
            </a:r>
            <a:r>
              <a:rPr lang="en-US" sz="2200" spc="0" err="1">
                <a:solidFill>
                  <a:srgbClr val="09465E"/>
                </a:solidFill>
                <a:latin typeface="Calibri"/>
                <a:ea typeface="Calibri"/>
                <a:cs typeface="Calibri"/>
              </a:rPr>
              <a:t>sistema</a:t>
            </a:r>
            <a:r>
              <a:rPr lang="en-US" sz="2200" spc="0" dirty="0">
                <a:solidFill>
                  <a:srgbClr val="09465E"/>
                </a:solidFill>
                <a:latin typeface="Calibri"/>
                <a:ea typeface="Calibri"/>
                <a:cs typeface="Calibri"/>
              </a:rPr>
              <a:t> </a:t>
            </a:r>
            <a:r>
              <a:rPr lang="en-US" sz="2200" spc="0" err="1">
                <a:solidFill>
                  <a:srgbClr val="09465E"/>
                </a:solidFill>
                <a:latin typeface="Calibri"/>
                <a:ea typeface="Calibri"/>
                <a:cs typeface="Calibri"/>
              </a:rPr>
              <a:t>immunitario</a:t>
            </a:r>
            <a:r>
              <a:rPr lang="en-US" sz="2200" spc="0" dirty="0">
                <a:solidFill>
                  <a:srgbClr val="09465E"/>
                </a:solidFill>
                <a:latin typeface="Calibri"/>
                <a:ea typeface="Calibri"/>
                <a:cs typeface="Calibri"/>
              </a:rPr>
              <a:t>. </a:t>
            </a:r>
            <a:endParaRPr lang="en-US" sz="2200" spc="0">
              <a:solidFill>
                <a:srgbClr val="086D6E"/>
              </a:solidFill>
              <a:latin typeface="Calibri"/>
              <a:ea typeface="Calibri"/>
              <a:cs typeface="Calibri"/>
            </a:endParaRPr>
          </a:p>
          <a:p>
            <a:pPr marL="356870" indent="0"/>
            <a:endParaRPr lang="en-US" spc="0" dirty="0">
              <a:solidFill>
                <a:srgbClr val="09465E"/>
              </a:solidFill>
              <a:latin typeface="Calibri"/>
              <a:ea typeface="Calibri"/>
              <a:cs typeface="Calibri"/>
            </a:endParaRPr>
          </a:p>
          <a:p>
            <a:pPr marL="363855" lvl="1" indent="-181610">
              <a:lnSpc>
                <a:spcPts val="2079"/>
              </a:lnSpc>
              <a:buFont typeface="Arial,Sans-Serif"/>
              <a:buChar char="•"/>
            </a:pPr>
            <a:endParaRPr lang="en-US" sz="2400" spc="0" dirty="0">
              <a:solidFill>
                <a:srgbClr val="09465E"/>
              </a:solidFill>
              <a:latin typeface="+mn-lt"/>
              <a:ea typeface="Calibri"/>
              <a:cs typeface="Calibri"/>
            </a:endParaRPr>
          </a:p>
          <a:p>
            <a:pPr marL="356870" indent="0"/>
            <a:endParaRPr lang="en-US" dirty="0">
              <a:latin typeface="Calibri" panose="020F0502020204030204"/>
              <a:ea typeface="Calibri" panose="020F0502020204030204"/>
              <a:cs typeface="Calibri" panose="020F0502020204030204"/>
            </a:endParaRPr>
          </a:p>
          <a:p>
            <a:pPr marL="356870" indent="0"/>
            <a:endParaRPr lang="en-US" dirty="0">
              <a:ea typeface="Calibri" panose="020F0502020204030204"/>
              <a:cs typeface="Calibri" panose="020F0502020204030204"/>
            </a:endParaRPr>
          </a:p>
          <a:p>
            <a:pPr marL="356870" indent="0"/>
            <a:endParaRPr lang="en-US">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D0546D52-8694-F538-8A2B-D7EAB164E780}"/>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2.</a:t>
            </a:r>
            <a:r>
              <a:rPr lang="en-US" b="1" dirty="0"/>
              <a:t> </a:t>
            </a:r>
            <a:r>
              <a:rPr lang="en-US" dirty="0" err="1"/>
              <a:t>Noccioli</a:t>
            </a:r>
            <a:r>
              <a:rPr lang="en-US" dirty="0"/>
              <a:t> di Olive</a:t>
            </a:r>
          </a:p>
        </p:txBody>
      </p:sp>
      <p:sp>
        <p:nvSpPr>
          <p:cNvPr id="2" name="Freeform 1">
            <a:extLst>
              <a:ext uri="{FF2B5EF4-FFF2-40B4-BE49-F238E27FC236}">
                <a16:creationId xmlns:a16="http://schemas.microsoft.com/office/drawing/2014/main" id="{59F8CF69-A2CF-8FC7-7789-24FD6BBF66B2}"/>
              </a:ext>
            </a:extLst>
          </p:cNvPr>
          <p:cNvSpPr/>
          <p:nvPr/>
        </p:nvSpPr>
        <p:spPr>
          <a:xfrm>
            <a:off x="-5714579" y="19318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8297019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8E9089-72A7-4B9A-B888-74FA77A2BA97}">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D18936-46CA-4D15-B6D3-EDC3CBEB58BB}">
  <ds:schemaRefs>
    <ds:schemaRef ds:uri="http://schemas.microsoft.com/sharepoint/v3/contenttype/forms"/>
  </ds:schemaRefs>
</ds:datastoreItem>
</file>

<file path=customXml/itemProps3.xml><?xml version="1.0" encoding="utf-8"?>
<ds:datastoreItem xmlns:ds="http://schemas.openxmlformats.org/officeDocument/2006/customXml" ds:itemID="{F6CC910F-8781-4E16-B26B-6D75D259410C}">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1193</Words>
  <Application>Microsoft Office PowerPoint</Application>
  <PresentationFormat>Widescreen</PresentationFormat>
  <Paragraphs>100</Paragraphs>
  <Slides>15</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Arial,Sans-Serif</vt:lpstr>
      <vt:lpstr>Calibri</vt:lpstr>
      <vt:lpstr>Montserrat</vt:lpstr>
      <vt:lpstr>Montserrat Light</vt:lpstr>
      <vt:lpstr>Segoe UI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343</cp:revision>
  <dcterms:created xsi:type="dcterms:W3CDTF">2020-10-14T13:32:04Z</dcterms:created>
  <dcterms:modified xsi:type="dcterms:W3CDTF">2025-03-28T10:41:07Z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