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9"/>
  </p:notesMasterIdLst>
  <p:sldIdLst>
    <p:sldId id="4379" r:id="rId5"/>
    <p:sldId id="257" r:id="rId6"/>
    <p:sldId id="263" r:id="rId7"/>
    <p:sldId id="258" r:id="rId8"/>
    <p:sldId id="259" r:id="rId9"/>
    <p:sldId id="260" r:id="rId10"/>
    <p:sldId id="261" r:id="rId11"/>
    <p:sldId id="262" r:id="rId12"/>
    <p:sldId id="269" r:id="rId13"/>
    <p:sldId id="266" r:id="rId14"/>
    <p:sldId id="267" r:id="rId15"/>
    <p:sldId id="268" r:id="rId16"/>
    <p:sldId id="264" r:id="rId17"/>
    <p:sldId id="265" r:id="rId18"/>
  </p:sldIdLst>
  <p:sldSz cx="12192000" cy="6858000"/>
  <p:notesSz cx="6858000" cy="9144000"/>
  <p:embeddedFontLst>
    <p:embeddedFont>
      <p:font typeface="Montserrat" panose="00000500000000000000" pitchFamily="2" charset="0"/>
      <p:regular r:id="rId20"/>
      <p:bold r:id="rId21"/>
      <p:italic r:id="rId22"/>
      <p:boldItalic r:id="rId23"/>
    </p:embeddedFont>
    <p:embeddedFont>
      <p:font typeface="Montserrat Light" panose="00000400000000000000" pitchFamily="2" charset="0"/>
      <p:regular r:id="rId24"/>
      <p:italic r:id="rId25"/>
    </p:embeddedFont>
    <p:embeddedFont>
      <p:font typeface="Segoe UI" panose="020B0502040204020203"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30" roundtripDataSignature="AMtx7mgOa4nXD665u2w9FjnrQqsvDquyh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C9AC9B-AC04-B40A-D827-74D2F9A498AA}" name="Paula Whyte ( Momentum Consulting )" initials="P)" userId="S::paula_momentumconsulting.ie#ext#@biainnovatorcampus.onmicrosoft.com::f0db49ca-a56d-4261-b8a6-819acd09e0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6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FE36D3-37E8-E3DF-1833-E086FBF05D2A}" v="738" dt="2025-03-27T10:45:39.172"/>
    <p1510:client id="{B25F8856-EF82-7F5E-2FE7-3BABE9A96111}" v="311" dt="2025-03-27T11:32:06.5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199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customschemas.google.com/relationships/presentationmetadata" Target="metadata"/><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17FAF-CCB8-E201-EB04-89C562B411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D0AE3D-8937-331C-5784-FCDE48FE0B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49882A-EA01-E7B6-2554-DDB5B31047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21BF31-3655-0F44-876F-06D3A42FE0CA}"/>
              </a:ext>
            </a:extLst>
          </p:cNvPr>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980462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84640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0827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6063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011339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verview/Intro - Navy ">
  <p:cSld name="Overview/Intro - Navy ">
    <p:spTree>
      <p:nvGrpSpPr>
        <p:cNvPr id="1" name="Shape 19"/>
        <p:cNvGrpSpPr/>
        <p:nvPr/>
      </p:nvGrpSpPr>
      <p:grpSpPr>
        <a:xfrm>
          <a:off x="0" y="0"/>
          <a:ext cx="0" cy="0"/>
          <a:chOff x="0" y="0"/>
          <a:chExt cx="0" cy="0"/>
        </a:xfrm>
      </p:grpSpPr>
      <p:sp>
        <p:nvSpPr>
          <p:cNvPr id="20" name="Google Shape;20;p14"/>
          <p:cNvSpPr/>
          <p:nvPr/>
        </p:nvSpPr>
        <p:spPr>
          <a:xfrm>
            <a:off x="2167324" y="772370"/>
            <a:ext cx="9320865" cy="4780533"/>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1" name="Google Shape;21;p14"/>
          <p:cNvSpPr>
            <a:spLocks noGrp="1"/>
          </p:cNvSpPr>
          <p:nvPr>
            <p:ph type="pic" idx="2"/>
          </p:nvPr>
        </p:nvSpPr>
        <p:spPr>
          <a:xfrm>
            <a:off x="388401" y="385460"/>
            <a:ext cx="4107750" cy="6087079"/>
          </a:xfrm>
          <a:prstGeom prst="rect">
            <a:avLst/>
          </a:prstGeom>
          <a:solidFill>
            <a:srgbClr val="BFBFBF"/>
          </a:solidFill>
          <a:ln>
            <a:noFill/>
          </a:ln>
        </p:spPr>
      </p:sp>
      <p:sp>
        <p:nvSpPr>
          <p:cNvPr id="22" name="Google Shape;22;p14"/>
          <p:cNvSpPr txBox="1">
            <a:spLocks noGrp="1"/>
          </p:cNvSpPr>
          <p:nvPr>
            <p:ph type="body" idx="1"/>
          </p:nvPr>
        </p:nvSpPr>
        <p:spPr>
          <a:xfrm>
            <a:off x="4940627" y="3429001"/>
            <a:ext cx="6331432"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 name="TextBox 5">
            <a:extLst>
              <a:ext uri="{FF2B5EF4-FFF2-40B4-BE49-F238E27FC236}">
                <a16:creationId xmlns:a16="http://schemas.microsoft.com/office/drawing/2014/main" id="{1CC3B0EF-6FD8-E696-09CF-184326FB8CD8}"/>
              </a:ext>
            </a:extLst>
          </p:cNvPr>
          <p:cNvSpPr txBox="1"/>
          <p:nvPr userDrawn="1"/>
        </p:nvSpPr>
        <p:spPr>
          <a:xfrm>
            <a:off x="7141497" y="5674814"/>
            <a:ext cx="4346692" cy="364587"/>
          </a:xfrm>
          <a:prstGeom prst="rect">
            <a:avLst/>
          </a:prstGeom>
          <a:noFill/>
        </p:spPr>
        <p:txBody>
          <a:bodyPr wrap="square">
            <a:spAutoFit/>
          </a:bodyPr>
          <a:lstStyle/>
          <a:p>
            <a:pPr algn="just" defTabSz="457200" hangingPunct="0">
              <a:lnSpc>
                <a:spcPts val="660"/>
              </a:lnSpc>
              <a:buClrTx/>
              <a:buFontTx/>
              <a:buNone/>
              <a:defRPr/>
            </a:pPr>
            <a:r>
              <a:rPr lang="en-US" sz="600" kern="1200" dirty="0">
                <a:solidFill>
                  <a:srgbClr val="0C4659"/>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kern="1200" dirty="0">
              <a:solidFill>
                <a:srgbClr val="0C4659"/>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F7C7E10C-07CE-A1F7-087E-821C7B2EF1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99159" y="5654687"/>
            <a:ext cx="1667896" cy="371393"/>
          </a:xfrm>
          <a:prstGeom prst="rect">
            <a:avLst/>
          </a:prstGeom>
        </p:spPr>
      </p:pic>
      <p:pic>
        <p:nvPicPr>
          <p:cNvPr id="8" name="Picture 7" descr="A grey and black sign with a person in a circle&#10;&#10;AI-generated content may be incorrect.">
            <a:extLst>
              <a:ext uri="{FF2B5EF4-FFF2-40B4-BE49-F238E27FC236}">
                <a16:creationId xmlns:a16="http://schemas.microsoft.com/office/drawing/2014/main" id="{6E2EEF92-2649-760C-6A9B-BB120D1223C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40627" y="6161311"/>
            <a:ext cx="869046" cy="317063"/>
          </a:xfrm>
          <a:prstGeom prst="rect">
            <a:avLst/>
          </a:prstGeom>
        </p:spPr>
      </p:pic>
      <p:sp>
        <p:nvSpPr>
          <p:cNvPr id="9" name="TextBox 8">
            <a:extLst>
              <a:ext uri="{FF2B5EF4-FFF2-40B4-BE49-F238E27FC236}">
                <a16:creationId xmlns:a16="http://schemas.microsoft.com/office/drawing/2014/main" id="{52901360-0CF1-D3AF-9F5B-2D4776FF9D9C}"/>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buClrTx/>
              <a:buFontTx/>
              <a:buNone/>
            </a:pPr>
            <a:r>
              <a:rPr lang="en-IE" sz="600" kern="1200" dirty="0">
                <a:solidFill>
                  <a:srgbClr val="0B3A5B"/>
                </a:solidFill>
                <a:latin typeface="Calibri" panose="020F0502020204030204"/>
                <a:ea typeface="+mn-ea"/>
                <a:cs typeface="+mn-cs"/>
              </a:rPr>
              <a:t>This license enables </a:t>
            </a:r>
            <a:r>
              <a:rPr lang="en-IE" sz="600" kern="1200" dirty="0" err="1">
                <a:solidFill>
                  <a:srgbClr val="0B3A5B"/>
                </a:solidFill>
                <a:latin typeface="Calibri" panose="020F0502020204030204"/>
                <a:ea typeface="+mn-ea"/>
                <a:cs typeface="+mn-cs"/>
              </a:rPr>
              <a:t>reusers</a:t>
            </a:r>
            <a:r>
              <a:rPr lang="en-IE" sz="600" kern="1200" dirty="0">
                <a:solidFill>
                  <a:srgbClr val="0B3A5B"/>
                </a:solidFill>
                <a:latin typeface="Calibri" panose="020F0502020204030204"/>
                <a:ea typeface="+mn-ea"/>
                <a:cs typeface="+mn-cs"/>
              </a:rPr>
              <a:t> to distribute, remix, adapt, and build upon the material in any medium or format, so long as </a:t>
            </a:r>
            <a:r>
              <a:rPr lang="en-US" sz="600" kern="1200" dirty="0">
                <a:solidFill>
                  <a:srgbClr val="0B3A5B"/>
                </a:solidFill>
                <a:latin typeface="Calibri" panose="020F0502020204030204"/>
                <a:ea typeface="+mn-ea"/>
                <a:cs typeface="+mn-cs"/>
              </a:rPr>
              <a:t>attribution is given to the creator. The license allows for commercial use. CC BY includes the following elements:</a:t>
            </a:r>
          </a:p>
          <a:p>
            <a:pPr algn="just">
              <a:buClrTx/>
              <a:buFontTx/>
              <a:buNone/>
            </a:pPr>
            <a:r>
              <a:rPr lang="en-US" sz="600" kern="1200" dirty="0">
                <a:solidFill>
                  <a:srgbClr val="0B3A5B"/>
                </a:solidFill>
                <a:latin typeface="Calibri" panose="020F0502020204030204"/>
                <a:ea typeface="+mn-ea"/>
                <a:cs typeface="+mn-cs"/>
              </a:rPr>
              <a:t>BY: credit must be given to the creator.</a:t>
            </a:r>
            <a:endParaRPr lang="en-US" sz="600" kern="1200" dirty="0">
              <a:solidFill>
                <a:srgbClr val="0B3A5B"/>
              </a:solidFill>
              <a:latin typeface="Calibri" panose="020F0502020204030204"/>
              <a:ea typeface="Calibri"/>
              <a:cs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Photo Slide 02 - Navy">
  <p:cSld name="Quote/Photo Slide 02 - Navy">
    <p:spTree>
      <p:nvGrpSpPr>
        <p:cNvPr id="1" name="Shape 95"/>
        <p:cNvGrpSpPr/>
        <p:nvPr/>
      </p:nvGrpSpPr>
      <p:grpSpPr>
        <a:xfrm>
          <a:off x="0" y="0"/>
          <a:ext cx="0" cy="0"/>
          <a:chOff x="0" y="0"/>
          <a:chExt cx="0" cy="0"/>
        </a:xfrm>
      </p:grpSpPr>
      <p:sp>
        <p:nvSpPr>
          <p:cNvPr id="96" name="Google Shape;96;p23"/>
          <p:cNvSpPr/>
          <p:nvPr/>
        </p:nvSpPr>
        <p:spPr>
          <a:xfrm rot="-5400000">
            <a:off x="4192375" y="-642572"/>
            <a:ext cx="3807250" cy="8129849"/>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23"/>
          <p:cNvSpPr txBox="1">
            <a:spLocks noGrp="1"/>
          </p:cNvSpPr>
          <p:nvPr>
            <p:ph type="body" idx="1"/>
          </p:nvPr>
        </p:nvSpPr>
        <p:spPr>
          <a:xfrm>
            <a:off x="4063536" y="4285031"/>
            <a:ext cx="4064926" cy="577734"/>
          </a:xfrm>
          <a:prstGeom prst="rect">
            <a:avLst/>
          </a:prstGeom>
          <a:solidFill>
            <a:srgbClr val="60BA47"/>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 name="Google Shape;98;p23"/>
          <p:cNvSpPr txBox="1">
            <a:spLocks noGrp="1"/>
          </p:cNvSpPr>
          <p:nvPr>
            <p:ph type="body" idx="2"/>
          </p:nvPr>
        </p:nvSpPr>
        <p:spPr>
          <a:xfrm>
            <a:off x="2031074" y="2022793"/>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Google Shape;99;p23"/>
          <p:cNvSpPr>
            <a:spLocks noGrp="1"/>
          </p:cNvSpPr>
          <p:nvPr>
            <p:ph type="pic" idx="3"/>
          </p:nvPr>
        </p:nvSpPr>
        <p:spPr>
          <a:xfrm>
            <a:off x="-2" y="-7299"/>
            <a:ext cx="12192002" cy="6865298"/>
          </a:xfrm>
          <a:prstGeom prst="rect">
            <a:avLst/>
          </a:prstGeom>
          <a:solidFill>
            <a:srgbClr val="BFBFBF"/>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Photo Slide 03">
  <p:cSld name="Quote/Photo Slide 03">
    <p:spTree>
      <p:nvGrpSpPr>
        <p:cNvPr id="1" name="Shape 100"/>
        <p:cNvGrpSpPr/>
        <p:nvPr/>
      </p:nvGrpSpPr>
      <p:grpSpPr>
        <a:xfrm>
          <a:off x="0" y="0"/>
          <a:ext cx="0" cy="0"/>
          <a:chOff x="0" y="0"/>
          <a:chExt cx="0" cy="0"/>
        </a:xfrm>
      </p:grpSpPr>
      <p:sp>
        <p:nvSpPr>
          <p:cNvPr id="101" name="Google Shape;101;p24"/>
          <p:cNvSpPr>
            <a:spLocks noGrp="1"/>
          </p:cNvSpPr>
          <p:nvPr>
            <p:ph type="pic" idx="2"/>
          </p:nvPr>
        </p:nvSpPr>
        <p:spPr>
          <a:xfrm>
            <a:off x="0" y="-12469"/>
            <a:ext cx="12192000" cy="6870469"/>
          </a:xfrm>
          <a:prstGeom prst="rect">
            <a:avLst/>
          </a:prstGeom>
          <a:solidFill>
            <a:srgbClr val="BFBFBF"/>
          </a:solidFill>
          <a:ln>
            <a:noFill/>
          </a:ln>
        </p:spPr>
      </p:sp>
      <p:sp>
        <p:nvSpPr>
          <p:cNvPr id="102" name="Google Shape;102;p24"/>
          <p:cNvSpPr txBox="1">
            <a:spLocks noGrp="1"/>
          </p:cNvSpPr>
          <p:nvPr>
            <p:ph type="body" idx="1"/>
          </p:nvPr>
        </p:nvSpPr>
        <p:spPr>
          <a:xfrm>
            <a:off x="4063536" y="4333157"/>
            <a:ext cx="4064926" cy="577734"/>
          </a:xfrm>
          <a:prstGeom prst="rect">
            <a:avLst/>
          </a:prstGeom>
          <a:solidFill>
            <a:srgbClr val="60BA47"/>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24"/>
          <p:cNvSpPr txBox="1">
            <a:spLocks noGrp="1"/>
          </p:cNvSpPr>
          <p:nvPr>
            <p:ph type="body" idx="3"/>
          </p:nvPr>
        </p:nvSpPr>
        <p:spPr>
          <a:xfrm>
            <a:off x="2031074" y="2070919"/>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9465E"/>
              </a:buClr>
              <a:buSzPts val="3000"/>
              <a:buFont typeface="Arial"/>
              <a:buNone/>
              <a:defRPr sz="3000" b="0" i="0" u="none" strike="noStrike" cap="none">
                <a:solidFill>
                  <a:srgbClr val="09465E"/>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ullet Point x3 slide with photo - Navy">
  <p:cSld name="Bullet Point x3 slide with photo - Navy">
    <p:spTree>
      <p:nvGrpSpPr>
        <p:cNvPr id="1" name="Shape 104"/>
        <p:cNvGrpSpPr/>
        <p:nvPr/>
      </p:nvGrpSpPr>
      <p:grpSpPr>
        <a:xfrm>
          <a:off x="0" y="0"/>
          <a:ext cx="0" cy="0"/>
          <a:chOff x="0" y="0"/>
          <a:chExt cx="0" cy="0"/>
        </a:xfrm>
      </p:grpSpPr>
      <p:sp>
        <p:nvSpPr>
          <p:cNvPr id="105" name="Google Shape;105;p25"/>
          <p:cNvSpPr/>
          <p:nvPr/>
        </p:nvSpPr>
        <p:spPr>
          <a:xfrm>
            <a:off x="0" y="16329"/>
            <a:ext cx="4780547" cy="6858000"/>
          </a:xfrm>
          <a:prstGeom prst="rect">
            <a:avLst/>
          </a:prstGeom>
          <a:solidFill>
            <a:srgbClr val="09465E"/>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p2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60BA47"/>
              </a:buClr>
              <a:buSzPts val="2400"/>
              <a:buFont typeface="Arial"/>
              <a:buNone/>
              <a:defRPr sz="2400" b="1" i="0" u="none" strike="noStrike" cap="none">
                <a:solidFill>
                  <a:srgbClr val="60BA4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5"/>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9465E"/>
              </a:buClr>
              <a:buSzPts val="2200"/>
              <a:buFont typeface="Arial"/>
              <a:buNone/>
              <a:defRPr sz="2200" b="0" i="0" u="none" strike="noStrike" cap="none">
                <a:solidFill>
                  <a:srgbClr val="09465E"/>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2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2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60BA47"/>
              </a:buClr>
              <a:buSzPts val="2400"/>
              <a:buFont typeface="Arial"/>
              <a:buNone/>
              <a:defRPr sz="2400" b="1" i="0" u="none" strike="noStrike" cap="none">
                <a:solidFill>
                  <a:srgbClr val="60BA4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25"/>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9465E"/>
              </a:buClr>
              <a:buSzPts val="2200"/>
              <a:buFont typeface="Arial"/>
              <a:buNone/>
              <a:defRPr sz="2200" b="0" i="0" u="none" strike="noStrike" cap="none">
                <a:solidFill>
                  <a:srgbClr val="09465E"/>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2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60BA47"/>
              </a:buClr>
              <a:buSzPts val="2400"/>
              <a:buFont typeface="Arial"/>
              <a:buNone/>
              <a:defRPr sz="2400" b="1" i="0" u="none" strike="noStrike" cap="none">
                <a:solidFill>
                  <a:srgbClr val="60BA4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25"/>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9465E"/>
              </a:buClr>
              <a:buSzPts val="2200"/>
              <a:buFont typeface="Arial"/>
              <a:buNone/>
              <a:defRPr sz="2200" b="0" i="0" u="none" strike="noStrike" cap="none">
                <a:solidFill>
                  <a:srgbClr val="09465E"/>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25"/>
          <p:cNvSpPr>
            <a:spLocks noGrp="1"/>
          </p:cNvSpPr>
          <p:nvPr>
            <p:ph type="pic" idx="8"/>
          </p:nvPr>
        </p:nvSpPr>
        <p:spPr>
          <a:xfrm>
            <a:off x="-48344" y="0"/>
            <a:ext cx="3570477" cy="6858000"/>
          </a:xfrm>
          <a:prstGeom prst="rect">
            <a:avLst/>
          </a:prstGeom>
          <a:solidFill>
            <a:srgbClr val="D8D8D8"/>
          </a:solidFill>
          <a:ln>
            <a:noFill/>
          </a:ln>
        </p:spPr>
      </p:sp>
      <p:sp>
        <p:nvSpPr>
          <p:cNvPr id="114" name="Google Shape;114;p2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2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hoto Slide - Navy">
  <p:cSld name="Photo Slide - Navy">
    <p:spTree>
      <p:nvGrpSpPr>
        <p:cNvPr id="1" name="Shape 116"/>
        <p:cNvGrpSpPr/>
        <p:nvPr/>
      </p:nvGrpSpPr>
      <p:grpSpPr>
        <a:xfrm>
          <a:off x="0" y="0"/>
          <a:ext cx="0" cy="0"/>
          <a:chOff x="0" y="0"/>
          <a:chExt cx="0" cy="0"/>
        </a:xfrm>
      </p:grpSpPr>
      <p:sp>
        <p:nvSpPr>
          <p:cNvPr id="117" name="Google Shape;117;p26"/>
          <p:cNvSpPr/>
          <p:nvPr/>
        </p:nvSpPr>
        <p:spPr>
          <a:xfrm>
            <a:off x="0" y="-1"/>
            <a:ext cx="6096000" cy="6844027"/>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26"/>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 name="Google Shape;119;p26"/>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26"/>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Slide 02 - Navy">
  <p:cSld name="Text Slide 02 - Navy">
    <p:spTree>
      <p:nvGrpSpPr>
        <p:cNvPr id="1" name="Shape 121"/>
        <p:cNvGrpSpPr/>
        <p:nvPr/>
      </p:nvGrpSpPr>
      <p:grpSpPr>
        <a:xfrm>
          <a:off x="0" y="0"/>
          <a:ext cx="0" cy="0"/>
          <a:chOff x="0" y="0"/>
          <a:chExt cx="0" cy="0"/>
        </a:xfrm>
      </p:grpSpPr>
      <p:sp>
        <p:nvSpPr>
          <p:cNvPr id="122" name="Google Shape;122;p27"/>
          <p:cNvSpPr/>
          <p:nvPr/>
        </p:nvSpPr>
        <p:spPr>
          <a:xfrm rot="-5400000">
            <a:off x="5088466" y="-5088468"/>
            <a:ext cx="2015069" cy="12191999"/>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p2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27"/>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09465E"/>
              </a:buClr>
              <a:buSzPts val="2400"/>
              <a:buFont typeface="Arial"/>
              <a:buNone/>
              <a:defRPr sz="2400" b="0" i="0" u="none" strike="noStrike" cap="none">
                <a:solidFill>
                  <a:srgbClr val="09465E"/>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 Navy">
  <p:cSld name="Divider - Navy">
    <p:spTree>
      <p:nvGrpSpPr>
        <p:cNvPr id="1" name="Shape 125"/>
        <p:cNvGrpSpPr/>
        <p:nvPr/>
      </p:nvGrpSpPr>
      <p:grpSpPr>
        <a:xfrm>
          <a:off x="0" y="0"/>
          <a:ext cx="0" cy="0"/>
          <a:chOff x="0" y="0"/>
          <a:chExt cx="0" cy="0"/>
        </a:xfrm>
      </p:grpSpPr>
      <p:sp>
        <p:nvSpPr>
          <p:cNvPr id="126" name="Google Shape;126;p28"/>
          <p:cNvSpPr/>
          <p:nvPr/>
        </p:nvSpPr>
        <p:spPr>
          <a:xfrm>
            <a:off x="6334298" y="403168"/>
            <a:ext cx="5136791" cy="6051665"/>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27" name="Google Shape;127;p28"/>
          <p:cNvSpPr txBox="1">
            <a:spLocks noGrp="1"/>
          </p:cNvSpPr>
          <p:nvPr>
            <p:ph type="body" idx="1"/>
          </p:nvPr>
        </p:nvSpPr>
        <p:spPr>
          <a:xfrm>
            <a:off x="6777598" y="543238"/>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4000"/>
              <a:buFont typeface="Arial"/>
              <a:buNone/>
              <a:defRPr sz="140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Google Shape;128;p28"/>
          <p:cNvSpPr>
            <a:spLocks noGrp="1"/>
          </p:cNvSpPr>
          <p:nvPr>
            <p:ph type="pic" idx="2"/>
          </p:nvPr>
        </p:nvSpPr>
        <p:spPr>
          <a:xfrm>
            <a:off x="238772" y="2626822"/>
            <a:ext cx="7708195" cy="3396829"/>
          </a:xfrm>
          <a:prstGeom prst="rect">
            <a:avLst/>
          </a:prstGeom>
          <a:solidFill>
            <a:srgbClr val="BFBFBF"/>
          </a:solidFill>
          <a:ln>
            <a:noFill/>
          </a:ln>
        </p:spPr>
      </p:sp>
      <p:sp>
        <p:nvSpPr>
          <p:cNvPr id="129" name="Google Shape;129;p28"/>
          <p:cNvSpPr/>
          <p:nvPr/>
        </p:nvSpPr>
        <p:spPr>
          <a:xfrm>
            <a:off x="8077058" y="2140362"/>
            <a:ext cx="3411143" cy="4717638"/>
          </a:xfrm>
          <a:custGeom>
            <a:avLst/>
            <a:gdLst/>
            <a:ahLst/>
            <a:cxnLst/>
            <a:rect l="l" t="t" r="r" b="b"/>
            <a:pathLst>
              <a:path w="3411143" h="4717638" extrusionOk="0">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hone Slide - Navy">
  <p:cSld name="Phone Slide - Navy">
    <p:spTree>
      <p:nvGrpSpPr>
        <p:cNvPr id="1" name="Shape 130"/>
        <p:cNvGrpSpPr/>
        <p:nvPr/>
      </p:nvGrpSpPr>
      <p:grpSpPr>
        <a:xfrm>
          <a:off x="0" y="0"/>
          <a:ext cx="0" cy="0"/>
          <a:chOff x="0" y="0"/>
          <a:chExt cx="0" cy="0"/>
        </a:xfrm>
      </p:grpSpPr>
      <p:sp>
        <p:nvSpPr>
          <p:cNvPr id="131" name="Google Shape;131;p29"/>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9465E"/>
              </a:buClr>
              <a:buSzPts val="3600"/>
              <a:buFont typeface="Arial"/>
              <a:buNone/>
              <a:defRPr sz="3600" b="1" i="0" u="none" strike="noStrike" cap="none">
                <a:solidFill>
                  <a:srgbClr val="09465E"/>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 name="Google Shape;132;p29"/>
          <p:cNvSpPr/>
          <p:nvPr/>
        </p:nvSpPr>
        <p:spPr>
          <a:xfrm rot="10800000" flipH="1">
            <a:off x="11584445" y="0"/>
            <a:ext cx="601406" cy="6858002"/>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3" name="Google Shape;133;p29" descr="iPhone6_mockup_front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0581" y="354148"/>
            <a:ext cx="4094254" cy="6404164"/>
          </a:xfrm>
          <a:prstGeom prst="rect">
            <a:avLst/>
          </a:prstGeom>
          <a:noFill/>
          <a:ln>
            <a:noFill/>
          </a:ln>
        </p:spPr>
      </p:pic>
      <p:sp>
        <p:nvSpPr>
          <p:cNvPr id="134" name="Google Shape;134;p29"/>
          <p:cNvSpPr>
            <a:spLocks noGrp="1"/>
          </p:cNvSpPr>
          <p:nvPr>
            <p:ph type="pic" idx="2"/>
          </p:nvPr>
        </p:nvSpPr>
        <p:spPr>
          <a:xfrm>
            <a:off x="7735037" y="1373925"/>
            <a:ext cx="2444127" cy="4336988"/>
          </a:xfrm>
          <a:prstGeom prst="rect">
            <a:avLst/>
          </a:prstGeom>
          <a:solidFill>
            <a:srgbClr val="D8D8D8"/>
          </a:solidFill>
          <a:ln>
            <a:noFill/>
          </a:ln>
        </p:spPr>
      </p:sp>
      <p:sp>
        <p:nvSpPr>
          <p:cNvPr id="135" name="Google Shape;135;p29"/>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09465E"/>
              </a:buClr>
              <a:buSzPts val="2400"/>
              <a:buFont typeface="Arial"/>
              <a:buNone/>
              <a:defRPr sz="2400" b="0" i="0" u="none" strike="noStrike" cap="none">
                <a:solidFill>
                  <a:srgbClr val="09465E"/>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36" name="Google Shape;136;p29"/>
          <p:cNvGrpSpPr/>
          <p:nvPr/>
        </p:nvGrpSpPr>
        <p:grpSpPr>
          <a:xfrm>
            <a:off x="11744173" y="3880524"/>
            <a:ext cx="281949" cy="2748511"/>
            <a:chOff x="7176656" y="8423488"/>
            <a:chExt cx="190704" cy="1859032"/>
          </a:xfrm>
        </p:grpSpPr>
        <p:cxnSp>
          <p:nvCxnSpPr>
            <p:cNvPr id="137" name="Google Shape;137;p29"/>
            <p:cNvCxnSpPr/>
            <p:nvPr/>
          </p:nvCxnSpPr>
          <p:spPr>
            <a:xfrm>
              <a:off x="7176656" y="10282519"/>
              <a:ext cx="190704" cy="0"/>
            </a:xfrm>
            <a:prstGeom prst="straightConnector1">
              <a:avLst/>
            </a:prstGeom>
            <a:noFill/>
            <a:ln w="12700" cap="flat" cmpd="sng">
              <a:solidFill>
                <a:srgbClr val="60BA47"/>
              </a:solidFill>
              <a:prstDash val="solid"/>
              <a:miter lim="800000"/>
              <a:headEnd type="none" w="sm" len="sm"/>
              <a:tailEnd type="none" w="sm" len="sm"/>
            </a:ln>
          </p:spPr>
        </p:cxnSp>
        <p:pic>
          <p:nvPicPr>
            <p:cNvPr id="138" name="Google Shape;138;p2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5400000">
              <a:off x="6377328" y="9251339"/>
              <a:ext cx="1806222" cy="150519"/>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5" name="Picture 4">
            <a:extLst>
              <a:ext uri="{FF2B5EF4-FFF2-40B4-BE49-F238E27FC236}">
                <a16:creationId xmlns:a16="http://schemas.microsoft.com/office/drawing/2014/main" id="{1903C415-C674-75E8-4D3E-FC5C9746E925}"/>
              </a:ext>
            </a:extLst>
          </p:cNvPr>
          <p:cNvPicPr>
            <a:picLocks noChangeAspect="1"/>
          </p:cNvPicPr>
          <p:nvPr userDrawn="1"/>
        </p:nvPicPr>
        <p:blipFill>
          <a:blip r:embed="rId3"/>
          <a:srcRect/>
          <a:stretch/>
        </p:blipFill>
        <p:spPr>
          <a:xfrm>
            <a:off x="5254334" y="6102677"/>
            <a:ext cx="2054262" cy="457180"/>
          </a:xfrm>
          <a:prstGeom prst="rect">
            <a:avLst/>
          </a:prstGeom>
        </p:spPr>
      </p:pic>
      <p:pic>
        <p:nvPicPr>
          <p:cNvPr id="6" name="Picture 5" descr="A grey and black sign with a person in a circle&#10;&#10;AI-generated content may be incorrect.">
            <a:extLst>
              <a:ext uri="{FF2B5EF4-FFF2-40B4-BE49-F238E27FC236}">
                <a16:creationId xmlns:a16="http://schemas.microsoft.com/office/drawing/2014/main" id="{C40960C9-B993-46DC-828E-1A09FEEAF4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3388526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01 - Navy">
  <p:cSld name="Text Slide 01 - Navy">
    <p:spTree>
      <p:nvGrpSpPr>
        <p:cNvPr id="1" name="Shape 23"/>
        <p:cNvGrpSpPr/>
        <p:nvPr/>
      </p:nvGrpSpPr>
      <p:grpSpPr>
        <a:xfrm>
          <a:off x="0" y="0"/>
          <a:ext cx="0" cy="0"/>
          <a:chOff x="0" y="0"/>
          <a:chExt cx="0" cy="0"/>
        </a:xfrm>
      </p:grpSpPr>
      <p:sp>
        <p:nvSpPr>
          <p:cNvPr id="24" name="Google Shape;24;p15"/>
          <p:cNvSpPr/>
          <p:nvPr/>
        </p:nvSpPr>
        <p:spPr>
          <a:xfrm rot="-5400000">
            <a:off x="2667000" y="-2667000"/>
            <a:ext cx="6858001" cy="12191999"/>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p15"/>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26" name="Google Shape;26;p15"/>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9465E"/>
              </a:buClr>
              <a:buSzPts val="3600"/>
              <a:buFont typeface="Arial"/>
              <a:buNone/>
              <a:defRPr sz="3600" b="1" i="0" u="none" strike="noStrike" cap="none">
                <a:solidFill>
                  <a:srgbClr val="09465E"/>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15"/>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09465E"/>
              </a:buClr>
              <a:buSzPts val="2400"/>
              <a:buFont typeface="Arial"/>
              <a:buNone/>
              <a:defRPr sz="2400" b="0" i="0" u="none" strike="noStrike" cap="none">
                <a:solidFill>
                  <a:srgbClr val="09465E"/>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28" name="Google Shape;28;p15"/>
          <p:cNvGrpSpPr/>
          <p:nvPr/>
        </p:nvGrpSpPr>
        <p:grpSpPr>
          <a:xfrm>
            <a:off x="11656052" y="3880524"/>
            <a:ext cx="281949" cy="2748511"/>
            <a:chOff x="7176656" y="8423488"/>
            <a:chExt cx="190704" cy="1859032"/>
          </a:xfrm>
        </p:grpSpPr>
        <p:cxnSp>
          <p:nvCxnSpPr>
            <p:cNvPr id="29" name="Google Shape;29;p15"/>
            <p:cNvCxnSpPr/>
            <p:nvPr/>
          </p:nvCxnSpPr>
          <p:spPr>
            <a:xfrm>
              <a:off x="7176656" y="10282519"/>
              <a:ext cx="190704" cy="0"/>
            </a:xfrm>
            <a:prstGeom prst="straightConnector1">
              <a:avLst/>
            </a:prstGeom>
            <a:noFill/>
            <a:ln w="12700" cap="flat" cmpd="sng">
              <a:solidFill>
                <a:srgbClr val="60BA47"/>
              </a:solidFill>
              <a:prstDash val="solid"/>
              <a:miter lim="800000"/>
              <a:headEnd type="none" w="sm" len="sm"/>
              <a:tailEnd type="none" w="sm" len="sm"/>
            </a:ln>
          </p:spPr>
        </p:cxnSp>
        <p:pic>
          <p:nvPicPr>
            <p:cNvPr id="30" name="Google Shape;30;p1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rot="-5400000">
              <a:off x="6377328" y="9251339"/>
              <a:ext cx="1806222" cy="150519"/>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Laptop Slide - Navy">
  <p:cSld name="Laptop Slide - Navy">
    <p:spTree>
      <p:nvGrpSpPr>
        <p:cNvPr id="1" name="Shape 31"/>
        <p:cNvGrpSpPr/>
        <p:nvPr/>
      </p:nvGrpSpPr>
      <p:grpSpPr>
        <a:xfrm>
          <a:off x="0" y="0"/>
          <a:ext cx="0" cy="0"/>
          <a:chOff x="0" y="0"/>
          <a:chExt cx="0" cy="0"/>
        </a:xfrm>
      </p:grpSpPr>
      <p:sp>
        <p:nvSpPr>
          <p:cNvPr id="32" name="Google Shape;32;p16"/>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9465E"/>
              </a:buClr>
              <a:buSzPts val="3600"/>
              <a:buFont typeface="Arial"/>
              <a:buNone/>
              <a:defRPr sz="3600" b="1" i="0" u="none" strike="noStrike" cap="none">
                <a:solidFill>
                  <a:srgbClr val="09465E"/>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16"/>
          <p:cNvSpPr/>
          <p:nvPr/>
        </p:nvSpPr>
        <p:spPr>
          <a:xfrm rot="10800000" flipH="1">
            <a:off x="0" y="0"/>
            <a:ext cx="601405" cy="6858002"/>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 name="Google Shape;34;p16"/>
          <p:cNvPicPr preferRelativeResize="0"/>
          <p:nvPr/>
        </p:nvPicPr>
        <p:blipFill rotWithShape="1">
          <a:blip r:embed="rId2" cstate="screen">
            <a:alphaModFix/>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a:noFill/>
          <a:ln>
            <a:noFill/>
          </a:ln>
        </p:spPr>
      </p:pic>
      <p:sp>
        <p:nvSpPr>
          <p:cNvPr id="35" name="Google Shape;35;p16"/>
          <p:cNvSpPr>
            <a:spLocks noGrp="1"/>
          </p:cNvSpPr>
          <p:nvPr>
            <p:ph type="pic" idx="2"/>
          </p:nvPr>
        </p:nvSpPr>
        <p:spPr>
          <a:xfrm>
            <a:off x="635271" y="2095585"/>
            <a:ext cx="5130800" cy="3913188"/>
          </a:xfrm>
          <a:prstGeom prst="rect">
            <a:avLst/>
          </a:prstGeom>
          <a:solidFill>
            <a:srgbClr val="D8D8D8"/>
          </a:solidFill>
          <a:ln>
            <a:noFill/>
          </a:ln>
        </p:spPr>
      </p:sp>
      <p:sp>
        <p:nvSpPr>
          <p:cNvPr id="36" name="Google Shape;36;p16"/>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09465E"/>
              </a:buClr>
              <a:buSzPts val="2400"/>
              <a:buFont typeface="Arial"/>
              <a:buNone/>
              <a:defRPr sz="2400" b="0" i="0" u="none" strike="noStrike" cap="none">
                <a:solidFill>
                  <a:srgbClr val="09465E"/>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37" name="Google Shape;37;p16"/>
          <p:cNvGrpSpPr/>
          <p:nvPr/>
        </p:nvGrpSpPr>
        <p:grpSpPr>
          <a:xfrm>
            <a:off x="138149" y="3764146"/>
            <a:ext cx="281949" cy="2748511"/>
            <a:chOff x="7176656" y="8423488"/>
            <a:chExt cx="190704" cy="1859032"/>
          </a:xfrm>
        </p:grpSpPr>
        <p:cxnSp>
          <p:nvCxnSpPr>
            <p:cNvPr id="38" name="Google Shape;38;p16"/>
            <p:cNvCxnSpPr/>
            <p:nvPr/>
          </p:nvCxnSpPr>
          <p:spPr>
            <a:xfrm>
              <a:off x="7176656" y="10282519"/>
              <a:ext cx="190704" cy="0"/>
            </a:xfrm>
            <a:prstGeom prst="straightConnector1">
              <a:avLst/>
            </a:prstGeom>
            <a:noFill/>
            <a:ln w="12700" cap="flat" cmpd="sng">
              <a:solidFill>
                <a:srgbClr val="60BA47"/>
              </a:solidFill>
              <a:prstDash val="solid"/>
              <a:miter lim="800000"/>
              <a:headEnd type="none" w="sm" len="sm"/>
              <a:tailEnd type="none" w="sm" len="sm"/>
            </a:ln>
          </p:spPr>
        </p:cxnSp>
        <p:pic>
          <p:nvPicPr>
            <p:cNvPr id="39" name="Google Shape;39;p1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5400000">
              <a:off x="6377328" y="9251339"/>
              <a:ext cx="1806222" cy="150519"/>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Slide 03 - Navy">
  <p:cSld name="Text Slide 03 - Navy">
    <p:spTree>
      <p:nvGrpSpPr>
        <p:cNvPr id="1" name="Shape 40"/>
        <p:cNvGrpSpPr/>
        <p:nvPr/>
      </p:nvGrpSpPr>
      <p:grpSpPr>
        <a:xfrm>
          <a:off x="0" y="0"/>
          <a:ext cx="0" cy="0"/>
          <a:chOff x="0" y="0"/>
          <a:chExt cx="0" cy="0"/>
        </a:xfrm>
      </p:grpSpPr>
      <p:sp>
        <p:nvSpPr>
          <p:cNvPr id="41" name="Google Shape;41;p17"/>
          <p:cNvSpPr/>
          <p:nvPr/>
        </p:nvSpPr>
        <p:spPr>
          <a:xfrm rot="-5400000">
            <a:off x="2667000" y="-2667000"/>
            <a:ext cx="6858001" cy="12191999"/>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17"/>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3" name="Google Shape;43;p17"/>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09465E"/>
              </a:buClr>
              <a:buSzPts val="2400"/>
              <a:buFont typeface="Arial"/>
              <a:buNone/>
              <a:defRPr sz="2400" b="0" i="0" u="none" strike="noStrike" cap="none">
                <a:solidFill>
                  <a:srgbClr val="09465E"/>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1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5" name="Google Shape;45;p17"/>
          <p:cNvGrpSpPr/>
          <p:nvPr/>
        </p:nvGrpSpPr>
        <p:grpSpPr>
          <a:xfrm>
            <a:off x="11656052" y="3880524"/>
            <a:ext cx="281949" cy="2748511"/>
            <a:chOff x="7176656" y="8423488"/>
            <a:chExt cx="190704" cy="1859032"/>
          </a:xfrm>
        </p:grpSpPr>
        <p:cxnSp>
          <p:nvCxnSpPr>
            <p:cNvPr id="46" name="Google Shape;46;p17"/>
            <p:cNvCxnSpPr/>
            <p:nvPr/>
          </p:nvCxnSpPr>
          <p:spPr>
            <a:xfrm>
              <a:off x="7176656" y="10282519"/>
              <a:ext cx="190704" cy="0"/>
            </a:xfrm>
            <a:prstGeom prst="straightConnector1">
              <a:avLst/>
            </a:prstGeom>
            <a:noFill/>
            <a:ln w="12700" cap="flat" cmpd="sng">
              <a:solidFill>
                <a:srgbClr val="60BA47"/>
              </a:solidFill>
              <a:prstDash val="solid"/>
              <a:miter lim="800000"/>
              <a:headEnd type="none" w="sm" len="sm"/>
              <a:tailEnd type="none" w="sm" len="sm"/>
            </a:ln>
          </p:spPr>
        </p:cxnSp>
        <p:pic>
          <p:nvPicPr>
            <p:cNvPr id="47" name="Google Shape;47;p1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rot="-5400000">
              <a:off x="6377328" y="9251339"/>
              <a:ext cx="1806222" cy="150519"/>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Photo Slide 01 - Navy">
  <p:cSld name="Quote/Photo Slide 01 - Navy">
    <p:spTree>
      <p:nvGrpSpPr>
        <p:cNvPr id="1" name="Shape 48"/>
        <p:cNvGrpSpPr/>
        <p:nvPr/>
      </p:nvGrpSpPr>
      <p:grpSpPr>
        <a:xfrm>
          <a:off x="0" y="0"/>
          <a:ext cx="0" cy="0"/>
          <a:chOff x="0" y="0"/>
          <a:chExt cx="0" cy="0"/>
        </a:xfrm>
      </p:grpSpPr>
      <p:sp>
        <p:nvSpPr>
          <p:cNvPr id="49" name="Google Shape;49;p18"/>
          <p:cNvSpPr/>
          <p:nvPr/>
        </p:nvSpPr>
        <p:spPr>
          <a:xfrm rot="-5400000">
            <a:off x="2667000" y="-2667000"/>
            <a:ext cx="6858001" cy="12191999"/>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 name="Google Shape;50;p18"/>
          <p:cNvSpPr/>
          <p:nvPr/>
        </p:nvSpPr>
        <p:spPr>
          <a:xfrm rot="-5400000">
            <a:off x="2862666" y="-2030696"/>
            <a:ext cx="6141020" cy="109193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51" name="Google Shape;51;p18"/>
          <p:cNvSpPr>
            <a:spLocks noGrp="1"/>
          </p:cNvSpPr>
          <p:nvPr>
            <p:ph type="pic" idx="2"/>
          </p:nvPr>
        </p:nvSpPr>
        <p:spPr>
          <a:xfrm>
            <a:off x="799128" y="746272"/>
            <a:ext cx="10203652" cy="5365455"/>
          </a:xfrm>
          <a:prstGeom prst="rect">
            <a:avLst/>
          </a:prstGeom>
          <a:solidFill>
            <a:srgbClr val="BFBFBF"/>
          </a:solidFill>
          <a:ln>
            <a:noFill/>
          </a:ln>
        </p:spPr>
      </p:sp>
      <p:grpSp>
        <p:nvGrpSpPr>
          <p:cNvPr id="52" name="Google Shape;52;p18"/>
          <p:cNvGrpSpPr/>
          <p:nvPr/>
        </p:nvGrpSpPr>
        <p:grpSpPr>
          <a:xfrm>
            <a:off x="11656052" y="3880524"/>
            <a:ext cx="281949" cy="2748511"/>
            <a:chOff x="7176656" y="8423488"/>
            <a:chExt cx="190704" cy="1859032"/>
          </a:xfrm>
        </p:grpSpPr>
        <p:cxnSp>
          <p:nvCxnSpPr>
            <p:cNvPr id="53" name="Google Shape;53;p18"/>
            <p:cNvCxnSpPr/>
            <p:nvPr/>
          </p:nvCxnSpPr>
          <p:spPr>
            <a:xfrm>
              <a:off x="7176656" y="10282519"/>
              <a:ext cx="190704" cy="0"/>
            </a:xfrm>
            <a:prstGeom prst="straightConnector1">
              <a:avLst/>
            </a:prstGeom>
            <a:noFill/>
            <a:ln w="12700" cap="flat" cmpd="sng">
              <a:solidFill>
                <a:srgbClr val="60BA47"/>
              </a:solidFill>
              <a:prstDash val="solid"/>
              <a:miter lim="800000"/>
              <a:headEnd type="none" w="sm" len="sm"/>
              <a:tailEnd type="none" w="sm" len="sm"/>
            </a:ln>
          </p:spPr>
        </p:cxnSp>
        <p:pic>
          <p:nvPicPr>
            <p:cNvPr id="54" name="Google Shape;54;p1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rot="-5400000">
              <a:off x="6377328" y="9251339"/>
              <a:ext cx="1806222" cy="150519"/>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55"/>
        <p:cNvGrpSpPr/>
        <p:nvPr/>
      </p:nvGrpSpPr>
      <p:grpSpPr>
        <a:xfrm>
          <a:off x="0" y="0"/>
          <a:ext cx="0" cy="0"/>
          <a:chOff x="0" y="0"/>
          <a:chExt cx="0" cy="0"/>
        </a:xfrm>
      </p:grpSpPr>
      <p:sp>
        <p:nvSpPr>
          <p:cNvPr id="56" name="Google Shape;56;p19"/>
          <p:cNvSpPr/>
          <p:nvPr/>
        </p:nvSpPr>
        <p:spPr>
          <a:xfrm>
            <a:off x="7396842" y="5431639"/>
            <a:ext cx="4795157" cy="697353"/>
          </a:xfrm>
          <a:prstGeom prst="rect">
            <a:avLst/>
          </a:prstGeom>
          <a:solidFill>
            <a:srgbClr val="60BA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 name="Google Shape;57;p19"/>
          <p:cNvSpPr>
            <a:spLocks noGrp="1"/>
          </p:cNvSpPr>
          <p:nvPr>
            <p:ph type="pic" idx="2"/>
          </p:nvPr>
        </p:nvSpPr>
        <p:spPr>
          <a:xfrm>
            <a:off x="0" y="2387326"/>
            <a:ext cx="12192000" cy="3233533"/>
          </a:xfrm>
          <a:prstGeom prst="rect">
            <a:avLst/>
          </a:prstGeom>
          <a:solidFill>
            <a:srgbClr val="D8D8D8"/>
          </a:solidFill>
          <a:ln>
            <a:noFill/>
          </a:ln>
        </p:spPr>
      </p:sp>
      <p:sp>
        <p:nvSpPr>
          <p:cNvPr id="58" name="Google Shape;58;p19"/>
          <p:cNvSpPr txBox="1">
            <a:spLocks noGrp="1"/>
          </p:cNvSpPr>
          <p:nvPr>
            <p:ph type="body" idx="1"/>
          </p:nvPr>
        </p:nvSpPr>
        <p:spPr>
          <a:xfrm>
            <a:off x="7551945" y="5547251"/>
            <a:ext cx="4381736" cy="466127"/>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19"/>
          <p:cNvSpPr txBox="1">
            <a:spLocks noGrp="1"/>
          </p:cNvSpPr>
          <p:nvPr>
            <p:ph type="body" idx="3"/>
          </p:nvPr>
        </p:nvSpPr>
        <p:spPr>
          <a:xfrm>
            <a:off x="639015" y="3790144"/>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0" name="Google Shape;60;p1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65420" y="5916072"/>
            <a:ext cx="2054262" cy="457426"/>
          </a:xfrm>
          <a:prstGeom prst="rect">
            <a:avLst/>
          </a:prstGeom>
          <a:noFill/>
          <a:ln>
            <a:noFill/>
          </a:ln>
        </p:spPr>
      </p:pic>
      <p:pic>
        <p:nvPicPr>
          <p:cNvPr id="61" name="Google Shape;61;p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538735" y="50994"/>
            <a:ext cx="3196954" cy="227151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62"/>
        <p:cNvGrpSpPr/>
        <p:nvPr/>
      </p:nvGrpSpPr>
      <p:grpSpPr>
        <a:xfrm>
          <a:off x="0" y="0"/>
          <a:ext cx="0" cy="0"/>
          <a:chOff x="0" y="0"/>
          <a:chExt cx="0" cy="0"/>
        </a:xfrm>
      </p:grpSpPr>
      <p:sp>
        <p:nvSpPr>
          <p:cNvPr id="63" name="Google Shape;63;p20"/>
          <p:cNvSpPr/>
          <p:nvPr/>
        </p:nvSpPr>
        <p:spPr>
          <a:xfrm>
            <a:off x="-2" y="-2"/>
            <a:ext cx="12192000" cy="6858001"/>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 name="Google Shape;64;p20"/>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65" name="Google Shape;65;p20"/>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66" name="Google Shape;66;p20"/>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cap="none">
                <a:solidFill>
                  <a:schemeClr val="lt1"/>
                </a:solidFill>
                <a:latin typeface="Calibri"/>
                <a:ea typeface="Calibri"/>
                <a:cs typeface="Calibri"/>
                <a:sym typeface="Calibri"/>
              </a:rPr>
              <a:t>waste2worth </a:t>
            </a:r>
            <a:r>
              <a:rPr lang="en-US"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US"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67" name="Google Shape;67;p20"/>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68" name="Google Shape;68;p20"/>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69" name="Google Shape;69;p20"/>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PLEASE DELETE THIS INSTRUCTION SLIDE BEFORE PRESENTING FINAL PRESENTATION </a:t>
            </a:r>
            <a:r>
              <a:rPr lang="en-US"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70" name="Google Shape;70;p20"/>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02">
  <p:cSld name="Cover 02">
    <p:spTree>
      <p:nvGrpSpPr>
        <p:cNvPr id="1" name="Shape 71"/>
        <p:cNvGrpSpPr/>
        <p:nvPr/>
      </p:nvGrpSpPr>
      <p:grpSpPr>
        <a:xfrm>
          <a:off x="0" y="0"/>
          <a:ext cx="0" cy="0"/>
          <a:chOff x="0" y="0"/>
          <a:chExt cx="0" cy="0"/>
        </a:xfrm>
      </p:grpSpPr>
      <p:pic>
        <p:nvPicPr>
          <p:cNvPr id="72" name="Google Shape;72;p2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00106" y="6030484"/>
            <a:ext cx="2054262" cy="457426"/>
          </a:xfrm>
          <a:prstGeom prst="rect">
            <a:avLst/>
          </a:prstGeom>
          <a:noFill/>
          <a:ln>
            <a:noFill/>
          </a:ln>
        </p:spPr>
      </p:pic>
      <p:sp>
        <p:nvSpPr>
          <p:cNvPr id="73" name="Google Shape;73;p21"/>
          <p:cNvSpPr>
            <a:spLocks noGrp="1"/>
          </p:cNvSpPr>
          <p:nvPr>
            <p:ph type="pic" idx="2"/>
          </p:nvPr>
        </p:nvSpPr>
        <p:spPr>
          <a:xfrm>
            <a:off x="0" y="2271713"/>
            <a:ext cx="12192000" cy="3543422"/>
          </a:xfrm>
          <a:prstGeom prst="rect">
            <a:avLst/>
          </a:prstGeom>
          <a:solidFill>
            <a:srgbClr val="BFBFBF"/>
          </a:solidFill>
          <a:ln>
            <a:noFill/>
          </a:ln>
        </p:spPr>
      </p:sp>
      <p:pic>
        <p:nvPicPr>
          <p:cNvPr id="74" name="Google Shape;74;p2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538735" y="50994"/>
            <a:ext cx="3196954" cy="227151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Slide - Navy">
  <p:cSld name="Content Slide - Navy">
    <p:spTree>
      <p:nvGrpSpPr>
        <p:cNvPr id="1" name="Shape 75"/>
        <p:cNvGrpSpPr/>
        <p:nvPr/>
      </p:nvGrpSpPr>
      <p:grpSpPr>
        <a:xfrm>
          <a:off x="0" y="0"/>
          <a:ext cx="0" cy="0"/>
          <a:chOff x="0" y="0"/>
          <a:chExt cx="0" cy="0"/>
        </a:xfrm>
      </p:grpSpPr>
      <p:sp>
        <p:nvSpPr>
          <p:cNvPr id="76" name="Google Shape;76;p22"/>
          <p:cNvSpPr/>
          <p:nvPr/>
        </p:nvSpPr>
        <p:spPr>
          <a:xfrm rot="10800000" flipH="1">
            <a:off x="0" y="-2"/>
            <a:ext cx="1378111" cy="6858002"/>
          </a:xfrm>
          <a:prstGeom prst="rect">
            <a:avLst/>
          </a:prstGeom>
          <a:solidFill>
            <a:srgbClr val="094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 name="Google Shape;77;p22"/>
          <p:cNvSpPr txBox="1">
            <a:spLocks noGrp="1"/>
          </p:cNvSpPr>
          <p:nvPr>
            <p:ph type="body" idx="1"/>
          </p:nvPr>
        </p:nvSpPr>
        <p:spPr>
          <a:xfrm>
            <a:off x="2267191" y="2545559"/>
            <a:ext cx="700387" cy="5664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60BA47"/>
              </a:buClr>
              <a:buSzPts val="3200"/>
              <a:buFont typeface="Arial"/>
              <a:buNone/>
              <a:defRPr sz="3200" b="1" i="0" u="none" strike="noStrike" cap="none">
                <a:solidFill>
                  <a:srgbClr val="60BA47"/>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22"/>
          <p:cNvSpPr txBox="1">
            <a:spLocks noGrp="1"/>
          </p:cNvSpPr>
          <p:nvPr>
            <p:ph type="body" idx="2"/>
          </p:nvPr>
        </p:nvSpPr>
        <p:spPr>
          <a:xfrm>
            <a:off x="3102488" y="2545560"/>
            <a:ext cx="7646734" cy="56644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9465E"/>
              </a:buClr>
              <a:buSzPts val="2200"/>
              <a:buFont typeface="Arial"/>
              <a:buNone/>
              <a:defRPr sz="2200" b="0" i="0" u="none" strike="noStrike" cap="none">
                <a:solidFill>
                  <a:srgbClr val="09465E"/>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22"/>
          <p:cNvSpPr txBox="1">
            <a:spLocks noGrp="1"/>
          </p:cNvSpPr>
          <p:nvPr>
            <p:ph type="body" idx="3"/>
          </p:nvPr>
        </p:nvSpPr>
        <p:spPr>
          <a:xfrm>
            <a:off x="2267191" y="3123421"/>
            <a:ext cx="700387" cy="5664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60BA47"/>
              </a:buClr>
              <a:buSzPts val="3200"/>
              <a:buFont typeface="Arial"/>
              <a:buNone/>
              <a:defRPr sz="3200" b="1" i="0" u="none" strike="noStrike" cap="none">
                <a:solidFill>
                  <a:srgbClr val="60BA47"/>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p22"/>
          <p:cNvSpPr txBox="1">
            <a:spLocks noGrp="1"/>
          </p:cNvSpPr>
          <p:nvPr>
            <p:ph type="body" idx="4"/>
          </p:nvPr>
        </p:nvSpPr>
        <p:spPr>
          <a:xfrm>
            <a:off x="3102488" y="3123422"/>
            <a:ext cx="7646734" cy="56644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9465E"/>
              </a:buClr>
              <a:buSzPts val="2200"/>
              <a:buFont typeface="Arial"/>
              <a:buNone/>
              <a:defRPr sz="2200" b="0" i="0" u="none" strike="noStrike" cap="none">
                <a:solidFill>
                  <a:srgbClr val="09465E"/>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22"/>
          <p:cNvSpPr txBox="1">
            <a:spLocks noGrp="1"/>
          </p:cNvSpPr>
          <p:nvPr>
            <p:ph type="body" idx="5"/>
          </p:nvPr>
        </p:nvSpPr>
        <p:spPr>
          <a:xfrm>
            <a:off x="2267191" y="3702490"/>
            <a:ext cx="700387" cy="5664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60BA47"/>
              </a:buClr>
              <a:buSzPts val="3200"/>
              <a:buFont typeface="Arial"/>
              <a:buNone/>
              <a:defRPr sz="3200" b="1" i="0" u="none" strike="noStrike" cap="none">
                <a:solidFill>
                  <a:srgbClr val="60BA47"/>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22"/>
          <p:cNvSpPr txBox="1">
            <a:spLocks noGrp="1"/>
          </p:cNvSpPr>
          <p:nvPr>
            <p:ph type="body" idx="6"/>
          </p:nvPr>
        </p:nvSpPr>
        <p:spPr>
          <a:xfrm>
            <a:off x="3102488" y="3702491"/>
            <a:ext cx="7646734" cy="56644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9465E"/>
              </a:buClr>
              <a:buSzPts val="2200"/>
              <a:buFont typeface="Arial"/>
              <a:buNone/>
              <a:defRPr sz="2200" b="0" i="0" u="none" strike="noStrike" cap="none">
                <a:solidFill>
                  <a:srgbClr val="09465E"/>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22"/>
          <p:cNvSpPr txBox="1">
            <a:spLocks noGrp="1"/>
          </p:cNvSpPr>
          <p:nvPr>
            <p:ph type="body" idx="7"/>
          </p:nvPr>
        </p:nvSpPr>
        <p:spPr>
          <a:xfrm>
            <a:off x="2267191" y="4284816"/>
            <a:ext cx="700387" cy="5664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60BA47"/>
              </a:buClr>
              <a:buSzPts val="3200"/>
              <a:buFont typeface="Arial"/>
              <a:buNone/>
              <a:defRPr sz="3200" b="1" i="0" u="none" strike="noStrike" cap="none">
                <a:solidFill>
                  <a:srgbClr val="60BA47"/>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22"/>
          <p:cNvSpPr txBox="1">
            <a:spLocks noGrp="1"/>
          </p:cNvSpPr>
          <p:nvPr>
            <p:ph type="body" idx="8"/>
          </p:nvPr>
        </p:nvSpPr>
        <p:spPr>
          <a:xfrm>
            <a:off x="3102488" y="4284817"/>
            <a:ext cx="7646734" cy="56644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9465E"/>
              </a:buClr>
              <a:buSzPts val="2200"/>
              <a:buFont typeface="Arial"/>
              <a:buNone/>
              <a:defRPr sz="2200" b="0" i="0" u="none" strike="noStrike" cap="none">
                <a:solidFill>
                  <a:srgbClr val="09465E"/>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22"/>
          <p:cNvSpPr txBox="1">
            <a:spLocks noGrp="1"/>
          </p:cNvSpPr>
          <p:nvPr>
            <p:ph type="body" idx="9"/>
          </p:nvPr>
        </p:nvSpPr>
        <p:spPr>
          <a:xfrm>
            <a:off x="2267191" y="4863915"/>
            <a:ext cx="700387" cy="56644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60BA47"/>
              </a:buClr>
              <a:buSzPts val="3200"/>
              <a:buFont typeface="Arial"/>
              <a:buNone/>
              <a:defRPr sz="3200" b="1" i="0" u="none" strike="noStrike" cap="none">
                <a:solidFill>
                  <a:srgbClr val="60BA47"/>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22"/>
          <p:cNvSpPr txBox="1">
            <a:spLocks noGrp="1"/>
          </p:cNvSpPr>
          <p:nvPr>
            <p:ph type="body" idx="13"/>
          </p:nvPr>
        </p:nvSpPr>
        <p:spPr>
          <a:xfrm>
            <a:off x="3102488" y="4863916"/>
            <a:ext cx="7646734" cy="56644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9465E"/>
              </a:buClr>
              <a:buSzPts val="2200"/>
              <a:buFont typeface="Arial"/>
              <a:buNone/>
              <a:defRPr sz="2200" b="0" i="0" u="none" strike="noStrike" cap="none">
                <a:solidFill>
                  <a:srgbClr val="09465E"/>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22"/>
          <p:cNvSpPr/>
          <p:nvPr/>
        </p:nvSpPr>
        <p:spPr>
          <a:xfrm>
            <a:off x="4388307" y="5855031"/>
            <a:ext cx="7016293" cy="61555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9465E"/>
              </a:buClr>
              <a:buSzPts val="850"/>
              <a:buFont typeface="Calibri"/>
              <a:buNone/>
            </a:pPr>
            <a:r>
              <a:rPr lang="en-US" sz="850" b="0" i="0" u="none" strike="noStrike" cap="none">
                <a:solidFill>
                  <a:srgbClr val="09465E"/>
                </a:solidFill>
                <a:latin typeface="Calibri"/>
                <a:ea typeface="Calibri"/>
                <a:cs typeface="Calibri"/>
                <a:sym typeface="Calibri"/>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850"/>
              <a:buFont typeface="Calibri"/>
              <a:buNone/>
            </a:pPr>
            <a:endParaRPr sz="850" b="0" i="0" u="none" strike="noStrike" cap="none">
              <a:solidFill>
                <a:srgbClr val="09465E"/>
              </a:solidFill>
              <a:latin typeface="Calibri"/>
              <a:ea typeface="Calibri"/>
              <a:cs typeface="Calibri"/>
              <a:sym typeface="Calibri"/>
            </a:endParaRPr>
          </a:p>
        </p:txBody>
      </p:sp>
      <p:sp>
        <p:nvSpPr>
          <p:cNvPr id="88" name="Google Shape;88;p22"/>
          <p:cNvSpPr>
            <a:spLocks noGrp="1"/>
          </p:cNvSpPr>
          <p:nvPr>
            <p:ph type="pic" idx="14"/>
          </p:nvPr>
        </p:nvSpPr>
        <p:spPr>
          <a:xfrm>
            <a:off x="788894" y="340862"/>
            <a:ext cx="11403106" cy="1903699"/>
          </a:xfrm>
          <a:prstGeom prst="rect">
            <a:avLst/>
          </a:prstGeom>
          <a:solidFill>
            <a:srgbClr val="BFBFBF"/>
          </a:solidFill>
          <a:ln>
            <a:noFill/>
          </a:ln>
        </p:spPr>
      </p:sp>
      <p:pic>
        <p:nvPicPr>
          <p:cNvPr id="89" name="Google Shape;89;p2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303050" y="5867924"/>
            <a:ext cx="2054262" cy="457426"/>
          </a:xfrm>
          <a:prstGeom prst="rect">
            <a:avLst/>
          </a:prstGeom>
          <a:noFill/>
          <a:ln>
            <a:noFill/>
          </a:ln>
        </p:spPr>
      </p:pic>
      <p:cxnSp>
        <p:nvCxnSpPr>
          <p:cNvPr id="90" name="Google Shape;90;p22"/>
          <p:cNvCxnSpPr/>
          <p:nvPr/>
        </p:nvCxnSpPr>
        <p:spPr>
          <a:xfrm rot="10800000" flipH="1">
            <a:off x="2156224" y="3114739"/>
            <a:ext cx="8867227" cy="14543"/>
          </a:xfrm>
          <a:prstGeom prst="straightConnector1">
            <a:avLst/>
          </a:prstGeom>
          <a:noFill/>
          <a:ln w="19050" cap="flat" cmpd="sng">
            <a:solidFill>
              <a:srgbClr val="60BA47"/>
            </a:solidFill>
            <a:prstDash val="solid"/>
            <a:miter lim="800000"/>
            <a:headEnd type="none" w="sm" len="sm"/>
            <a:tailEnd type="none" w="sm" len="sm"/>
          </a:ln>
        </p:spPr>
      </p:cxnSp>
      <p:cxnSp>
        <p:nvCxnSpPr>
          <p:cNvPr id="91" name="Google Shape;91;p22"/>
          <p:cNvCxnSpPr/>
          <p:nvPr/>
        </p:nvCxnSpPr>
        <p:spPr>
          <a:xfrm rot="10800000" flipH="1">
            <a:off x="2156224" y="3692562"/>
            <a:ext cx="8867227" cy="14543"/>
          </a:xfrm>
          <a:prstGeom prst="straightConnector1">
            <a:avLst/>
          </a:prstGeom>
          <a:noFill/>
          <a:ln w="19050" cap="flat" cmpd="sng">
            <a:solidFill>
              <a:srgbClr val="60BA47"/>
            </a:solidFill>
            <a:prstDash val="solid"/>
            <a:miter lim="800000"/>
            <a:headEnd type="none" w="sm" len="sm"/>
            <a:tailEnd type="none" w="sm" len="sm"/>
          </a:ln>
        </p:spPr>
      </p:cxnSp>
      <p:cxnSp>
        <p:nvCxnSpPr>
          <p:cNvPr id="92" name="Google Shape;92;p22"/>
          <p:cNvCxnSpPr/>
          <p:nvPr/>
        </p:nvCxnSpPr>
        <p:spPr>
          <a:xfrm rot="10800000" flipH="1">
            <a:off x="2156224" y="4270385"/>
            <a:ext cx="8867227" cy="14543"/>
          </a:xfrm>
          <a:prstGeom prst="straightConnector1">
            <a:avLst/>
          </a:prstGeom>
          <a:noFill/>
          <a:ln w="19050" cap="flat" cmpd="sng">
            <a:solidFill>
              <a:srgbClr val="60BA47"/>
            </a:solidFill>
            <a:prstDash val="solid"/>
            <a:miter lim="800000"/>
            <a:headEnd type="none" w="sm" len="sm"/>
            <a:tailEnd type="none" w="sm" len="sm"/>
          </a:ln>
        </p:spPr>
      </p:cxnSp>
      <p:cxnSp>
        <p:nvCxnSpPr>
          <p:cNvPr id="93" name="Google Shape;93;p22"/>
          <p:cNvCxnSpPr/>
          <p:nvPr/>
        </p:nvCxnSpPr>
        <p:spPr>
          <a:xfrm rot="10800000" flipH="1">
            <a:off x="2156224" y="4848208"/>
            <a:ext cx="8867227" cy="14543"/>
          </a:xfrm>
          <a:prstGeom prst="straightConnector1">
            <a:avLst/>
          </a:prstGeom>
          <a:noFill/>
          <a:ln w="19050" cap="flat" cmpd="sng">
            <a:solidFill>
              <a:srgbClr val="60BA47"/>
            </a:solidFill>
            <a:prstDash val="solid"/>
            <a:miter lim="800000"/>
            <a:headEnd type="none" w="sm" len="sm"/>
            <a:tailEnd type="none" w="sm" len="sm"/>
          </a:ln>
        </p:spPr>
      </p:cxnSp>
      <p:sp>
        <p:nvSpPr>
          <p:cNvPr id="94" name="Google Shape;94;p22"/>
          <p:cNvSpPr/>
          <p:nvPr/>
        </p:nvSpPr>
        <p:spPr>
          <a:xfrm rot="9654881">
            <a:off x="-1705571" y="2672583"/>
            <a:ext cx="3411143" cy="4717638"/>
          </a:xfrm>
          <a:custGeom>
            <a:avLst/>
            <a:gdLst/>
            <a:ahLst/>
            <a:cxnLst/>
            <a:rect l="l" t="t" r="r" b="b"/>
            <a:pathLst>
              <a:path w="3411143" h="4717638" extrusionOk="0">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2"/>
          <p:cNvGrpSpPr/>
          <p:nvPr/>
        </p:nvGrpSpPr>
        <p:grpSpPr>
          <a:xfrm>
            <a:off x="11656052" y="3880524"/>
            <a:ext cx="281949" cy="2748511"/>
            <a:chOff x="7176656" y="8423488"/>
            <a:chExt cx="190704" cy="1859032"/>
          </a:xfrm>
        </p:grpSpPr>
        <p:cxnSp>
          <p:nvCxnSpPr>
            <p:cNvPr id="11" name="Google Shape;11;p12"/>
            <p:cNvCxnSpPr/>
            <p:nvPr/>
          </p:nvCxnSpPr>
          <p:spPr>
            <a:xfrm>
              <a:off x="7176656" y="10282519"/>
              <a:ext cx="190704" cy="0"/>
            </a:xfrm>
            <a:prstGeom prst="straightConnector1">
              <a:avLst/>
            </a:prstGeom>
            <a:noFill/>
            <a:ln w="12700" cap="flat" cmpd="sng">
              <a:solidFill>
                <a:srgbClr val="60BA47"/>
              </a:solidFill>
              <a:prstDash val="solid"/>
              <a:miter lim="800000"/>
              <a:headEnd type="none" w="sm" len="sm"/>
              <a:tailEnd type="none" w="sm" len="sm"/>
            </a:ln>
          </p:spPr>
        </p:cxnSp>
        <p:pic>
          <p:nvPicPr>
            <p:cNvPr id="12" name="Google Shape;12;p12"/>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rot="-5400000">
              <a:off x="6377328" y="9251339"/>
              <a:ext cx="1806222" cy="150519"/>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s://www.luke.fi/fi/blogit/nain-kaura-kapusi-huipulle-ja-nain-se-pysyy-siella"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www.kemiamedia.fi/fazerin-voitokas-innovaatio-ksylitolia-kauran-kuorista/" TargetMode="External"/><Relationship Id="rId5" Type="http://schemas.openxmlformats.org/officeDocument/2006/relationships/hyperlink" Target="https://www.kemiamedia.fi/akanoista-kasvosuihkeeksi-fazerin-kauraksylitoli-maustaa-kotimaista-luonnonkosmetiikkaa/" TargetMode="External"/><Relationship Id="rId4" Type="http://schemas.openxmlformats.org/officeDocument/2006/relationships/hyperlink" Target="https://www.kemiamedia.fi/fazer-kehitti-sivuvirrastaan-uuden-raaka-aineen-kasvipohjainen-kauraproteiini-sopii-moneen-kayttoo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uusiouutiset.fi/fazerin-uudet-kaura-kaakaokonvehdit-syntyvat-tuotannon-ylijaamasta-ja-sivuvirroista/" TargetMode="External"/><Relationship Id="rId7" Type="http://schemas.openxmlformats.org/officeDocument/2006/relationships/hyperlink" Target="https://www.fazergroup.com/fi/medialle/uutiset2/?id=4691750"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kemia-lehti.fi/kauraksylitolia-koivunkuorta-ja-lakkaoljya-lumene-hyodyntaa-teollisuuden-sivuvirtoja/" TargetMode="External"/><Relationship Id="rId5" Type="http://schemas.openxmlformats.org/officeDocument/2006/relationships/hyperlink" Target="https://myllarin.fi/inspiraatio/kaura-kiertaa-lannoitteena-takaisin-pellolle/" TargetMode="External"/><Relationship Id="rId4" Type="http://schemas.openxmlformats.org/officeDocument/2006/relationships/hyperlink" Target="https://www.tuni.fi/fi/ajankohtaista/kauran-kuoresta-keksitty-akanoista-tehty-leipapussi-arkipaivan-kiertotaloutta"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ivuvirtaporssi.fi/"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hyperlink" Target="https://www.youtube.com/watch?v=iCssLrRbQLA" TargetMode="External"/><Relationship Id="rId4" Type="http://schemas.openxmlformats.org/officeDocument/2006/relationships/hyperlink" Target="https://projects.luke.fi/biomassa-atlas/e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s://www.instagram.com/cie.gateway?igsh=dzNxYnl3OGpnbmpn" TargetMode="External"/><Relationship Id="rId5" Type="http://schemas.openxmlformats.org/officeDocument/2006/relationships/hyperlink" Target="https://www.linkedin.com/company/cooperation-in-education-gateway" TargetMode="External"/><Relationship Id="rId4" Type="http://schemas.openxmlformats.org/officeDocument/2006/relationships/hyperlink" Target="https://www.youtube.com/@CiEGatewa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uusiouutiset.fi/fazerin-uudet-kaura-kaakaokonvehdit-syntyvat-tuotannon-ylijaamasta-ja-sivuvirroista/"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myllarin.fi/inspiraatio/kaura-kiertaa-lannoitteena-takaisin-pellolle/"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kemiamedia.fi/akanoista-kasvosuihkeeksi-fazerin-kauraksylitoli-maustaa-kotimaista-luonnonkosmetiikka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tuni.fi/fi/ajankohtaista/kauran-kuoresta-keksitty-akanoista-tehty-leipapussi-arkipaivan-kiertotaloutta"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jokipiinpellava.fi/tuote/kauratyyn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www.fazergroup.com/sv/nyheter-och-media/nyheter/?id=469178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23BF2-E4F2-8371-7ED7-C3A103F878B1}"/>
            </a:ext>
          </a:extLst>
        </p:cNvPr>
        <p:cNvGrpSpPr/>
        <p:nvPr/>
      </p:nvGrpSpPr>
      <p:grpSpPr>
        <a:xfrm>
          <a:off x="0" y="0"/>
          <a:ext cx="0" cy="0"/>
          <a:chOff x="0" y="0"/>
          <a:chExt cx="0" cy="0"/>
        </a:xfrm>
      </p:grpSpPr>
      <p:pic>
        <p:nvPicPr>
          <p:cNvPr id="3" name="Picture Placeholder 7" descr="Rolled oats in wooden bowl and table">
            <a:extLst>
              <a:ext uri="{FF2B5EF4-FFF2-40B4-BE49-F238E27FC236}">
                <a16:creationId xmlns:a16="http://schemas.microsoft.com/office/drawing/2014/main" id="{97691083-126B-645F-B1F1-3D1DF356CADC}"/>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p:blipFill>
        <p:spPr>
          <a:xfrm>
            <a:off x="0" y="2271713"/>
            <a:ext cx="12192000" cy="3589993"/>
          </a:xfrm>
        </p:spPr>
      </p:pic>
      <p:sp>
        <p:nvSpPr>
          <p:cNvPr id="14" name="TextBox 13">
            <a:extLst>
              <a:ext uri="{FF2B5EF4-FFF2-40B4-BE49-F238E27FC236}">
                <a16:creationId xmlns:a16="http://schemas.microsoft.com/office/drawing/2014/main" id="{DF4D0D2F-8C16-CE39-1BE9-7CF488007713}"/>
              </a:ext>
            </a:extLst>
          </p:cNvPr>
          <p:cNvSpPr txBox="1"/>
          <p:nvPr/>
        </p:nvSpPr>
        <p:spPr>
          <a:xfrm>
            <a:off x="2646313" y="4303441"/>
            <a:ext cx="8154797" cy="646331"/>
          </a:xfrm>
          <a:prstGeom prst="rect">
            <a:avLst/>
          </a:prstGeom>
          <a:solidFill>
            <a:schemeClr val="bg1"/>
          </a:solidFill>
        </p:spPr>
        <p:txBody>
          <a:bodyPr wrap="none" lIns="91440" tIns="45720" rIns="91440" bIns="45720" rtlCol="0" anchor="t">
            <a:spAutoFit/>
          </a:bodyPr>
          <a:lstStyle/>
          <a:p>
            <a:r>
              <a:rPr lang="en-US" sz="3600" b="1">
                <a:solidFill>
                  <a:srgbClr val="60BA47"/>
                </a:solidFill>
                <a:latin typeface="Calibri"/>
                <a:cs typeface="Calibri"/>
              </a:rPr>
              <a:t>AVENA – </a:t>
            </a:r>
            <a:r>
              <a:rPr lang="en-US" sz="3600" b="1" err="1">
                <a:solidFill>
                  <a:srgbClr val="60BA47"/>
                </a:solidFill>
                <a:latin typeface="Calibri"/>
                <a:cs typeface="Calibri"/>
              </a:rPr>
              <a:t>Esplorazione</a:t>
            </a:r>
            <a:r>
              <a:rPr lang="en-US" sz="3600" b="1">
                <a:solidFill>
                  <a:srgbClr val="60BA47"/>
                </a:solidFill>
                <a:latin typeface="Calibri"/>
                <a:cs typeface="Calibri"/>
              </a:rPr>
              <a:t> </a:t>
            </a:r>
            <a:r>
              <a:rPr lang="en-US" sz="3600" b="1" err="1">
                <a:solidFill>
                  <a:srgbClr val="60BA47"/>
                </a:solidFill>
                <a:latin typeface="Calibri"/>
                <a:cs typeface="Calibri"/>
              </a:rPr>
              <a:t>sull'uso</a:t>
            </a:r>
            <a:r>
              <a:rPr lang="en-US" sz="3600" b="1">
                <a:solidFill>
                  <a:srgbClr val="60BA47"/>
                </a:solidFill>
                <a:latin typeface="Calibri"/>
                <a:cs typeface="Calibri"/>
              </a:rPr>
              <a:t> </a:t>
            </a:r>
            <a:r>
              <a:rPr lang="en-US" sz="3600" b="1" err="1">
                <a:solidFill>
                  <a:srgbClr val="60BA47"/>
                </a:solidFill>
                <a:latin typeface="Calibri"/>
                <a:cs typeface="Calibri"/>
              </a:rPr>
              <a:t>degli</a:t>
            </a:r>
            <a:r>
              <a:rPr lang="en-US" sz="3600" b="1">
                <a:solidFill>
                  <a:srgbClr val="60BA47"/>
                </a:solidFill>
                <a:latin typeface="Calibri"/>
                <a:cs typeface="Calibri"/>
              </a:rPr>
              <a:t> scarti</a:t>
            </a:r>
            <a:endParaRPr lang="en-US" sz="3600" b="1">
              <a:solidFill>
                <a:srgbClr val="60BA47"/>
              </a:solidFill>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09CD4256-3FEF-33B6-05B7-B2F25D3E73DF}"/>
              </a:ext>
            </a:extLst>
          </p:cNvPr>
          <p:cNvSpPr/>
          <p:nvPr/>
        </p:nvSpPr>
        <p:spPr>
          <a:xfrm>
            <a:off x="-7084955" y="286644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lIns="91440" tIns="45720" rIns="91440" bIns="45720" rtlCol="0" anchor="ctr"/>
          <a:lstStyle/>
          <a:p>
            <a:endParaRPr lang="en-US"/>
          </a:p>
        </p:txBody>
      </p:sp>
    </p:spTree>
    <p:extLst>
      <p:ext uri="{BB962C8B-B14F-4D97-AF65-F5344CB8AC3E}">
        <p14:creationId xmlns:p14="http://schemas.microsoft.com/office/powerpoint/2010/main" val="158842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7"/>
          <p:cNvSpPr txBox="1">
            <a:spLocks noGrp="1"/>
          </p:cNvSpPr>
          <p:nvPr>
            <p:ph type="body" idx="1"/>
          </p:nvPr>
        </p:nvSpPr>
        <p:spPr>
          <a:xfrm>
            <a:off x="4567810" y="491151"/>
            <a:ext cx="6759570" cy="5166300"/>
          </a:xfrm>
          <a:prstGeom prst="rect">
            <a:avLst/>
          </a:prstGeom>
          <a:noFill/>
          <a:ln>
            <a:noFill/>
          </a:ln>
        </p:spPr>
        <p:txBody>
          <a:bodyPr spcFirstLastPara="1" wrap="square" lIns="91425" tIns="45700" rIns="91425" bIns="45700" anchor="t" anchorCtr="0">
            <a:noAutofit/>
          </a:bodyPr>
          <a:lstStyle/>
          <a:p>
            <a:pPr marL="0" indent="0">
              <a:lnSpc>
                <a:spcPts val="2525"/>
              </a:lnSpc>
            </a:pPr>
            <a:r>
              <a:rPr lang="fi-FI" b="1" kern="100">
                <a:solidFill>
                  <a:srgbClr val="467886"/>
                </a:solidFill>
              </a:rPr>
              <a:t> </a:t>
            </a:r>
            <a:r>
              <a:rPr lang="en-US" b="1" kern="100">
                <a:solidFill>
                  <a:srgbClr val="467886"/>
                </a:solidFill>
              </a:rPr>
              <a:t> </a:t>
            </a:r>
            <a:r>
              <a:rPr lang="en-US" b="1" u="sng" kern="100">
                <a:solidFill>
                  <a:srgbClr val="467886"/>
                </a:solidFill>
                <a:hlinkClick r:id="rId3">
                  <a:extLst>
                    <a:ext uri="{A12FA001-AC4F-418D-AE19-62706E023703}">
                      <ahyp:hlinkClr xmlns:ahyp="http://schemas.microsoft.com/office/drawing/2018/hyperlinkcolor" val="tx"/>
                    </a:ext>
                  </a:extLst>
                </a:hlinkClick>
              </a:rPr>
              <a:t>Ecco come l'avena è giunta in cima e così rimane.</a:t>
            </a:r>
            <a:endParaRPr lang="en-US" b="1" u="sng" kern="100">
              <a:solidFill>
                <a:srgbClr val="467886"/>
              </a:solidFill>
            </a:endParaRPr>
          </a:p>
          <a:p>
            <a:pPr indent="0">
              <a:lnSpc>
                <a:spcPct val="100000"/>
              </a:lnSpc>
            </a:pPr>
            <a:endParaRPr lang="en-US" b="1" u="sng" kern="100">
              <a:solidFill>
                <a:srgbClr val="467886"/>
              </a:solidFill>
            </a:endParaRPr>
          </a:p>
          <a:p>
            <a:pPr indent="0">
              <a:lnSpc>
                <a:spcPct val="100000"/>
              </a:lnSpc>
            </a:pPr>
            <a:r>
              <a:rPr lang="en-US" b="1" u="sng" kern="100">
                <a:solidFill>
                  <a:srgbClr val="467886"/>
                </a:solidFill>
                <a:hlinkClick r:id="rId4">
                  <a:extLst>
                    <a:ext uri="{A12FA001-AC4F-418D-AE19-62706E023703}">
                      <ahyp:hlinkClr xmlns:ahyp="http://schemas.microsoft.com/office/drawing/2018/hyperlinkcolor" val="tx"/>
                    </a:ext>
                  </a:extLst>
                </a:hlinkClick>
              </a:rPr>
              <a:t>Fazer ha sviluppato una nuova materia prima dal suo flusso laterale; la proteina di avena di origine vegetale è idonea a molteplici applicazioni</a:t>
            </a:r>
            <a:endParaRPr lang="fi-FI" b="1" u="sng" kern="100">
              <a:solidFill>
                <a:srgbClr val="467886"/>
              </a:solidFill>
            </a:endParaRPr>
          </a:p>
          <a:p>
            <a:pPr indent="0">
              <a:lnSpc>
                <a:spcPct val="100000"/>
              </a:lnSpc>
            </a:pPr>
            <a:endParaRPr lang="en-US" b="1" u="sng" kern="100">
              <a:solidFill>
                <a:srgbClr val="467886"/>
              </a:solidFill>
            </a:endParaRPr>
          </a:p>
          <a:p>
            <a:pPr indent="0">
              <a:lnSpc>
                <a:spcPct val="100000"/>
              </a:lnSpc>
            </a:pPr>
            <a:r>
              <a:rPr lang="en-US" b="1" u="sng" kern="100">
                <a:solidFill>
                  <a:srgbClr val="467886"/>
                </a:solidFill>
                <a:hlinkClick r:id="rId5">
                  <a:extLst>
                    <a:ext uri="{A12FA001-AC4F-418D-AE19-62706E023703}">
                      <ahyp:hlinkClr xmlns:ahyp="http://schemas.microsoft.com/office/drawing/2018/hyperlinkcolor" val="tx"/>
                    </a:ext>
                  </a:extLst>
                </a:hlinkClick>
              </a:rPr>
              <a:t>Dalla polvere allo spray per il viso, lo xilitolo d'avena di Fazer arricchisce i cosmetici naturali nazionali.</a:t>
            </a:r>
            <a:endParaRPr lang="fi-FI" b="1" u="sng" kern="100">
              <a:solidFill>
                <a:srgbClr val="467886"/>
              </a:solidFill>
            </a:endParaRPr>
          </a:p>
          <a:p>
            <a:pPr indent="0">
              <a:lnSpc>
                <a:spcPct val="100000"/>
              </a:lnSpc>
            </a:pPr>
            <a:endParaRPr lang="fi-FI" kern="100"/>
          </a:p>
          <a:p>
            <a:pPr indent="0">
              <a:lnSpc>
                <a:spcPct val="100000"/>
              </a:lnSpc>
            </a:pPr>
            <a:r>
              <a:rPr lang="en-US" b="1" u="sng" kern="100">
                <a:solidFill>
                  <a:srgbClr val="467886"/>
                </a:solidFill>
                <a:hlinkClick r:id="rId6">
                  <a:extLst>
                    <a:ext uri="{A12FA001-AC4F-418D-AE19-62706E023703}">
                      <ahyp:hlinkClr xmlns:ahyp="http://schemas.microsoft.com/office/drawing/2018/hyperlinkcolor" val="tx"/>
                    </a:ext>
                  </a:extLst>
                </a:hlinkClick>
              </a:rPr>
              <a:t>L'innovazione di successo di Fazer: lo xilitolo estratto dalle bucce d'avena.</a:t>
            </a:r>
            <a:endParaRPr lang="fi-FI" b="1" u="sng" kern="100">
              <a:solidFill>
                <a:srgbClr val="467886"/>
              </a:solidFill>
            </a:endParaRPr>
          </a:p>
          <a:p>
            <a:pPr indent="0">
              <a:lnSpc>
                <a:spcPct val="100000"/>
              </a:lnSpc>
            </a:pPr>
            <a:endParaRPr lang="en-US" b="1" u="sng" kern="100">
              <a:solidFill>
                <a:srgbClr val="467886"/>
              </a:solidFill>
            </a:endParaRPr>
          </a:p>
          <a:p>
            <a:pPr marL="0" indent="0">
              <a:lnSpc>
                <a:spcPts val="2525"/>
              </a:lnSpc>
            </a:pPr>
            <a:endParaRPr lang="en-US" b="1" kern="100">
              <a:solidFill>
                <a:srgbClr val="000000"/>
              </a:solidFill>
              <a:latin typeface="Segoe UI"/>
              <a:cs typeface="Segoe UI"/>
            </a:endParaRPr>
          </a:p>
          <a:p>
            <a:pPr marL="0" indent="0">
              <a:lnSpc>
                <a:spcPts val="2525"/>
              </a:lnSpc>
            </a:pPr>
            <a:endParaRPr lang="en-US" kern="100">
              <a:solidFill>
                <a:srgbClr val="000000"/>
              </a:solidFill>
              <a:latin typeface="Segoe UI"/>
              <a:cs typeface="Segoe UI"/>
            </a:endParaRPr>
          </a:p>
          <a:p>
            <a:pPr marL="0" indent="0">
              <a:lnSpc>
                <a:spcPts val="2525"/>
              </a:lnSpc>
            </a:pPr>
            <a:endParaRPr lang="en-US" b="1" kern="100">
              <a:solidFill>
                <a:srgbClr val="000000"/>
              </a:solidFill>
              <a:latin typeface="Segoe UI"/>
              <a:cs typeface="Segoe UI"/>
            </a:endParaRPr>
          </a:p>
          <a:p>
            <a:pPr>
              <a:lnSpc>
                <a:spcPct val="115000"/>
              </a:lnSpc>
              <a:spcAft>
                <a:spcPts val="800"/>
              </a:spcAft>
            </a:pPr>
            <a:endParaRPr lang="fi-FI" sz="1800" kern="100"/>
          </a:p>
        </p:txBody>
      </p:sp>
      <p:sp>
        <p:nvSpPr>
          <p:cNvPr id="194" name="Google Shape;194;p7"/>
          <p:cNvSpPr txBox="1">
            <a:spLocks noGrp="1"/>
          </p:cNvSpPr>
          <p:nvPr>
            <p:ph type="body" idx="2"/>
          </p:nvPr>
        </p:nvSpPr>
        <p:spPr>
          <a:xfrm>
            <a:off x="25261" y="826895"/>
            <a:ext cx="4025521" cy="652800"/>
          </a:xfrm>
          <a:prstGeom prst="rect">
            <a:avLst/>
          </a:prstGeom>
          <a:solidFill>
            <a:srgbClr val="60BA47"/>
          </a:solidFill>
          <a:ln>
            <a:noFill/>
          </a:ln>
        </p:spPr>
        <p:txBody>
          <a:bodyPr spcFirstLastPara="1" wrap="square" lIns="91425" tIns="45700" rIns="91425" bIns="45700" anchor="ctr" anchorCtr="0">
            <a:noAutofit/>
          </a:bodyPr>
          <a:lstStyle/>
          <a:p>
            <a:pPr marL="0" indent="0">
              <a:spcBef>
                <a:spcPts val="0"/>
              </a:spcBef>
            </a:pPr>
            <a:r>
              <a:rPr lang="en-US" sz="2800"/>
              <a:t>Per </a:t>
            </a:r>
            <a:r>
              <a:rPr lang="en-US" sz="2800" err="1"/>
              <a:t>ulteriori</a:t>
            </a:r>
            <a:r>
              <a:rPr lang="en-US" sz="2800"/>
              <a:t> </a:t>
            </a:r>
            <a:r>
              <a:rPr lang="en-US" sz="2800" err="1"/>
              <a:t>informazioni</a:t>
            </a:r>
            <a:endParaRPr lang="en-US" sz="2800" b="1" err="1"/>
          </a:p>
        </p:txBody>
      </p:sp>
      <p:sp>
        <p:nvSpPr>
          <p:cNvPr id="195" name="Google Shape;195;p7"/>
          <p:cNvSpPr/>
          <p:nvPr/>
        </p:nvSpPr>
        <p:spPr>
          <a:xfrm>
            <a:off x="-6636068" y="3065953"/>
            <a:ext cx="9288048" cy="4785098"/>
          </a:xfrm>
          <a:custGeom>
            <a:avLst/>
            <a:gdLst/>
            <a:ahLst/>
            <a:cxnLst/>
            <a:rect l="l" t="t" r="r" b="b"/>
            <a:pathLst>
              <a:path w="9288048" h="4785098" extrusionOk="0">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lt1">
              <a:alpha val="4745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0958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7"/>
          <p:cNvSpPr txBox="1">
            <a:spLocks noGrp="1"/>
          </p:cNvSpPr>
          <p:nvPr>
            <p:ph type="body" idx="1"/>
          </p:nvPr>
        </p:nvSpPr>
        <p:spPr>
          <a:xfrm>
            <a:off x="4542643" y="476787"/>
            <a:ext cx="6768751" cy="5166300"/>
          </a:xfrm>
          <a:prstGeom prst="rect">
            <a:avLst/>
          </a:prstGeom>
          <a:noFill/>
          <a:ln>
            <a:noFill/>
          </a:ln>
        </p:spPr>
        <p:txBody>
          <a:bodyPr spcFirstLastPara="1" wrap="square" lIns="91425" tIns="45700" rIns="91425" bIns="45700" anchor="t" anchorCtr="0">
            <a:noAutofit/>
          </a:bodyPr>
          <a:lstStyle/>
          <a:p>
            <a:pPr indent="0">
              <a:lnSpc>
                <a:spcPct val="100000"/>
              </a:lnSpc>
            </a:pPr>
            <a:r>
              <a:rPr lang="en-US" b="1" u="sng" kern="100">
                <a:solidFill>
                  <a:srgbClr val="467886"/>
                </a:solidFill>
                <a:hlinkClick r:id="rId3">
                  <a:extLst>
                    <a:ext uri="{A12FA001-AC4F-418D-AE19-62706E023703}">
                      <ahyp:hlinkClr xmlns:ahyp="http://schemas.microsoft.com/office/drawing/2018/hyperlinkcolor" val="tx"/>
                    </a:ext>
                  </a:extLst>
                </a:hlinkClick>
              </a:rPr>
              <a:t>Le nuove fruste di avena e cacao di Fazer sono realizzate a partire da eccedenze di produzione e flussi laterali.</a:t>
            </a:r>
            <a:endParaRPr lang="en-US" b="1" u="sng" kern="100">
              <a:solidFill>
                <a:srgbClr val="467886"/>
              </a:solidFill>
              <a:latin typeface="Calibri" panose="020F0502020204030204" pitchFamily="34" charset="0"/>
              <a:ea typeface="Calibri" panose="020F0502020204030204" pitchFamily="34" charset="0"/>
              <a:cs typeface="Calibri" panose="020F0502020204030204" pitchFamily="34" charset="0"/>
            </a:endParaRPr>
          </a:p>
          <a:p>
            <a:pPr indent="0">
              <a:lnSpc>
                <a:spcPct val="100000"/>
              </a:lnSpc>
            </a:pPr>
            <a:endParaRPr lang="en-US" sz="2000" b="1" u="sng" kern="100">
              <a:solidFill>
                <a:srgbClr val="467886"/>
              </a:solidFill>
              <a:latin typeface="Calibri" panose="020F0502020204030204" pitchFamily="34" charset="0"/>
              <a:ea typeface="Calibri" panose="020F0502020204030204" pitchFamily="34" charset="0"/>
              <a:cs typeface="Calibri" panose="020F0502020204030204" pitchFamily="34" charset="0"/>
            </a:endParaRPr>
          </a:p>
          <a:p>
            <a:pPr indent="0">
              <a:lnSpc>
                <a:spcPct val="100000"/>
              </a:lnSpc>
            </a:pPr>
            <a:r>
              <a:rPr lang="en-US" b="1" u="sng" kern="100">
                <a:solidFill>
                  <a:srgbClr val="467886"/>
                </a:solidFill>
                <a:hlinkClick r:id="rId4">
                  <a:extLst>
                    <a:ext uri="{A12FA001-AC4F-418D-AE19-62706E023703}">
                      <ahyp:hlinkClr xmlns:ahyp="http://schemas.microsoft.com/office/drawing/2018/hyperlinkcolor" val="tx"/>
                    </a:ext>
                  </a:extLst>
                </a:hlinkClick>
              </a:rPr>
              <a:t>Un sacchetto per il pane realizzato in paglia, derivante dalle bucce d'avena, rappresenta l'economia circolare nei giorni feriali.</a:t>
            </a:r>
            <a:endParaRPr lang="en-US" b="1" u="sng" kern="100">
              <a:solidFill>
                <a:srgbClr val="467886"/>
              </a:solidFill>
              <a:latin typeface="Calibri" panose="020F0502020204030204" pitchFamily="34" charset="0"/>
              <a:ea typeface="Calibri" panose="020F0502020204030204" pitchFamily="34" charset="0"/>
              <a:cs typeface="Calibri" panose="020F0502020204030204" pitchFamily="34" charset="0"/>
            </a:endParaRPr>
          </a:p>
          <a:p>
            <a:pPr indent="0">
              <a:lnSpc>
                <a:spcPct val="100000"/>
              </a:lnSpc>
            </a:pPr>
            <a:endParaRPr lang="fi-FI" sz="2000" b="1" u="sng" kern="100">
              <a:solidFill>
                <a:srgbClr val="467886"/>
              </a:solidFill>
              <a:latin typeface="Calibri" panose="020F0502020204030204" pitchFamily="34" charset="0"/>
              <a:ea typeface="Calibri" panose="020F0502020204030204" pitchFamily="34" charset="0"/>
              <a:cs typeface="Calibri" panose="020F0502020204030204" pitchFamily="34" charset="0"/>
            </a:endParaRPr>
          </a:p>
          <a:p>
            <a:pPr indent="0">
              <a:lnSpc>
                <a:spcPct val="100000"/>
              </a:lnSpc>
            </a:pPr>
            <a:r>
              <a:rPr lang="en-US" b="1" u="sng" kern="100">
                <a:solidFill>
                  <a:srgbClr val="467886"/>
                </a:solidFill>
                <a:hlinkClick r:id="rId5">
                  <a:extLst>
                    <a:ext uri="{A12FA001-AC4F-418D-AE19-62706E023703}">
                      <ahyp:hlinkClr xmlns:ahyp="http://schemas.microsoft.com/office/drawing/2018/hyperlinkcolor" val="tx"/>
                    </a:ext>
                  </a:extLst>
                </a:hlinkClick>
              </a:rPr>
              <a:t>L'avena ritorna al campo come fertilizzante.</a:t>
            </a:r>
            <a:endParaRPr lang="fi-FI" b="1" u="sng" kern="100">
              <a:solidFill>
                <a:srgbClr val="467886"/>
              </a:solidFill>
              <a:latin typeface="Calibri" panose="020F0502020204030204" pitchFamily="34" charset="0"/>
              <a:ea typeface="Calibri" panose="020F0502020204030204" pitchFamily="34" charset="0"/>
              <a:cs typeface="Calibri" panose="020F0502020204030204" pitchFamily="34" charset="0"/>
            </a:endParaRPr>
          </a:p>
          <a:p>
            <a:pPr indent="0">
              <a:lnSpc>
                <a:spcPct val="100000"/>
              </a:lnSpc>
            </a:pPr>
            <a:endParaRPr lang="fi-FI" sz="2000" b="1" u="sng" kern="100">
              <a:solidFill>
                <a:srgbClr val="467886"/>
              </a:solidFill>
              <a:latin typeface="Calibri" panose="020F0502020204030204" pitchFamily="34" charset="0"/>
              <a:ea typeface="Calibri" panose="020F0502020204030204" pitchFamily="34" charset="0"/>
              <a:cs typeface="Calibri" panose="020F0502020204030204" pitchFamily="34" charset="0"/>
            </a:endParaRPr>
          </a:p>
          <a:p>
            <a:pPr indent="0">
              <a:lnSpc>
                <a:spcPct val="100000"/>
              </a:lnSpc>
            </a:pPr>
            <a:r>
              <a:rPr lang="en-US" b="1" u="sng" kern="100">
                <a:solidFill>
                  <a:srgbClr val="467886"/>
                </a:solidFill>
                <a:hlinkClick r:id="rId6">
                  <a:extLst>
                    <a:ext uri="{A12FA001-AC4F-418D-AE19-62706E023703}">
                      <ahyp:hlinkClr xmlns:ahyp="http://schemas.microsoft.com/office/drawing/2018/hyperlinkcolor" val="tx"/>
                    </a:ext>
                  </a:extLst>
                </a:hlinkClick>
              </a:rPr>
              <a:t>L'avena, xilitolo, corteccia di betulla e olio di lacca Lumene impiegano flussi laterali industriali.</a:t>
            </a:r>
            <a:endParaRPr lang="en-US" b="1" u="sng" kern="100">
              <a:solidFill>
                <a:srgbClr val="467886"/>
              </a:solidFill>
              <a:latin typeface="Calibri" panose="020F0502020204030204" pitchFamily="34" charset="0"/>
              <a:ea typeface="Calibri" panose="020F0502020204030204" pitchFamily="34" charset="0"/>
              <a:cs typeface="Calibri" panose="020F0502020204030204" pitchFamily="34" charset="0"/>
            </a:endParaRPr>
          </a:p>
          <a:p>
            <a:pPr indent="0">
              <a:lnSpc>
                <a:spcPct val="100000"/>
              </a:lnSpc>
            </a:pPr>
            <a:endParaRPr lang="fi-FI" sz="2000" b="1" u="sng" kern="100">
              <a:solidFill>
                <a:srgbClr val="467886"/>
              </a:solidFill>
              <a:latin typeface="Calibri" panose="020F0502020204030204" pitchFamily="34" charset="0"/>
              <a:ea typeface="Calibri" panose="020F0502020204030204" pitchFamily="34" charset="0"/>
              <a:cs typeface="Calibri" panose="020F0502020204030204" pitchFamily="34" charset="0"/>
            </a:endParaRPr>
          </a:p>
          <a:p>
            <a:pPr indent="0">
              <a:lnSpc>
                <a:spcPct val="100000"/>
              </a:lnSpc>
            </a:pPr>
            <a:r>
              <a:rPr lang="en-US" b="1" u="sng" kern="100">
                <a:solidFill>
                  <a:srgbClr val="467886"/>
                </a:solidFill>
                <a:hlinkClick r:id="rId7">
                  <a:extLst>
                    <a:ext uri="{A12FA001-AC4F-418D-AE19-62706E023703}">
                      <ahyp:hlinkClr xmlns:ahyp="http://schemas.microsoft.com/office/drawing/2018/hyperlinkcolor" val="tx"/>
                    </a:ext>
                  </a:extLst>
                </a:hlinkClick>
              </a:rPr>
              <a:t>L'ultima innovazione di Fazer è la proteina vegetale di avena per il settore alimentare.</a:t>
            </a:r>
            <a:endParaRPr lang="en-US" b="1" u="sng" kern="100">
              <a:solidFill>
                <a:srgbClr val="467886"/>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pPr>
            <a:endParaRPr lang="fi-FI" sz="1800" kern="100">
              <a:latin typeface="Calibri" panose="020F0502020204030204" pitchFamily="34" charset="0"/>
              <a:ea typeface="Calibri" panose="020F0502020204030204" pitchFamily="34" charset="0"/>
              <a:cs typeface="Calibri" panose="020F0502020204030204" pitchFamily="34" charset="0"/>
            </a:endParaRPr>
          </a:p>
          <a:p>
            <a:pPr marL="0" indent="0">
              <a:lnSpc>
                <a:spcPts val="2367"/>
              </a:lnSpc>
            </a:pPr>
            <a:endParaRPr lang="en-US" sz="2000" b="1" kern="100">
              <a:solidFill>
                <a:srgbClr val="467886"/>
              </a:solidFill>
              <a:latin typeface="Segoe UI"/>
              <a:cs typeface="Segoe UI"/>
            </a:endParaRPr>
          </a:p>
        </p:txBody>
      </p:sp>
      <p:sp>
        <p:nvSpPr>
          <p:cNvPr id="194" name="Google Shape;194;p7"/>
          <p:cNvSpPr txBox="1">
            <a:spLocks noGrp="1"/>
          </p:cNvSpPr>
          <p:nvPr>
            <p:ph type="body" idx="2"/>
          </p:nvPr>
        </p:nvSpPr>
        <p:spPr>
          <a:xfrm>
            <a:off x="25261" y="826895"/>
            <a:ext cx="4015224" cy="652800"/>
          </a:xfrm>
          <a:prstGeom prst="rect">
            <a:avLst/>
          </a:prstGeom>
          <a:solidFill>
            <a:srgbClr val="60BA47"/>
          </a:solidFill>
          <a:ln>
            <a:noFill/>
          </a:ln>
        </p:spPr>
        <p:txBody>
          <a:bodyPr spcFirstLastPara="1" wrap="square" lIns="91425" tIns="45700" rIns="91425" bIns="45700" anchor="ctr" anchorCtr="0">
            <a:noAutofit/>
          </a:bodyPr>
          <a:lstStyle/>
          <a:p>
            <a:pPr marL="0" indent="0">
              <a:spcBef>
                <a:spcPts val="0"/>
              </a:spcBef>
            </a:pPr>
            <a:r>
              <a:rPr lang="en-US" sz="2800"/>
              <a:t>Per </a:t>
            </a:r>
            <a:r>
              <a:rPr lang="en-US" sz="2800" err="1"/>
              <a:t>ulteriori</a:t>
            </a:r>
            <a:r>
              <a:rPr lang="en-US" sz="2800"/>
              <a:t> </a:t>
            </a:r>
            <a:r>
              <a:rPr lang="en-US" sz="2800" err="1"/>
              <a:t>informazioni</a:t>
            </a:r>
            <a:endParaRPr lang="en-US" err="1"/>
          </a:p>
        </p:txBody>
      </p:sp>
      <p:sp>
        <p:nvSpPr>
          <p:cNvPr id="195" name="Google Shape;195;p7"/>
          <p:cNvSpPr/>
          <p:nvPr/>
        </p:nvSpPr>
        <p:spPr>
          <a:xfrm>
            <a:off x="-6636068" y="3065953"/>
            <a:ext cx="9288048" cy="4785098"/>
          </a:xfrm>
          <a:custGeom>
            <a:avLst/>
            <a:gdLst/>
            <a:ahLst/>
            <a:cxnLst/>
            <a:rect l="l" t="t" r="r" b="b"/>
            <a:pathLst>
              <a:path w="9288048" h="4785098" extrusionOk="0">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lt1">
              <a:alpha val="4745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9395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7"/>
          <p:cNvSpPr txBox="1">
            <a:spLocks noGrp="1"/>
          </p:cNvSpPr>
          <p:nvPr>
            <p:ph type="body" idx="1"/>
          </p:nvPr>
        </p:nvSpPr>
        <p:spPr>
          <a:xfrm>
            <a:off x="4583832" y="478528"/>
            <a:ext cx="6768752" cy="5166300"/>
          </a:xfrm>
          <a:prstGeom prst="rect">
            <a:avLst/>
          </a:prstGeom>
          <a:noFill/>
          <a:ln>
            <a:noFill/>
          </a:ln>
        </p:spPr>
        <p:txBody>
          <a:bodyPr spcFirstLastPara="1" wrap="square" lIns="91425" tIns="45700" rIns="91425" bIns="45700" anchor="t" anchorCtr="0">
            <a:noAutofit/>
          </a:bodyPr>
          <a:lstStyle/>
          <a:p>
            <a:pPr>
              <a:lnSpc>
                <a:spcPct val="115000"/>
              </a:lnSpc>
              <a:spcAft>
                <a:spcPts val="800"/>
              </a:spcAft>
            </a:pPr>
            <a:r>
              <a:rPr lang="en-US" b="1" u="sng" kern="100">
                <a:solidFill>
                  <a:srgbClr val="467886"/>
                </a:solidFill>
                <a:effectLst/>
                <a:hlinkClick r:id="rId3"/>
              </a:rPr>
              <a:t>Sidestream exchange</a:t>
            </a:r>
            <a:r>
              <a:rPr lang="en-US" b="1" kern="100">
                <a:effectLst/>
              </a:rPr>
              <a:t> </a:t>
            </a:r>
          </a:p>
          <a:p>
            <a:r>
              <a:rPr lang="en-US" kern="100"/>
              <a:t> Side Stream Exchange è </a:t>
            </a:r>
            <a:r>
              <a:rPr lang="en-US" kern="100" err="1"/>
              <a:t>una</a:t>
            </a:r>
            <a:r>
              <a:rPr lang="en-US" kern="100"/>
              <a:t> </a:t>
            </a:r>
            <a:r>
              <a:rPr lang="en-US" kern="100" err="1"/>
              <a:t>piattaforma</a:t>
            </a:r>
            <a:r>
              <a:rPr lang="en-US" kern="100"/>
              <a:t> </a:t>
            </a:r>
            <a:r>
              <a:rPr lang="en-US" kern="100" err="1"/>
              <a:t>che</a:t>
            </a:r>
            <a:r>
              <a:rPr lang="en-US" kern="100"/>
              <a:t> </a:t>
            </a:r>
            <a:r>
              <a:rPr lang="en-US" kern="100" err="1"/>
              <a:t>connette</a:t>
            </a:r>
            <a:r>
              <a:rPr lang="en-US" kern="100"/>
              <a:t> le </a:t>
            </a:r>
            <a:r>
              <a:rPr lang="en-US" kern="100" err="1"/>
              <a:t>aziende</a:t>
            </a:r>
            <a:r>
              <a:rPr lang="en-US" kern="100"/>
              <a:t> in </a:t>
            </a:r>
            <a:r>
              <a:rPr lang="en-US" kern="100" err="1"/>
              <a:t>cerca</a:t>
            </a:r>
            <a:r>
              <a:rPr lang="en-US" kern="100"/>
              <a:t> e in </a:t>
            </a:r>
            <a:r>
              <a:rPr lang="en-US" kern="100" err="1"/>
              <a:t>offerta</a:t>
            </a:r>
            <a:r>
              <a:rPr lang="en-US" kern="100"/>
              <a:t> di </a:t>
            </a:r>
            <a:r>
              <a:rPr lang="en-US" kern="100" err="1"/>
              <a:t>flussi</a:t>
            </a:r>
            <a:r>
              <a:rPr lang="en-US" kern="100"/>
              <a:t> </a:t>
            </a:r>
            <a:r>
              <a:rPr lang="en-US" kern="100" err="1"/>
              <a:t>laterali</a:t>
            </a:r>
            <a:r>
              <a:rPr lang="en-US" kern="100"/>
              <a:t> di origine </a:t>
            </a:r>
            <a:r>
              <a:rPr lang="en-US" kern="100" err="1"/>
              <a:t>biologica</a:t>
            </a:r>
            <a:r>
              <a:rPr lang="en-US" kern="100"/>
              <a:t>.</a:t>
            </a:r>
            <a:endParaRPr lang="en-US" kern="100">
              <a:solidFill>
                <a:srgbClr val="000000"/>
              </a:solidFill>
            </a:endParaRPr>
          </a:p>
          <a:p>
            <a:endParaRPr lang="en-US" sz="1000" kern="100"/>
          </a:p>
          <a:p>
            <a:pPr>
              <a:lnSpc>
                <a:spcPct val="115000"/>
              </a:lnSpc>
              <a:spcAft>
                <a:spcPts val="800"/>
              </a:spcAft>
            </a:pPr>
            <a:r>
              <a:rPr lang="fi-FI" b="1" u="sng" kern="100">
                <a:solidFill>
                  <a:srgbClr val="467886"/>
                </a:solidFill>
                <a:effectLst/>
                <a:hlinkClick r:id="rId4">
                  <a:extLst>
                    <a:ext uri="{A12FA001-AC4F-418D-AE19-62706E023703}">
                      <ahyp:hlinkClr xmlns:ahyp="http://schemas.microsoft.com/office/drawing/2018/hyperlinkcolor" val="tx"/>
                    </a:ext>
                  </a:extLst>
                </a:hlinkClick>
              </a:rPr>
              <a:t>Biomass Atlas</a:t>
            </a:r>
            <a:endParaRPr lang="fi-FI" b="1" kern="100">
              <a:effectLst/>
            </a:endParaRPr>
          </a:p>
          <a:p>
            <a:pPr indent="0">
              <a:lnSpc>
                <a:spcPct val="114999"/>
              </a:lnSpc>
              <a:spcAft>
                <a:spcPts val="800"/>
              </a:spcAft>
            </a:pPr>
            <a:r>
              <a:rPr lang="en-US" kern="100"/>
              <a:t>Biomass Atlas è un </a:t>
            </a:r>
            <a:r>
              <a:rPr lang="en-US" kern="100" err="1"/>
              <a:t>servizio</a:t>
            </a:r>
            <a:r>
              <a:rPr lang="en-US" kern="100"/>
              <a:t> </a:t>
            </a:r>
            <a:r>
              <a:rPr lang="en-US" kern="100" err="1"/>
              <a:t>accessibile</a:t>
            </a:r>
            <a:r>
              <a:rPr lang="en-US" kern="100"/>
              <a:t> </a:t>
            </a:r>
            <a:r>
              <a:rPr lang="en-US" kern="100" err="1"/>
              <a:t>che</a:t>
            </a:r>
            <a:r>
              <a:rPr lang="en-US" kern="100"/>
              <a:t> </a:t>
            </a:r>
            <a:r>
              <a:rPr lang="en-US" kern="100" err="1"/>
              <a:t>raccoglie</a:t>
            </a:r>
            <a:r>
              <a:rPr lang="en-US" kern="100"/>
              <a:t> </a:t>
            </a:r>
            <a:r>
              <a:rPr lang="en-US" kern="100" err="1"/>
              <a:t>informazioni</a:t>
            </a:r>
            <a:r>
              <a:rPr lang="en-US" kern="100"/>
              <a:t> </a:t>
            </a:r>
            <a:r>
              <a:rPr lang="en-US" kern="100" err="1"/>
              <a:t>sulla</a:t>
            </a:r>
            <a:r>
              <a:rPr lang="en-US" kern="100"/>
              <a:t> </a:t>
            </a:r>
            <a:r>
              <a:rPr lang="en-US" kern="100" err="1"/>
              <a:t>localizzazione</a:t>
            </a:r>
            <a:r>
              <a:rPr lang="en-US" kern="100"/>
              <a:t> </a:t>
            </a:r>
            <a:r>
              <a:rPr lang="en-US" kern="100" err="1"/>
              <a:t>della</a:t>
            </a:r>
            <a:r>
              <a:rPr lang="en-US" kern="100"/>
              <a:t> </a:t>
            </a:r>
            <a:r>
              <a:rPr lang="en-US" kern="100" err="1"/>
              <a:t>biomassa</a:t>
            </a:r>
            <a:r>
              <a:rPr lang="en-US" kern="100"/>
              <a:t> </a:t>
            </a:r>
            <a:r>
              <a:rPr lang="en-US" kern="100" err="1"/>
              <a:t>attraverso</a:t>
            </a:r>
            <a:r>
              <a:rPr lang="en-US" kern="100"/>
              <a:t> </a:t>
            </a:r>
            <a:r>
              <a:rPr lang="en-US" kern="100" err="1"/>
              <a:t>un'unica</a:t>
            </a:r>
            <a:r>
              <a:rPr lang="en-US" kern="100"/>
              <a:t> </a:t>
            </a:r>
            <a:r>
              <a:rPr lang="en-US" kern="100" err="1"/>
              <a:t>interfaccia</a:t>
            </a:r>
            <a:r>
              <a:rPr lang="en-US" kern="100"/>
              <a:t> </a:t>
            </a:r>
            <a:r>
              <a:rPr lang="en-US" kern="100" err="1"/>
              <a:t>utente</a:t>
            </a:r>
            <a:r>
              <a:rPr lang="en-US" kern="100"/>
              <a:t>.</a:t>
            </a:r>
            <a:endParaRPr lang="fi-FI"/>
          </a:p>
          <a:p>
            <a:pPr>
              <a:lnSpc>
                <a:spcPct val="115000"/>
              </a:lnSpc>
              <a:spcAft>
                <a:spcPts val="800"/>
              </a:spcAft>
            </a:pPr>
            <a:r>
              <a:rPr lang="en-US" b="1" u="sng" kern="100">
                <a:solidFill>
                  <a:srgbClr val="467886"/>
                </a:solidFill>
                <a:effectLst/>
                <a:hlinkClick r:id="rId5"/>
              </a:rPr>
              <a:t>Oat is Fazer’s supergrain</a:t>
            </a:r>
            <a:r>
              <a:rPr lang="en-US" b="1" u="sng" kern="100">
                <a:solidFill>
                  <a:srgbClr val="467886"/>
                </a:solidFill>
                <a:effectLst/>
              </a:rPr>
              <a:t> – </a:t>
            </a:r>
            <a:r>
              <a:rPr lang="en-US" b="1" kern="100"/>
              <a:t>video: </a:t>
            </a:r>
            <a:endParaRPr lang="fi-FI" b="1" kern="100">
              <a:effectLst/>
            </a:endParaRPr>
          </a:p>
          <a:p>
            <a:pPr indent="0">
              <a:lnSpc>
                <a:spcPct val="114999"/>
              </a:lnSpc>
              <a:spcAft>
                <a:spcPts val="800"/>
              </a:spcAft>
            </a:pPr>
            <a:r>
              <a:rPr lang="en-US" kern="100"/>
              <a:t>Quando </a:t>
            </a:r>
            <a:r>
              <a:rPr lang="en-US" kern="100" err="1"/>
              <a:t>si</a:t>
            </a:r>
            <a:r>
              <a:rPr lang="en-US" kern="100"/>
              <a:t> </a:t>
            </a:r>
            <a:r>
              <a:rPr lang="en-US" kern="100" err="1"/>
              <a:t>tratta</a:t>
            </a:r>
            <a:r>
              <a:rPr lang="en-US" kern="100"/>
              <a:t> di </a:t>
            </a:r>
            <a:r>
              <a:rPr lang="en-US" kern="100" err="1"/>
              <a:t>produrre</a:t>
            </a:r>
            <a:r>
              <a:rPr lang="en-US" kern="100"/>
              <a:t> </a:t>
            </a:r>
            <a:r>
              <a:rPr lang="en-US" kern="100" err="1"/>
              <a:t>prodotti</a:t>
            </a:r>
            <a:r>
              <a:rPr lang="en-US" kern="100"/>
              <a:t> a base di </a:t>
            </a:r>
            <a:r>
              <a:rPr lang="en-US" kern="100" err="1"/>
              <a:t>avena</a:t>
            </a:r>
            <a:r>
              <a:rPr lang="en-US" kern="100">
                <a:effectLst/>
              </a:rPr>
              <a:t>, Fazer </a:t>
            </a:r>
            <a:r>
              <a:rPr lang="en-US" kern="100" err="1"/>
              <a:t>si</a:t>
            </a:r>
            <a:r>
              <a:rPr lang="en-US" kern="100"/>
              <a:t> distingue come un </a:t>
            </a:r>
            <a:r>
              <a:rPr lang="en-US" kern="100" err="1"/>
              <a:t>pioniere</a:t>
            </a:r>
            <a:r>
              <a:rPr lang="en-US" kern="100"/>
              <a:t> </a:t>
            </a:r>
            <a:r>
              <a:rPr lang="en-US" kern="100">
                <a:effectLst/>
              </a:rPr>
              <a:t>in </a:t>
            </a:r>
            <a:r>
              <a:rPr lang="en-US" kern="100"/>
              <a:t>Finlandia</a:t>
            </a:r>
            <a:r>
              <a:rPr lang="en-US" kern="100">
                <a:effectLst/>
              </a:rPr>
              <a:t>. </a:t>
            </a:r>
            <a:r>
              <a:rPr lang="en-US" kern="100"/>
              <a:t>Sapevi </a:t>
            </a:r>
            <a:r>
              <a:rPr lang="en-US" kern="100" err="1"/>
              <a:t>che</a:t>
            </a:r>
            <a:r>
              <a:rPr lang="en-US" kern="100"/>
              <a:t> </a:t>
            </a:r>
            <a:r>
              <a:rPr lang="en-US" kern="100" err="1"/>
              <a:t>offriamo</a:t>
            </a:r>
            <a:r>
              <a:rPr lang="en-US" kern="100"/>
              <a:t> quasi </a:t>
            </a:r>
            <a:r>
              <a:rPr lang="en-US" kern="100">
                <a:effectLst/>
              </a:rPr>
              <a:t>200 </a:t>
            </a:r>
            <a:r>
              <a:rPr lang="en-US" kern="100" err="1"/>
              <a:t>prodotti</a:t>
            </a:r>
            <a:r>
              <a:rPr lang="en-US" kern="100"/>
              <a:t> </a:t>
            </a:r>
            <a:r>
              <a:rPr lang="en-US" kern="100" err="1"/>
              <a:t>che</a:t>
            </a:r>
            <a:r>
              <a:rPr lang="en-US" kern="100"/>
              <a:t> </a:t>
            </a:r>
            <a:r>
              <a:rPr lang="en-US" kern="100" err="1"/>
              <a:t>contengono</a:t>
            </a:r>
            <a:r>
              <a:rPr lang="en-US" kern="100"/>
              <a:t> </a:t>
            </a:r>
            <a:r>
              <a:rPr lang="en-US" kern="100" err="1"/>
              <a:t>avena</a:t>
            </a:r>
            <a:r>
              <a:rPr lang="en-US" kern="100"/>
              <a:t>?</a:t>
            </a:r>
            <a:endParaRPr lang="fi-FI"/>
          </a:p>
          <a:p>
            <a:pPr marL="0" lvl="0" indent="0" algn="l">
              <a:lnSpc>
                <a:spcPts val="1894"/>
              </a:lnSpc>
              <a:buNone/>
            </a:pPr>
            <a:endParaRPr lang="en-US" sz="18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1894"/>
              </a:lnSpc>
            </a:pPr>
            <a:endParaRPr lang="en-US" kern="10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spcBef>
                <a:spcPts val="1200"/>
              </a:spcBef>
            </a:pPr>
            <a:endParaRPr lang="en-US" sz="1900">
              <a:latin typeface="Calibri" panose="020F0502020204030204" pitchFamily="34" charset="0"/>
              <a:ea typeface="Calibri" panose="020F0502020204030204" pitchFamily="34" charset="0"/>
              <a:cs typeface="Calibri" panose="020F0502020204030204" pitchFamily="34" charset="0"/>
            </a:endParaRPr>
          </a:p>
        </p:txBody>
      </p:sp>
      <p:sp>
        <p:nvSpPr>
          <p:cNvPr id="194" name="Google Shape;194;p7"/>
          <p:cNvSpPr txBox="1">
            <a:spLocks noGrp="1"/>
          </p:cNvSpPr>
          <p:nvPr>
            <p:ph type="body" idx="2"/>
          </p:nvPr>
        </p:nvSpPr>
        <p:spPr>
          <a:xfrm>
            <a:off x="25261" y="826895"/>
            <a:ext cx="4252061" cy="652800"/>
          </a:xfrm>
          <a:prstGeom prst="rect">
            <a:avLst/>
          </a:prstGeom>
          <a:solidFill>
            <a:srgbClr val="60BA47"/>
          </a:solidFill>
          <a:ln>
            <a:noFill/>
          </a:ln>
        </p:spPr>
        <p:txBody>
          <a:bodyPr spcFirstLastPara="1" wrap="square" lIns="91425" tIns="45700" rIns="91425" bIns="45700" anchor="ctr" anchorCtr="0">
            <a:noAutofit/>
          </a:bodyPr>
          <a:lstStyle/>
          <a:p>
            <a:pPr marL="0" indent="0">
              <a:spcBef>
                <a:spcPts val="0"/>
              </a:spcBef>
            </a:pPr>
            <a:r>
              <a:rPr lang="en-US" sz="2800"/>
              <a:t>Per </a:t>
            </a:r>
            <a:r>
              <a:rPr lang="en-US" sz="2800" err="1"/>
              <a:t>ulteriori</a:t>
            </a:r>
            <a:r>
              <a:rPr lang="en-US" sz="2800"/>
              <a:t> </a:t>
            </a:r>
            <a:r>
              <a:rPr lang="en-US" sz="2800" err="1"/>
              <a:t>informazioni</a:t>
            </a:r>
            <a:endParaRPr lang="en-US" err="1"/>
          </a:p>
        </p:txBody>
      </p:sp>
      <p:sp>
        <p:nvSpPr>
          <p:cNvPr id="195" name="Google Shape;195;p7"/>
          <p:cNvSpPr/>
          <p:nvPr/>
        </p:nvSpPr>
        <p:spPr>
          <a:xfrm>
            <a:off x="-6636068" y="3065953"/>
            <a:ext cx="9288048" cy="4785098"/>
          </a:xfrm>
          <a:custGeom>
            <a:avLst/>
            <a:gdLst/>
            <a:ahLst/>
            <a:cxnLst/>
            <a:rect l="l" t="t" r="r" b="b"/>
            <a:pathLst>
              <a:path w="9288048" h="4785098" extrusionOk="0">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lt1">
              <a:alpha val="4745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 name="Kuva 1">
            <a:extLst>
              <a:ext uri="{FF2B5EF4-FFF2-40B4-BE49-F238E27FC236}">
                <a16:creationId xmlns:a16="http://schemas.microsoft.com/office/drawing/2014/main" id="{18E1B884-146F-9291-253B-74F390B0336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22944" y="4159158"/>
            <a:ext cx="558949" cy="558949"/>
          </a:xfrm>
          <a:prstGeom prst="rect">
            <a:avLst/>
          </a:prstGeom>
        </p:spPr>
      </p:pic>
    </p:spTree>
    <p:extLst>
      <p:ext uri="{BB962C8B-B14F-4D97-AF65-F5344CB8AC3E}">
        <p14:creationId xmlns:p14="http://schemas.microsoft.com/office/powerpoint/2010/main" val="2205031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10"/>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799128" y="746272"/>
            <a:ext cx="10203652" cy="5365455"/>
          </a:xfrm>
          <a:prstGeom prst="rect">
            <a:avLst/>
          </a:prstGeom>
          <a:solidFill>
            <a:srgbClr val="BFBFBF"/>
          </a:solidFill>
          <a:ln>
            <a:noFill/>
          </a:ln>
        </p:spPr>
      </p:pic>
      <p:sp>
        <p:nvSpPr>
          <p:cNvPr id="208" name="Google Shape;208;p10"/>
          <p:cNvSpPr/>
          <p:nvPr/>
        </p:nvSpPr>
        <p:spPr>
          <a:xfrm>
            <a:off x="799128" y="1047404"/>
            <a:ext cx="10203652" cy="5064323"/>
          </a:xfrm>
          <a:custGeom>
            <a:avLst/>
            <a:gdLst/>
            <a:ahLst/>
            <a:cxnLst/>
            <a:rect l="l" t="t" r="r" b="b"/>
            <a:pathLst>
              <a:path w="10203652" h="5365455" extrusionOk="0">
                <a:moveTo>
                  <a:pt x="0" y="0"/>
                </a:moveTo>
                <a:lnTo>
                  <a:pt x="10203652" y="0"/>
                </a:lnTo>
                <a:lnTo>
                  <a:pt x="10203652" y="5365455"/>
                </a:lnTo>
                <a:lnTo>
                  <a:pt x="0" y="5365455"/>
                </a:lnTo>
                <a:close/>
              </a:path>
            </a:pathLst>
          </a:custGeom>
          <a:gradFill>
            <a:gsLst>
              <a:gs pos="0">
                <a:srgbClr val="09465E">
                  <a:alpha val="1568"/>
                </a:srgbClr>
              </a:gs>
              <a:gs pos="45000">
                <a:srgbClr val="09465E">
                  <a:alpha val="1568"/>
                </a:srgbClr>
              </a:gs>
              <a:gs pos="79000">
                <a:srgbClr val="09465E"/>
              </a:gs>
              <a:gs pos="100000">
                <a:srgbClr val="09465E"/>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 name="Google Shape;209;p10"/>
          <p:cNvSpPr txBox="1"/>
          <p:nvPr/>
        </p:nvSpPr>
        <p:spPr>
          <a:xfrm>
            <a:off x="2863453" y="4012902"/>
            <a:ext cx="6426589" cy="1015622"/>
          </a:xfrm>
          <a:prstGeom prst="rect">
            <a:avLst/>
          </a:prstGeom>
          <a:noFill/>
          <a:ln>
            <a:noFill/>
          </a:ln>
        </p:spPr>
        <p:txBody>
          <a:bodyPr spcFirstLastPara="1" wrap="square" lIns="91425" tIns="45700" rIns="91425" bIns="45700" anchor="t" anchorCtr="0">
            <a:spAutoFit/>
          </a:bodyPr>
          <a:lstStyle/>
          <a:p>
            <a:pPr algn="ctr"/>
            <a:r>
              <a:rPr lang="en-US" sz="3000" b="1">
                <a:solidFill>
                  <a:schemeClr val="bg1"/>
                </a:solidFill>
                <a:latin typeface="Calibri"/>
                <a:ea typeface="Calibri"/>
                <a:cs typeface="Calibri"/>
                <a:sym typeface="Calibri"/>
              </a:rPr>
              <a:t>UN PICCOLO PROGRESSO OGNI GIORNO PORTA </a:t>
            </a:r>
            <a:r>
              <a:rPr lang="en-US" sz="3000" b="1" i="0" u="none" strike="noStrike" cap="none">
                <a:solidFill>
                  <a:schemeClr val="bg1"/>
                </a:solidFill>
                <a:latin typeface="Calibri"/>
                <a:ea typeface="Calibri"/>
                <a:cs typeface="Calibri"/>
                <a:sym typeface="Calibri"/>
              </a:rPr>
              <a:t>A </a:t>
            </a:r>
            <a:r>
              <a:rPr lang="en-US" sz="3000" b="1">
                <a:solidFill>
                  <a:schemeClr val="bg1"/>
                </a:solidFill>
                <a:latin typeface="Calibri"/>
                <a:ea typeface="Calibri"/>
                <a:cs typeface="Calibri"/>
                <a:sym typeface="Calibri"/>
              </a:rPr>
              <a:t>GRANDI RISULTATI</a:t>
            </a:r>
            <a:endParaRPr lang="en-US">
              <a:solidFill>
                <a:schemeClr val="bg1"/>
              </a:solidFill>
            </a:endParaRPr>
          </a:p>
        </p:txBody>
      </p:sp>
      <p:grpSp>
        <p:nvGrpSpPr>
          <p:cNvPr id="210" name="Google Shape;210;p10"/>
          <p:cNvGrpSpPr/>
          <p:nvPr/>
        </p:nvGrpSpPr>
        <p:grpSpPr>
          <a:xfrm>
            <a:off x="4987778" y="5231889"/>
            <a:ext cx="1487826" cy="1083162"/>
            <a:chOff x="3400450" y="986392"/>
            <a:chExt cx="1487826" cy="1083162"/>
          </a:xfrm>
        </p:grpSpPr>
        <p:sp>
          <p:nvSpPr>
            <p:cNvPr id="211" name="Google Shape;211;p10"/>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60BA4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2" name="Google Shape;212;p10"/>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B3A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13" name="Google Shape;213;p10"/>
          <p:cNvSpPr/>
          <p:nvPr/>
        </p:nvSpPr>
        <p:spPr>
          <a:xfrm>
            <a:off x="8195014" y="-1378416"/>
            <a:ext cx="9288048" cy="4785098"/>
          </a:xfrm>
          <a:custGeom>
            <a:avLst/>
            <a:gdLst/>
            <a:ahLst/>
            <a:cxnLst/>
            <a:rect l="l" t="t" r="r" b="b"/>
            <a:pathLst>
              <a:path w="9288048" h="4785098" extrusionOk="0">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lt1">
              <a:alpha val="30588"/>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1" descr="Wheat field"/>
          <p:cNvPicPr preferRelativeResize="0">
            <a:picLocks noGrp="1"/>
          </p:cNvPicPr>
          <p:nvPr>
            <p:ph type="pic" idx="2"/>
          </p:nvPr>
        </p:nvPicPr>
        <p:blipFill>
          <a:blip r:embed="rId3" cstate="screen">
            <a:extLst>
              <a:ext uri="{28A0092B-C50C-407E-A947-70E740481C1C}">
                <a14:useLocalDpi xmlns:a14="http://schemas.microsoft.com/office/drawing/2010/main"/>
              </a:ext>
            </a:extLst>
          </a:blip>
          <a:srcRect/>
          <a:stretch/>
        </p:blipFill>
        <p:spPr>
          <a:xfrm>
            <a:off x="0" y="2387326"/>
            <a:ext cx="12192000" cy="3233533"/>
          </a:xfrm>
          <a:prstGeom prst="rect">
            <a:avLst/>
          </a:prstGeom>
          <a:solidFill>
            <a:srgbClr val="D8D8D8"/>
          </a:solidFill>
          <a:ln>
            <a:noFill/>
          </a:ln>
        </p:spPr>
      </p:pic>
      <p:sp>
        <p:nvSpPr>
          <p:cNvPr id="220" name="Google Shape;220;p11"/>
          <p:cNvSpPr/>
          <p:nvPr/>
        </p:nvSpPr>
        <p:spPr>
          <a:xfrm>
            <a:off x="0" y="2568213"/>
            <a:ext cx="12192000" cy="3233533"/>
          </a:xfrm>
          <a:custGeom>
            <a:avLst/>
            <a:gdLst/>
            <a:ahLst/>
            <a:cxnLst/>
            <a:rect l="l" t="t" r="r" b="b"/>
            <a:pathLst>
              <a:path w="12192000" h="3233533" extrusionOk="0">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gradFill>
            <a:gsLst>
              <a:gs pos="0">
                <a:srgbClr val="09465E">
                  <a:alpha val="1568"/>
                </a:srgbClr>
              </a:gs>
              <a:gs pos="39000">
                <a:srgbClr val="09465E">
                  <a:alpha val="1568"/>
                </a:srgbClr>
              </a:gs>
              <a:gs pos="72000">
                <a:srgbClr val="09465E"/>
              </a:gs>
              <a:gs pos="100000">
                <a:srgbClr val="09465E"/>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1" name="Google Shape;221;p11"/>
          <p:cNvSpPr txBox="1">
            <a:spLocks noGrp="1"/>
          </p:cNvSpPr>
          <p:nvPr>
            <p:ph type="body" idx="1"/>
          </p:nvPr>
        </p:nvSpPr>
        <p:spPr>
          <a:xfrm>
            <a:off x="7418942" y="5521109"/>
            <a:ext cx="4381736" cy="46612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3000"/>
              <a:buNone/>
            </a:pPr>
            <a:r>
              <a:rPr lang="en-US" sz="3000">
                <a:solidFill>
                  <a:schemeClr val="lt1"/>
                </a:solidFill>
              </a:rPr>
              <a:t>www.</a:t>
            </a:r>
            <a:r>
              <a:rPr lang="en-US" sz="3000" b="1">
                <a:solidFill>
                  <a:schemeClr val="lt1"/>
                </a:solidFill>
              </a:rPr>
              <a:t>waste2worth</a:t>
            </a:r>
            <a:r>
              <a:rPr lang="en-US" sz="3000">
                <a:solidFill>
                  <a:schemeClr val="lt1"/>
                </a:solidFill>
              </a:rPr>
              <a:t>.eu</a:t>
            </a:r>
            <a:endParaRPr/>
          </a:p>
          <a:p>
            <a:pPr marL="0" lvl="0" indent="0" algn="r" rtl="0">
              <a:lnSpc>
                <a:spcPct val="100000"/>
              </a:lnSpc>
              <a:spcBef>
                <a:spcPts val="0"/>
              </a:spcBef>
              <a:spcAft>
                <a:spcPts val="0"/>
              </a:spcAft>
              <a:buClr>
                <a:schemeClr val="lt1"/>
              </a:buClr>
              <a:buSzPts val="2400"/>
              <a:buNone/>
            </a:pPr>
            <a:endParaRPr/>
          </a:p>
        </p:txBody>
      </p:sp>
      <p:sp>
        <p:nvSpPr>
          <p:cNvPr id="222" name="Google Shape;222;p11"/>
          <p:cNvSpPr txBox="1">
            <a:spLocks noGrp="1"/>
          </p:cNvSpPr>
          <p:nvPr>
            <p:ph type="body" idx="3"/>
          </p:nvPr>
        </p:nvSpPr>
        <p:spPr>
          <a:xfrm>
            <a:off x="655640" y="3938368"/>
            <a:ext cx="5881764" cy="6342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US"/>
              <a:t>Follow our journey</a:t>
            </a:r>
            <a:endParaRPr/>
          </a:p>
        </p:txBody>
      </p:sp>
      <p:grpSp>
        <p:nvGrpSpPr>
          <p:cNvPr id="223" name="Google Shape;223;p11"/>
          <p:cNvGrpSpPr/>
          <p:nvPr/>
        </p:nvGrpSpPr>
        <p:grpSpPr>
          <a:xfrm>
            <a:off x="1887953" y="4627601"/>
            <a:ext cx="545372" cy="512588"/>
            <a:chOff x="1460622" y="8294184"/>
            <a:chExt cx="424461" cy="398945"/>
          </a:xfrm>
        </p:grpSpPr>
        <p:sp>
          <p:nvSpPr>
            <p:cNvPr id="224" name="Google Shape;224;p11"/>
            <p:cNvSpPr txBox="1"/>
            <p:nvPr/>
          </p:nvSpPr>
          <p:spPr>
            <a:xfrm>
              <a:off x="1460622" y="8323797"/>
              <a:ext cx="42446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rgbClr val="0B3A5B"/>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yt</a:t>
              </a:r>
              <a:endParaRPr sz="2400" b="0" i="0" u="none" strike="noStrike" cap="none">
                <a:solidFill>
                  <a:srgbClr val="0B3A5B"/>
                </a:solidFill>
                <a:latin typeface="Calibri"/>
                <a:ea typeface="Calibri"/>
                <a:cs typeface="Calibri"/>
                <a:sym typeface="Calibri"/>
              </a:endParaRPr>
            </a:p>
          </p:txBody>
        </p:sp>
        <p:grpSp>
          <p:nvGrpSpPr>
            <p:cNvPr id="225" name="Google Shape;225;p11"/>
            <p:cNvGrpSpPr/>
            <p:nvPr/>
          </p:nvGrpSpPr>
          <p:grpSpPr>
            <a:xfrm>
              <a:off x="1464838" y="8294184"/>
              <a:ext cx="398945" cy="398945"/>
              <a:chOff x="2998302" y="2499889"/>
              <a:chExt cx="850463" cy="850463"/>
            </a:xfrm>
          </p:grpSpPr>
          <p:sp>
            <p:nvSpPr>
              <p:cNvPr id="226" name="Google Shape;226;p11"/>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60BA4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27" name="Google Shape;227;p11"/>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grpSp>
      </p:grpSp>
      <p:grpSp>
        <p:nvGrpSpPr>
          <p:cNvPr id="228" name="Google Shape;228;p11"/>
          <p:cNvGrpSpPr/>
          <p:nvPr/>
        </p:nvGrpSpPr>
        <p:grpSpPr>
          <a:xfrm>
            <a:off x="655640" y="4627601"/>
            <a:ext cx="512588" cy="512588"/>
            <a:chOff x="511833" y="8294184"/>
            <a:chExt cx="398945" cy="398945"/>
          </a:xfrm>
        </p:grpSpPr>
        <p:sp>
          <p:nvSpPr>
            <p:cNvPr id="229" name="Google Shape;229;p11"/>
            <p:cNvSpPr txBox="1"/>
            <p:nvPr/>
          </p:nvSpPr>
          <p:spPr>
            <a:xfrm>
              <a:off x="528461" y="8312781"/>
              <a:ext cx="38231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rgbClr val="0B3A5B"/>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a:t>
              </a:r>
              <a:endParaRPr sz="2400" b="0" i="0" u="none" strike="noStrike" cap="none">
                <a:solidFill>
                  <a:srgbClr val="0B3A5B"/>
                </a:solidFill>
                <a:latin typeface="Calibri"/>
                <a:ea typeface="Calibri"/>
                <a:cs typeface="Calibri"/>
                <a:sym typeface="Calibri"/>
              </a:endParaRPr>
            </a:p>
          </p:txBody>
        </p:sp>
        <p:grpSp>
          <p:nvGrpSpPr>
            <p:cNvPr id="230" name="Google Shape;230;p11"/>
            <p:cNvGrpSpPr/>
            <p:nvPr/>
          </p:nvGrpSpPr>
          <p:grpSpPr>
            <a:xfrm>
              <a:off x="511833" y="8294184"/>
              <a:ext cx="398945" cy="398945"/>
              <a:chOff x="3094393" y="4759137"/>
              <a:chExt cx="1074283" cy="1074283"/>
            </a:xfrm>
          </p:grpSpPr>
          <p:sp>
            <p:nvSpPr>
              <p:cNvPr id="231" name="Google Shape;231;p11"/>
              <p:cNvSpPr/>
              <p:nvPr/>
            </p:nvSpPr>
            <p:spPr>
              <a:xfrm>
                <a:off x="3094393" y="4759137"/>
                <a:ext cx="1074283" cy="107428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grpSp>
            <p:nvGrpSpPr>
              <p:cNvPr id="232" name="Google Shape;232;p11"/>
              <p:cNvGrpSpPr/>
              <p:nvPr/>
            </p:nvGrpSpPr>
            <p:grpSpPr>
              <a:xfrm>
                <a:off x="3303016" y="4946695"/>
                <a:ext cx="685139" cy="655838"/>
                <a:chOff x="3303016" y="4946695"/>
                <a:chExt cx="685139" cy="655838"/>
              </a:xfrm>
            </p:grpSpPr>
            <p:sp>
              <p:nvSpPr>
                <p:cNvPr id="233" name="Google Shape;233;p11"/>
                <p:cNvSpPr/>
                <p:nvPr/>
              </p:nvSpPr>
              <p:spPr>
                <a:xfrm>
                  <a:off x="3540110" y="5149321"/>
                  <a:ext cx="448045" cy="453212"/>
                </a:xfrm>
                <a:custGeom>
                  <a:avLst/>
                  <a:gdLst/>
                  <a:ahLst/>
                  <a:cxnLst/>
                  <a:rect l="l" t="t" r="r" b="b"/>
                  <a:pathLst>
                    <a:path w="448045" h="453212" extrusionOk="0">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34" name="Google Shape;234;p11"/>
                <p:cNvSpPr/>
                <p:nvPr/>
              </p:nvSpPr>
              <p:spPr>
                <a:xfrm>
                  <a:off x="3311799" y="5159950"/>
                  <a:ext cx="146847" cy="442047"/>
                </a:xfrm>
                <a:custGeom>
                  <a:avLst/>
                  <a:gdLst/>
                  <a:ahLst/>
                  <a:cxnLst/>
                  <a:rect l="l" t="t" r="r" b="b"/>
                  <a:pathLst>
                    <a:path w="146847" h="442047" extrusionOk="0">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35" name="Google Shape;235;p11"/>
                <p:cNvSpPr/>
                <p:nvPr/>
              </p:nvSpPr>
              <p:spPr>
                <a:xfrm>
                  <a:off x="3303016" y="4946695"/>
                  <a:ext cx="165330" cy="153521"/>
                </a:xfrm>
                <a:custGeom>
                  <a:avLst/>
                  <a:gdLst/>
                  <a:ahLst/>
                  <a:cxnLst/>
                  <a:rect l="l" t="t" r="r" b="b"/>
                  <a:pathLst>
                    <a:path w="165330" h="153521" extrusionOk="0">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grpSp>
        </p:grpSp>
      </p:grpSp>
      <p:grpSp>
        <p:nvGrpSpPr>
          <p:cNvPr id="236" name="Google Shape;236;p11"/>
          <p:cNvGrpSpPr/>
          <p:nvPr/>
        </p:nvGrpSpPr>
        <p:grpSpPr>
          <a:xfrm>
            <a:off x="1271797" y="4627601"/>
            <a:ext cx="512588" cy="512588"/>
            <a:chOff x="1003362" y="8294184"/>
            <a:chExt cx="398945" cy="398945"/>
          </a:xfrm>
        </p:grpSpPr>
        <p:sp>
          <p:nvSpPr>
            <p:cNvPr id="237" name="Google Shape;237;p11"/>
            <p:cNvSpPr txBox="1"/>
            <p:nvPr/>
          </p:nvSpPr>
          <p:spPr>
            <a:xfrm>
              <a:off x="1030599" y="8313350"/>
              <a:ext cx="3588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rgbClr val="0B3A5B"/>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in</a:t>
              </a:r>
              <a:endParaRPr sz="2400" b="0" i="0" u="none" strike="noStrike" cap="none">
                <a:solidFill>
                  <a:srgbClr val="0B3A5B"/>
                </a:solidFill>
                <a:latin typeface="Calibri"/>
                <a:ea typeface="Calibri"/>
                <a:cs typeface="Calibri"/>
                <a:sym typeface="Calibri"/>
              </a:endParaRPr>
            </a:p>
          </p:txBody>
        </p:sp>
        <p:grpSp>
          <p:nvGrpSpPr>
            <p:cNvPr id="238" name="Google Shape;238;p11"/>
            <p:cNvGrpSpPr/>
            <p:nvPr/>
          </p:nvGrpSpPr>
          <p:grpSpPr>
            <a:xfrm>
              <a:off x="1003362" y="8294184"/>
              <a:ext cx="398945" cy="398945"/>
              <a:chOff x="1950027" y="2499889"/>
              <a:chExt cx="850463" cy="850463"/>
            </a:xfrm>
          </p:grpSpPr>
          <p:sp>
            <p:nvSpPr>
              <p:cNvPr id="239" name="Google Shape;239;p11"/>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grpSp>
            <p:nvGrpSpPr>
              <p:cNvPr id="240" name="Google Shape;240;p11"/>
              <p:cNvGrpSpPr/>
              <p:nvPr/>
            </p:nvGrpSpPr>
            <p:grpSpPr>
              <a:xfrm>
                <a:off x="2107521" y="2657382"/>
                <a:ext cx="535476" cy="535477"/>
                <a:chOff x="2107521" y="2657382"/>
                <a:chExt cx="535476" cy="535477"/>
              </a:xfrm>
            </p:grpSpPr>
            <p:sp>
              <p:nvSpPr>
                <p:cNvPr id="241" name="Google Shape;241;p11"/>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42" name="Google Shape;242;p11"/>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43" name="Google Shape;243;p11"/>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grpSp>
        </p:grpSp>
      </p:grpSp>
      <p:sp>
        <p:nvSpPr>
          <p:cNvPr id="244" name="Google Shape;244;p11"/>
          <p:cNvSpPr/>
          <p:nvPr/>
        </p:nvSpPr>
        <p:spPr>
          <a:xfrm>
            <a:off x="-5262781" y="-600118"/>
            <a:ext cx="9288048" cy="4785098"/>
          </a:xfrm>
          <a:custGeom>
            <a:avLst/>
            <a:gdLst/>
            <a:ahLst/>
            <a:cxnLst/>
            <a:rect l="l" t="t" r="r" b="b"/>
            <a:pathLst>
              <a:path w="9288048" h="4785098" extrusionOk="0">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lt1">
              <a:alpha val="30588"/>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6" name="Google Shape;156;p2"/>
          <p:cNvSpPr txBox="1">
            <a:spLocks noGrp="1"/>
          </p:cNvSpPr>
          <p:nvPr>
            <p:ph type="body" idx="1"/>
          </p:nvPr>
        </p:nvSpPr>
        <p:spPr>
          <a:xfrm>
            <a:off x="4922912" y="2955816"/>
            <a:ext cx="6331432" cy="2123902"/>
          </a:xfrm>
          <a:prstGeom prst="rect">
            <a:avLst/>
          </a:prstGeom>
          <a:noFill/>
          <a:ln>
            <a:noFill/>
          </a:ln>
        </p:spPr>
        <p:txBody>
          <a:bodyPr spcFirstLastPara="1" wrap="square" lIns="91425" tIns="45700" rIns="91425" bIns="45700" anchor="t" anchorCtr="0">
            <a:noAutofit/>
          </a:bodyPr>
          <a:lstStyle/>
          <a:p>
            <a:pPr marL="228600"/>
            <a:r>
              <a:rPr lang="en-US" sz="2800" b="1"/>
              <a:t>Una </a:t>
            </a:r>
            <a:r>
              <a:rPr lang="en-US" sz="2800" b="1" err="1"/>
              <a:t>prospettiva</a:t>
            </a:r>
            <a:r>
              <a:rPr lang="en-US" sz="2800" b="1"/>
              <a:t> </a:t>
            </a:r>
            <a:r>
              <a:rPr lang="en-US" sz="2800" b="1" err="1"/>
              <a:t>finlandes</a:t>
            </a:r>
            <a:r>
              <a:rPr lang="en-US" sz="2800" b="1"/>
              <a:t>: Avena</a:t>
            </a:r>
            <a:endParaRPr sz="2800" b="1"/>
          </a:p>
        </p:txBody>
      </p:sp>
      <p:sp>
        <p:nvSpPr>
          <p:cNvPr id="157" name="Google Shape;157;p2"/>
          <p:cNvSpPr/>
          <p:nvPr/>
        </p:nvSpPr>
        <p:spPr>
          <a:xfrm>
            <a:off x="5519936" y="1521396"/>
            <a:ext cx="5740196" cy="6152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158" name="Google Shape;158;p2"/>
          <p:cNvSpPr txBox="1"/>
          <p:nvPr/>
        </p:nvSpPr>
        <p:spPr>
          <a:xfrm>
            <a:off x="5606133" y="1497583"/>
            <a:ext cx="5737815" cy="646290"/>
          </a:xfrm>
          <a:prstGeom prst="rect">
            <a:avLst/>
          </a:prstGeom>
          <a:noFill/>
          <a:ln>
            <a:noFill/>
          </a:ln>
        </p:spPr>
        <p:txBody>
          <a:bodyPr spcFirstLastPara="1" wrap="square" lIns="91425" tIns="45700" rIns="91425" bIns="45700" anchor="t" anchorCtr="0">
            <a:spAutoFit/>
          </a:bodyPr>
          <a:lstStyle/>
          <a:p>
            <a:pPr>
              <a:buSzPts val="3600"/>
            </a:pPr>
            <a:r>
              <a:rPr lang="en-US" sz="3600" b="1" err="1">
                <a:solidFill>
                  <a:srgbClr val="60BA47"/>
                </a:solidFill>
                <a:latin typeface="Calibri"/>
                <a:ea typeface="Calibri"/>
                <a:cs typeface="Calibri"/>
              </a:rPr>
              <a:t>Mappe</a:t>
            </a:r>
            <a:r>
              <a:rPr lang="en-US" sz="3600" b="1">
                <a:solidFill>
                  <a:srgbClr val="60BA47"/>
                </a:solidFill>
                <a:latin typeface="Calibri"/>
                <a:ea typeface="Calibri"/>
                <a:cs typeface="Calibri"/>
              </a:rPr>
              <a:t> </a:t>
            </a:r>
            <a:r>
              <a:rPr lang="en-US" sz="3600" b="1" err="1">
                <a:solidFill>
                  <a:srgbClr val="60BA47"/>
                </a:solidFill>
                <a:latin typeface="Calibri"/>
                <a:ea typeface="Calibri"/>
                <a:cs typeface="Calibri"/>
              </a:rPr>
              <a:t>dei</a:t>
            </a:r>
            <a:r>
              <a:rPr lang="en-US" sz="3600" b="1">
                <a:solidFill>
                  <a:srgbClr val="60BA47"/>
                </a:solidFill>
                <a:latin typeface="Calibri"/>
                <a:ea typeface="Calibri"/>
                <a:cs typeface="Calibri"/>
              </a:rPr>
              <a:t> </a:t>
            </a:r>
            <a:r>
              <a:rPr lang="en-US" sz="3600" b="1" err="1">
                <a:solidFill>
                  <a:srgbClr val="60BA47"/>
                </a:solidFill>
                <a:latin typeface="Calibri"/>
                <a:ea typeface="Calibri"/>
                <a:cs typeface="Calibri"/>
              </a:rPr>
              <a:t>flussi</a:t>
            </a:r>
            <a:r>
              <a:rPr lang="en-US" sz="3600" b="1">
                <a:solidFill>
                  <a:srgbClr val="60BA47"/>
                </a:solidFill>
                <a:latin typeface="Calibri"/>
                <a:ea typeface="Calibri"/>
                <a:cs typeface="Calibri"/>
              </a:rPr>
              <a:t> </a:t>
            </a:r>
            <a:r>
              <a:rPr lang="en-US" sz="3600" b="1" err="1">
                <a:solidFill>
                  <a:srgbClr val="60BA47"/>
                </a:solidFill>
                <a:latin typeface="Calibri"/>
                <a:ea typeface="Calibri"/>
                <a:cs typeface="Calibri"/>
              </a:rPr>
              <a:t>degli</a:t>
            </a:r>
            <a:r>
              <a:rPr lang="en-US" sz="3600" b="1">
                <a:solidFill>
                  <a:srgbClr val="60BA47"/>
                </a:solidFill>
                <a:latin typeface="Calibri"/>
                <a:ea typeface="Calibri"/>
                <a:cs typeface="Calibri"/>
              </a:rPr>
              <a:t> </a:t>
            </a:r>
            <a:r>
              <a:rPr lang="en-US" sz="3600" b="1" err="1">
                <a:solidFill>
                  <a:srgbClr val="60BA47"/>
                </a:solidFill>
                <a:latin typeface="Calibri"/>
                <a:ea typeface="Calibri"/>
                <a:cs typeface="Calibri"/>
              </a:rPr>
              <a:t>scarti</a:t>
            </a:r>
            <a:endParaRPr lang="en-US" sz="3600" b="1" i="0" u="none" strike="noStrike" cap="none" err="1">
              <a:solidFill>
                <a:srgbClr val="60BA47"/>
              </a:solidFill>
              <a:latin typeface="Calibri"/>
              <a:ea typeface="Calibri"/>
              <a:cs typeface="Calibri"/>
            </a:endParaRPr>
          </a:p>
        </p:txBody>
      </p:sp>
      <p:sp>
        <p:nvSpPr>
          <p:cNvPr id="159" name="Google Shape;159;p2"/>
          <p:cNvSpPr/>
          <p:nvPr/>
        </p:nvSpPr>
        <p:spPr>
          <a:xfrm>
            <a:off x="-6153929" y="3428999"/>
            <a:ext cx="9288048" cy="4785098"/>
          </a:xfrm>
          <a:custGeom>
            <a:avLst/>
            <a:gdLst/>
            <a:ahLst/>
            <a:cxnLst/>
            <a:rect l="l" t="t" r="r" b="b"/>
            <a:pathLst>
              <a:path w="9288048" h="4785098" extrusionOk="0">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lt1">
              <a:alpha val="4745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 name="Picture Placeholder 2" descr="Healthy food bowl">
            <a:extLst>
              <a:ext uri="{FF2B5EF4-FFF2-40B4-BE49-F238E27FC236}">
                <a16:creationId xmlns:a16="http://schemas.microsoft.com/office/drawing/2014/main" id="{906A3AC4-108E-0592-00A3-E9B70BF2A06C}"/>
              </a:ext>
            </a:extLst>
          </p:cNvPr>
          <p:cNvPicPr>
            <a:picLocks noGrp="1" noChangeAspect="1"/>
          </p:cNvPicPr>
          <p:nvPr>
            <p:ph type="pic" idx="2"/>
          </p:nvPr>
        </p:nvPicPr>
        <p:blipFill>
          <a:blip r:embed="rId3" cstate="screen">
            <a:extLst>
              <a:ext uri="{28A0092B-C50C-407E-A947-70E740481C1C}">
                <a14:useLocalDpi xmlns:a14="http://schemas.microsoft.com/office/drawing/2010/main"/>
              </a:ext>
            </a:extLst>
          </a:blip>
          <a:srcRect/>
          <a:stretch>
            <a:fillRect/>
          </a:stretch>
        </p:blipFill>
        <p:spPr/>
      </p:pic>
      <p:sp>
        <p:nvSpPr>
          <p:cNvPr id="4" name="Freeform 2">
            <a:extLst>
              <a:ext uri="{FF2B5EF4-FFF2-40B4-BE49-F238E27FC236}">
                <a16:creationId xmlns:a16="http://schemas.microsoft.com/office/drawing/2014/main" id="{288E10BD-8F88-38EE-CDC7-705C310AEA05}"/>
              </a:ext>
            </a:extLst>
          </p:cNvPr>
          <p:cNvSpPr>
            <a:spLocks/>
          </p:cNvSpPr>
          <p:nvPr/>
        </p:nvSpPr>
        <p:spPr bwMode="auto">
          <a:xfrm>
            <a:off x="9676449" y="3206446"/>
            <a:ext cx="1137797" cy="1878648"/>
          </a:xfrm>
          <a:custGeom>
            <a:avLst/>
            <a:gdLst/>
            <a:ahLst/>
            <a:cxnLst/>
            <a:rect l="0" t="0" r="r" b="b"/>
            <a:pathLst>
              <a:path w="713835" h="1318776">
                <a:moveTo>
                  <a:pt x="674872" y="836405"/>
                </a:moveTo>
                <a:lnTo>
                  <a:pt x="547231" y="774586"/>
                </a:lnTo>
                <a:lnTo>
                  <a:pt x="560667" y="734269"/>
                </a:lnTo>
                <a:lnTo>
                  <a:pt x="570072" y="742332"/>
                </a:lnTo>
                <a:cubicBezTo>
                  <a:pt x="575447" y="746364"/>
                  <a:pt x="582165" y="745020"/>
                  <a:pt x="586195" y="742332"/>
                </a:cubicBezTo>
                <a:cubicBezTo>
                  <a:pt x="590226" y="739645"/>
                  <a:pt x="595600" y="734269"/>
                  <a:pt x="595600" y="728893"/>
                </a:cubicBezTo>
                <a:cubicBezTo>
                  <a:pt x="594257" y="719486"/>
                  <a:pt x="587539" y="712767"/>
                  <a:pt x="579477" y="704703"/>
                </a:cubicBezTo>
                <a:lnTo>
                  <a:pt x="578134" y="703360"/>
                </a:lnTo>
                <a:cubicBezTo>
                  <a:pt x="548575" y="673794"/>
                  <a:pt x="524390" y="637509"/>
                  <a:pt x="510954" y="597192"/>
                </a:cubicBezTo>
                <a:cubicBezTo>
                  <a:pt x="506924" y="586441"/>
                  <a:pt x="502893" y="574346"/>
                  <a:pt x="504236" y="560907"/>
                </a:cubicBezTo>
                <a:cubicBezTo>
                  <a:pt x="505580" y="552844"/>
                  <a:pt x="508267" y="546124"/>
                  <a:pt x="510954" y="538061"/>
                </a:cubicBezTo>
                <a:cubicBezTo>
                  <a:pt x="512298" y="532685"/>
                  <a:pt x="514985" y="528654"/>
                  <a:pt x="514985" y="524622"/>
                </a:cubicBezTo>
                <a:cubicBezTo>
                  <a:pt x="517672" y="511183"/>
                  <a:pt x="516329" y="496400"/>
                  <a:pt x="509611" y="478930"/>
                </a:cubicBezTo>
                <a:cubicBezTo>
                  <a:pt x="498862" y="450708"/>
                  <a:pt x="478708" y="426518"/>
                  <a:pt x="454524" y="409047"/>
                </a:cubicBezTo>
                <a:lnTo>
                  <a:pt x="453180" y="407703"/>
                </a:lnTo>
                <a:cubicBezTo>
                  <a:pt x="449150" y="405016"/>
                  <a:pt x="443775" y="400984"/>
                  <a:pt x="439745" y="395608"/>
                </a:cubicBezTo>
                <a:cubicBezTo>
                  <a:pt x="435714" y="390233"/>
                  <a:pt x="434370" y="383513"/>
                  <a:pt x="433027" y="378138"/>
                </a:cubicBezTo>
                <a:cubicBezTo>
                  <a:pt x="428996" y="353948"/>
                  <a:pt x="431683" y="329757"/>
                  <a:pt x="441088" y="306911"/>
                </a:cubicBezTo>
                <a:lnTo>
                  <a:pt x="443775" y="301536"/>
                </a:lnTo>
                <a:cubicBezTo>
                  <a:pt x="446463" y="294816"/>
                  <a:pt x="450493" y="288097"/>
                  <a:pt x="450493" y="282721"/>
                </a:cubicBezTo>
                <a:cubicBezTo>
                  <a:pt x="450493" y="269282"/>
                  <a:pt x="437057" y="258531"/>
                  <a:pt x="424965" y="249124"/>
                </a:cubicBezTo>
                <a:cubicBezTo>
                  <a:pt x="384658" y="216871"/>
                  <a:pt x="363160" y="181929"/>
                  <a:pt x="360473" y="145644"/>
                </a:cubicBezTo>
                <a:cubicBezTo>
                  <a:pt x="359130" y="120110"/>
                  <a:pt x="368535" y="93233"/>
                  <a:pt x="386001" y="71730"/>
                </a:cubicBezTo>
                <a:cubicBezTo>
                  <a:pt x="386001" y="60979"/>
                  <a:pt x="386001" y="47540"/>
                  <a:pt x="380627" y="38133"/>
                </a:cubicBezTo>
                <a:cubicBezTo>
                  <a:pt x="376596" y="30069"/>
                  <a:pt x="365848" y="24694"/>
                  <a:pt x="359130" y="28726"/>
                </a:cubicBezTo>
                <a:lnTo>
                  <a:pt x="349724" y="34101"/>
                </a:lnTo>
                <a:lnTo>
                  <a:pt x="344350" y="504"/>
                </a:lnTo>
                <a:cubicBezTo>
                  <a:pt x="338976" y="-840"/>
                  <a:pt x="332258" y="504"/>
                  <a:pt x="328227" y="4536"/>
                </a:cubicBezTo>
                <a:cubicBezTo>
                  <a:pt x="326884" y="5880"/>
                  <a:pt x="324196" y="8567"/>
                  <a:pt x="322853" y="11255"/>
                </a:cubicBezTo>
                <a:cubicBezTo>
                  <a:pt x="321509" y="13943"/>
                  <a:pt x="318822" y="16631"/>
                  <a:pt x="317478" y="17975"/>
                </a:cubicBezTo>
                <a:cubicBezTo>
                  <a:pt x="309417" y="27382"/>
                  <a:pt x="295981" y="30069"/>
                  <a:pt x="283889" y="28726"/>
                </a:cubicBezTo>
                <a:cubicBezTo>
                  <a:pt x="275827" y="27382"/>
                  <a:pt x="267766" y="23350"/>
                  <a:pt x="262392" y="17975"/>
                </a:cubicBezTo>
                <a:cubicBezTo>
                  <a:pt x="252987" y="31413"/>
                  <a:pt x="246269" y="46196"/>
                  <a:pt x="242238" y="60979"/>
                </a:cubicBezTo>
                <a:cubicBezTo>
                  <a:pt x="240894" y="65011"/>
                  <a:pt x="239551" y="70386"/>
                  <a:pt x="240894" y="73074"/>
                </a:cubicBezTo>
                <a:cubicBezTo>
                  <a:pt x="240894" y="75762"/>
                  <a:pt x="243581" y="77106"/>
                  <a:pt x="244925" y="79794"/>
                </a:cubicBezTo>
                <a:cubicBezTo>
                  <a:pt x="246269" y="81137"/>
                  <a:pt x="246269" y="82481"/>
                  <a:pt x="247612" y="83825"/>
                </a:cubicBezTo>
                <a:cubicBezTo>
                  <a:pt x="262392" y="106672"/>
                  <a:pt x="252987" y="134893"/>
                  <a:pt x="239551" y="152364"/>
                </a:cubicBezTo>
                <a:cubicBezTo>
                  <a:pt x="224771" y="171178"/>
                  <a:pt x="203274" y="181929"/>
                  <a:pt x="184464" y="191337"/>
                </a:cubicBezTo>
                <a:cubicBezTo>
                  <a:pt x="176402" y="195368"/>
                  <a:pt x="168341" y="199400"/>
                  <a:pt x="158936" y="200744"/>
                </a:cubicBezTo>
                <a:cubicBezTo>
                  <a:pt x="145500" y="203432"/>
                  <a:pt x="130721" y="199400"/>
                  <a:pt x="119972" y="189993"/>
                </a:cubicBezTo>
                <a:cubicBezTo>
                  <a:pt x="103849" y="194024"/>
                  <a:pt x="86382" y="189993"/>
                  <a:pt x="70259" y="179242"/>
                </a:cubicBezTo>
                <a:cubicBezTo>
                  <a:pt x="56823" y="169834"/>
                  <a:pt x="47418" y="156395"/>
                  <a:pt x="38013" y="144300"/>
                </a:cubicBezTo>
                <a:lnTo>
                  <a:pt x="35326" y="141613"/>
                </a:lnTo>
                <a:cubicBezTo>
                  <a:pt x="27264" y="130861"/>
                  <a:pt x="16516" y="122798"/>
                  <a:pt x="9798" y="122798"/>
                </a:cubicBezTo>
                <a:cubicBezTo>
                  <a:pt x="7111" y="122798"/>
                  <a:pt x="4424" y="122798"/>
                  <a:pt x="3080" y="125486"/>
                </a:cubicBezTo>
                <a:cubicBezTo>
                  <a:pt x="-4981" y="132205"/>
                  <a:pt x="4424" y="149676"/>
                  <a:pt x="12485" y="159083"/>
                </a:cubicBezTo>
                <a:cubicBezTo>
                  <a:pt x="21890" y="171178"/>
                  <a:pt x="32639" y="181929"/>
                  <a:pt x="43388" y="192681"/>
                </a:cubicBezTo>
                <a:cubicBezTo>
                  <a:pt x="66229" y="215527"/>
                  <a:pt x="85039" y="228966"/>
                  <a:pt x="105193" y="237029"/>
                </a:cubicBezTo>
                <a:lnTo>
                  <a:pt x="107879" y="238373"/>
                </a:lnTo>
                <a:cubicBezTo>
                  <a:pt x="132064" y="265251"/>
                  <a:pt x="150874" y="297504"/>
                  <a:pt x="161623" y="332445"/>
                </a:cubicBezTo>
                <a:lnTo>
                  <a:pt x="162966" y="337821"/>
                </a:lnTo>
                <a:cubicBezTo>
                  <a:pt x="165654" y="345884"/>
                  <a:pt x="166997" y="352604"/>
                  <a:pt x="171028" y="359323"/>
                </a:cubicBezTo>
                <a:cubicBezTo>
                  <a:pt x="173715" y="363355"/>
                  <a:pt x="176402" y="367386"/>
                  <a:pt x="180433" y="371418"/>
                </a:cubicBezTo>
                <a:cubicBezTo>
                  <a:pt x="188494" y="380825"/>
                  <a:pt x="196556" y="391577"/>
                  <a:pt x="196556" y="406359"/>
                </a:cubicBezTo>
                <a:cubicBezTo>
                  <a:pt x="196556" y="414423"/>
                  <a:pt x="193869" y="422486"/>
                  <a:pt x="189838" y="430549"/>
                </a:cubicBezTo>
                <a:cubicBezTo>
                  <a:pt x="185808" y="441301"/>
                  <a:pt x="183120" y="446676"/>
                  <a:pt x="187151" y="452052"/>
                </a:cubicBezTo>
                <a:cubicBezTo>
                  <a:pt x="188494" y="454739"/>
                  <a:pt x="192525" y="456083"/>
                  <a:pt x="197900" y="458771"/>
                </a:cubicBezTo>
                <a:cubicBezTo>
                  <a:pt x="201930" y="460115"/>
                  <a:pt x="204618" y="461459"/>
                  <a:pt x="208648" y="464147"/>
                </a:cubicBezTo>
                <a:cubicBezTo>
                  <a:pt x="227459" y="477586"/>
                  <a:pt x="224771" y="500432"/>
                  <a:pt x="223428" y="520590"/>
                </a:cubicBezTo>
                <a:cubicBezTo>
                  <a:pt x="222084" y="535373"/>
                  <a:pt x="220741" y="551500"/>
                  <a:pt x="226115" y="562251"/>
                </a:cubicBezTo>
                <a:lnTo>
                  <a:pt x="222084" y="564939"/>
                </a:lnTo>
                <a:cubicBezTo>
                  <a:pt x="238207" y="570314"/>
                  <a:pt x="254330" y="577034"/>
                  <a:pt x="263735" y="590473"/>
                </a:cubicBezTo>
                <a:cubicBezTo>
                  <a:pt x="283889" y="618694"/>
                  <a:pt x="267766" y="657667"/>
                  <a:pt x="248956" y="685889"/>
                </a:cubicBezTo>
                <a:cubicBezTo>
                  <a:pt x="232833" y="708735"/>
                  <a:pt x="214023" y="730237"/>
                  <a:pt x="193869" y="749052"/>
                </a:cubicBezTo>
                <a:cubicBezTo>
                  <a:pt x="185808" y="757115"/>
                  <a:pt x="177746" y="763835"/>
                  <a:pt x="171028" y="773242"/>
                </a:cubicBezTo>
                <a:cubicBezTo>
                  <a:pt x="162966" y="786681"/>
                  <a:pt x="160280" y="802807"/>
                  <a:pt x="156249" y="817590"/>
                </a:cubicBezTo>
                <a:cubicBezTo>
                  <a:pt x="142813" y="857907"/>
                  <a:pt x="109223" y="890160"/>
                  <a:pt x="67572" y="900912"/>
                </a:cubicBezTo>
                <a:cubicBezTo>
                  <a:pt x="78321" y="968106"/>
                  <a:pt x="78321" y="1037989"/>
                  <a:pt x="67572" y="1105183"/>
                </a:cubicBezTo>
                <a:cubicBezTo>
                  <a:pt x="60854" y="1141468"/>
                  <a:pt x="55480" y="1187161"/>
                  <a:pt x="86382" y="1208663"/>
                </a:cubicBezTo>
                <a:cubicBezTo>
                  <a:pt x="98475" y="1216726"/>
                  <a:pt x="114597" y="1219414"/>
                  <a:pt x="128033" y="1226133"/>
                </a:cubicBezTo>
                <a:cubicBezTo>
                  <a:pt x="141469" y="1232853"/>
                  <a:pt x="152218" y="1251668"/>
                  <a:pt x="142813" y="1263762"/>
                </a:cubicBezTo>
                <a:cubicBezTo>
                  <a:pt x="164310" y="1263762"/>
                  <a:pt x="177746" y="1283921"/>
                  <a:pt x="191182" y="1300048"/>
                </a:cubicBezTo>
                <a:cubicBezTo>
                  <a:pt x="204618" y="1316174"/>
                  <a:pt x="231489" y="1326925"/>
                  <a:pt x="244925" y="1310799"/>
                </a:cubicBezTo>
                <a:cubicBezTo>
                  <a:pt x="251643" y="1302735"/>
                  <a:pt x="251643" y="1289297"/>
                  <a:pt x="258361" y="1279889"/>
                </a:cubicBezTo>
                <a:cubicBezTo>
                  <a:pt x="267766" y="1266450"/>
                  <a:pt x="287920" y="1267794"/>
                  <a:pt x="304043" y="1263762"/>
                </a:cubicBezTo>
                <a:cubicBezTo>
                  <a:pt x="317478" y="1259731"/>
                  <a:pt x="328227" y="1251668"/>
                  <a:pt x="340320" y="1243604"/>
                </a:cubicBezTo>
                <a:cubicBezTo>
                  <a:pt x="376596" y="1220758"/>
                  <a:pt x="419591" y="1208663"/>
                  <a:pt x="462586" y="1207319"/>
                </a:cubicBezTo>
                <a:cubicBezTo>
                  <a:pt x="466616" y="1183129"/>
                  <a:pt x="494832" y="1177753"/>
                  <a:pt x="520360" y="1180441"/>
                </a:cubicBezTo>
                <a:lnTo>
                  <a:pt x="513642" y="1176409"/>
                </a:lnTo>
                <a:lnTo>
                  <a:pt x="587539" y="1048740"/>
                </a:lnTo>
                <a:cubicBezTo>
                  <a:pt x="591569" y="1042020"/>
                  <a:pt x="595600" y="1033957"/>
                  <a:pt x="605005" y="1029925"/>
                </a:cubicBezTo>
                <a:cubicBezTo>
                  <a:pt x="609036" y="1027238"/>
                  <a:pt x="613067" y="1025894"/>
                  <a:pt x="617098" y="1024550"/>
                </a:cubicBezTo>
                <a:cubicBezTo>
                  <a:pt x="621128" y="1023206"/>
                  <a:pt x="627846" y="1020518"/>
                  <a:pt x="627846" y="1019174"/>
                </a:cubicBezTo>
                <a:cubicBezTo>
                  <a:pt x="627846" y="1017830"/>
                  <a:pt x="626503" y="1016486"/>
                  <a:pt x="625159" y="1015142"/>
                </a:cubicBezTo>
                <a:cubicBezTo>
                  <a:pt x="623816" y="1012455"/>
                  <a:pt x="621128" y="1009767"/>
                  <a:pt x="619785" y="1005735"/>
                </a:cubicBezTo>
                <a:cubicBezTo>
                  <a:pt x="618441" y="997672"/>
                  <a:pt x="622472" y="990952"/>
                  <a:pt x="623816" y="986921"/>
                </a:cubicBezTo>
                <a:cubicBezTo>
                  <a:pt x="639938" y="957355"/>
                  <a:pt x="657405" y="927789"/>
                  <a:pt x="678902" y="900912"/>
                </a:cubicBezTo>
                <a:cubicBezTo>
                  <a:pt x="688307" y="890160"/>
                  <a:pt x="699056" y="876721"/>
                  <a:pt x="713835" y="871346"/>
                </a:cubicBezTo>
                <a:cubicBezTo>
                  <a:pt x="707118" y="852532"/>
                  <a:pt x="682933" y="840436"/>
                  <a:pt x="674872" y="836405"/>
                </a:cubicBezTo>
                <a:close/>
              </a:path>
            </a:pathLst>
          </a:custGeom>
          <a:solidFill>
            <a:schemeClr val="bg1"/>
          </a:solidFill>
          <a:ln>
            <a:noFill/>
          </a:ln>
        </p:spPr>
        <p:txBody>
          <a:bodyPr vert="horz" wrap="square" lIns="91440" tIns="45720" rIns="91440" bIns="45720" numCol="1" anchor="ctr" anchorCtr="0" compatLnSpc="1">
            <a:prstTxWarp prst="textNoShape">
              <a:avLst/>
            </a:prstTxWarp>
          </a:bodyPr>
          <a:lstStyle/>
          <a:p>
            <a:endParaRPr lang="en-I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9"/>
          <p:cNvSpPr txBox="1">
            <a:spLocks noGrp="1"/>
          </p:cNvSpPr>
          <p:nvPr>
            <p:ph type="body" idx="1"/>
          </p:nvPr>
        </p:nvSpPr>
        <p:spPr>
          <a:xfrm>
            <a:off x="829118" y="918798"/>
            <a:ext cx="2580831" cy="1584351"/>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err="1"/>
              <a:t>Flusso</a:t>
            </a:r>
            <a:r>
              <a:rPr lang="en-US" dirty="0"/>
              <a:t> </a:t>
            </a:r>
            <a:r>
              <a:rPr lang="en-US" dirty="0" err="1"/>
              <a:t>degli</a:t>
            </a:r>
            <a:r>
              <a:rPr lang="en-US" dirty="0"/>
              <a:t> </a:t>
            </a:r>
            <a:r>
              <a:rPr lang="en-US" dirty="0" err="1"/>
              <a:t>scarti</a:t>
            </a:r>
            <a:r>
              <a:rPr lang="en-US" dirty="0"/>
              <a:t> di Avena</a:t>
            </a:r>
            <a:endParaRPr dirty="0"/>
          </a:p>
        </p:txBody>
      </p:sp>
      <p:sp>
        <p:nvSpPr>
          <p:cNvPr id="201" name="Google Shape;201;p9"/>
          <p:cNvSpPr txBox="1"/>
          <p:nvPr/>
        </p:nvSpPr>
        <p:spPr>
          <a:xfrm>
            <a:off x="829118" y="2891408"/>
            <a:ext cx="2512232" cy="2585283"/>
          </a:xfrm>
          <a:prstGeom prst="rect">
            <a:avLst/>
          </a:prstGeom>
          <a:noFill/>
          <a:ln>
            <a:noFill/>
          </a:ln>
        </p:spPr>
        <p:txBody>
          <a:bodyPr spcFirstLastPara="1" wrap="square" lIns="91425" tIns="45700" rIns="91425" bIns="45700" anchor="t" anchorCtr="0">
            <a:spAutoFit/>
          </a:bodyPr>
          <a:lstStyle/>
          <a:p>
            <a:pPr>
              <a:buSzPts val="1800"/>
            </a:pPr>
            <a:r>
              <a:rPr lang="en-US" sz="1800" b="0" i="0" u="none" strike="noStrike" cap="none"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a:t>
            </a:r>
            <a:r>
              <a:rPr lang="en-US" sz="18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Identificazione</a:t>
            </a:r>
            <a:r>
              <a:rPr lang="en-US" sz="18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 </a:t>
            </a:r>
            <a:r>
              <a:rPr lang="en-US" sz="18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delle</a:t>
            </a:r>
            <a:r>
              <a:rPr lang="en-US" sz="18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 </a:t>
            </a:r>
            <a:r>
              <a:rPr lang="en-US" sz="18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fasi</a:t>
            </a:r>
            <a:r>
              <a:rPr lang="en-US" sz="18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 </a:t>
            </a:r>
            <a:r>
              <a:rPr lang="en-US" sz="18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principali</a:t>
            </a:r>
            <a:r>
              <a:rPr lang="en-US" sz="18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 </a:t>
            </a:r>
            <a:r>
              <a:rPr lang="en-US" sz="18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della</a:t>
            </a:r>
            <a:r>
              <a:rPr lang="en-US" sz="18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 </a:t>
            </a:r>
            <a:r>
              <a:rPr lang="en-US" sz="18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produzione</a:t>
            </a:r>
            <a:r>
              <a:rPr lang="en-US" sz="18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 e </a:t>
            </a:r>
            <a:r>
              <a:rPr lang="en-US" sz="18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dei</a:t>
            </a:r>
            <a:r>
              <a:rPr lang="en-US" sz="18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 </a:t>
            </a:r>
            <a:r>
              <a:rPr lang="en-US" sz="18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potenziali</a:t>
            </a:r>
            <a:r>
              <a:rPr lang="en-US" sz="18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 </a:t>
            </a:r>
            <a:r>
              <a:rPr lang="en-US" sz="18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utilizzi</a:t>
            </a:r>
            <a:r>
              <a:rPr lang="en-US" sz="18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 </a:t>
            </a:r>
            <a:r>
              <a:rPr lang="en-US" sz="18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dei</a:t>
            </a:r>
            <a:r>
              <a:rPr lang="en-US" sz="18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 </a:t>
            </a:r>
            <a:r>
              <a:rPr lang="en-US" sz="18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sottoprodotti</a:t>
            </a:r>
            <a:r>
              <a:rPr lang="en-US" sz="18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 </a:t>
            </a:r>
            <a:r>
              <a:rPr lang="en-US" sz="18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dell'avena</a:t>
            </a:r>
            <a:r>
              <a:rPr lang="en-US" sz="18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 </a:t>
            </a:r>
            <a:r>
              <a:rPr lang="en-US" sz="18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evidenziando</a:t>
            </a:r>
            <a:r>
              <a:rPr lang="en-US" sz="18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 le </a:t>
            </a:r>
            <a:r>
              <a:rPr lang="en-US" sz="18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varie</a:t>
            </a:r>
            <a:r>
              <a:rPr lang="en-US" sz="18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 </a:t>
            </a:r>
            <a:r>
              <a:rPr lang="en-US" sz="18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applicazioni</a:t>
            </a:r>
            <a:r>
              <a:rPr lang="en-US" sz="18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 </a:t>
            </a:r>
            <a:r>
              <a:rPr lang="en-US" sz="18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degli</a:t>
            </a:r>
            <a:r>
              <a:rPr lang="en-US" sz="18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 </a:t>
            </a:r>
            <a:r>
              <a:rPr lang="en-US" sz="18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scarti</a:t>
            </a:r>
            <a:r>
              <a:rPr lang="en-US" sz="18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 di </a:t>
            </a:r>
            <a:r>
              <a:rPr lang="en-US" sz="18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avena</a:t>
            </a:r>
            <a:r>
              <a:rPr lang="en-US" sz="18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 in un </a:t>
            </a:r>
            <a:r>
              <a:rPr lang="en-US" sz="18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contesto</a:t>
            </a:r>
            <a:r>
              <a:rPr lang="en-US" sz="18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 di </a:t>
            </a:r>
            <a:r>
              <a:rPr lang="en-US" sz="18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economia</a:t>
            </a:r>
            <a:r>
              <a:rPr lang="en-US" sz="18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 </a:t>
            </a:r>
            <a:r>
              <a:rPr lang="en-US" sz="1800"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circolare</a:t>
            </a:r>
            <a:r>
              <a:rPr lang="en-US" sz="1800"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a:rPr>
              <a:t>.</a:t>
            </a:r>
            <a:endParaRPr sz="1800" b="0" i="0" u="none" strike="noStrike" cap="none"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2" name="Picture 1">
            <a:extLst>
              <a:ext uri="{FF2B5EF4-FFF2-40B4-BE49-F238E27FC236}">
                <a16:creationId xmlns:a16="http://schemas.microsoft.com/office/drawing/2014/main" id="{E3CCF6F8-F374-989A-E4A0-A092B52DBF62}"/>
              </a:ext>
            </a:extLst>
          </p:cNvPr>
          <p:cNvPicPr>
            <a:picLocks noChangeAspect="1"/>
          </p:cNvPicPr>
          <p:nvPr/>
        </p:nvPicPr>
        <p:blipFill>
          <a:blip r:embed="rId3"/>
          <a:stretch>
            <a:fillRect/>
          </a:stretch>
        </p:blipFill>
        <p:spPr>
          <a:xfrm>
            <a:off x="4909300" y="720810"/>
            <a:ext cx="5730318" cy="5416379"/>
          </a:xfrm>
          <a:prstGeom prst="rect">
            <a:avLst/>
          </a:prstGeom>
          <a:ln>
            <a:solidFill>
              <a:schemeClr val="bg2">
                <a:lumMod val="50000"/>
              </a:schemeClr>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
          <p:cNvSpPr txBox="1">
            <a:spLocks noGrp="1"/>
          </p:cNvSpPr>
          <p:nvPr>
            <p:ph type="body" idx="1"/>
          </p:nvPr>
        </p:nvSpPr>
        <p:spPr>
          <a:xfrm>
            <a:off x="575466" y="401891"/>
            <a:ext cx="10053000" cy="803700"/>
          </a:xfrm>
          <a:prstGeom prst="rect">
            <a:avLst/>
          </a:prstGeom>
          <a:solidFill>
            <a:schemeClr val="bg1"/>
          </a:solidFill>
          <a:ln>
            <a:noFill/>
          </a:ln>
        </p:spPr>
        <p:txBody>
          <a:bodyPr spcFirstLastPara="1" wrap="square" lIns="91425" tIns="45700" rIns="91425" bIns="45700" anchor="t" anchorCtr="0">
            <a:noAutofit/>
          </a:bodyPr>
          <a:lstStyle/>
          <a:p>
            <a:pPr marL="0" indent="0">
              <a:spcBef>
                <a:spcPts val="0"/>
              </a:spcBef>
            </a:pPr>
            <a:r>
              <a:rPr lang="en-US" sz="2700"/>
              <a:t>AVENA – </a:t>
            </a:r>
            <a:r>
              <a:rPr lang="en-US" sz="2700" err="1"/>
              <a:t>supercereale</a:t>
            </a:r>
            <a:r>
              <a:rPr lang="en-US" sz="2700"/>
              <a:t> </a:t>
            </a:r>
          </a:p>
        </p:txBody>
      </p:sp>
      <p:sp>
        <p:nvSpPr>
          <p:cNvPr id="165" name="Google Shape;165;p3"/>
          <p:cNvSpPr txBox="1">
            <a:spLocks noGrp="1"/>
          </p:cNvSpPr>
          <p:nvPr>
            <p:ph type="body" idx="2"/>
          </p:nvPr>
        </p:nvSpPr>
        <p:spPr>
          <a:xfrm>
            <a:off x="551384" y="1196752"/>
            <a:ext cx="10771500" cy="5310900"/>
          </a:xfrm>
          <a:prstGeom prst="rect">
            <a:avLst/>
          </a:prstGeom>
          <a:noFill/>
          <a:ln>
            <a:noFill/>
          </a:ln>
        </p:spPr>
        <p:txBody>
          <a:bodyPr spcFirstLastPara="1" wrap="square" lIns="91425" tIns="45700" rIns="91425" bIns="45700" anchor="t" anchorCtr="0">
            <a:noAutofit/>
          </a:bodyPr>
          <a:lstStyle/>
          <a:p>
            <a:pPr marL="0" indent="0">
              <a:lnSpc>
                <a:spcPct val="100000"/>
              </a:lnSpc>
            </a:pPr>
            <a:r>
              <a:rPr lang="en-US" sz="1800" err="1">
                <a:latin typeface="Segoe UI"/>
                <a:cs typeface="Segoe UI"/>
              </a:rPr>
              <a:t>L'avena</a:t>
            </a:r>
            <a:r>
              <a:rPr lang="en-US" sz="1800">
                <a:latin typeface="Segoe UI"/>
                <a:cs typeface="Segoe UI"/>
              </a:rPr>
              <a:t> è </a:t>
            </a:r>
            <a:r>
              <a:rPr lang="en-US" sz="1800" err="1">
                <a:latin typeface="Segoe UI"/>
                <a:cs typeface="Segoe UI"/>
              </a:rPr>
              <a:t>impiegata</a:t>
            </a:r>
            <a:r>
              <a:rPr lang="en-US" sz="1800">
                <a:latin typeface="Segoe UI"/>
                <a:cs typeface="Segoe UI"/>
              </a:rPr>
              <a:t> </a:t>
            </a:r>
            <a:r>
              <a:rPr lang="en-US" sz="1800" err="1">
                <a:latin typeface="Segoe UI"/>
                <a:cs typeface="Segoe UI"/>
              </a:rPr>
              <a:t>nella</a:t>
            </a:r>
            <a:r>
              <a:rPr lang="en-US" sz="1800">
                <a:latin typeface="Segoe UI"/>
                <a:cs typeface="Segoe UI"/>
              </a:rPr>
              <a:t> </a:t>
            </a:r>
            <a:r>
              <a:rPr lang="en-US" sz="1800" err="1">
                <a:latin typeface="Segoe UI"/>
                <a:cs typeface="Segoe UI"/>
              </a:rPr>
              <a:t>produzione</a:t>
            </a:r>
            <a:r>
              <a:rPr lang="en-US" sz="1800">
                <a:latin typeface="Segoe UI"/>
                <a:cs typeface="Segoe UI"/>
              </a:rPr>
              <a:t> di pane </a:t>
            </a:r>
            <a:r>
              <a:rPr lang="en-US" sz="1800" err="1">
                <a:latin typeface="Segoe UI"/>
                <a:cs typeface="Segoe UI"/>
              </a:rPr>
              <a:t>all'avena</a:t>
            </a:r>
            <a:r>
              <a:rPr lang="en-US" sz="1800">
                <a:latin typeface="Segoe UI"/>
                <a:cs typeface="Segoe UI"/>
              </a:rPr>
              <a:t>, </a:t>
            </a:r>
            <a:r>
              <a:rPr lang="en-US" sz="1800" err="1">
                <a:latin typeface="Segoe UI"/>
                <a:cs typeface="Segoe UI"/>
              </a:rPr>
              <a:t>fiocchi</a:t>
            </a:r>
            <a:r>
              <a:rPr lang="en-US" sz="1800">
                <a:latin typeface="Segoe UI"/>
                <a:cs typeface="Segoe UI"/>
              </a:rPr>
              <a:t> per </a:t>
            </a:r>
            <a:r>
              <a:rPr lang="en-US" sz="1800" err="1">
                <a:latin typeface="Segoe UI"/>
                <a:cs typeface="Segoe UI"/>
              </a:rPr>
              <a:t>diversi</a:t>
            </a:r>
            <a:r>
              <a:rPr lang="en-US" sz="1800">
                <a:latin typeface="Segoe UI"/>
                <a:cs typeface="Segoe UI"/>
              </a:rPr>
              <a:t> </a:t>
            </a:r>
            <a:r>
              <a:rPr lang="en-US" sz="1800" err="1">
                <a:latin typeface="Segoe UI"/>
                <a:cs typeface="Segoe UI"/>
              </a:rPr>
              <a:t>utilizzi</a:t>
            </a:r>
            <a:r>
              <a:rPr lang="en-US" sz="1800">
                <a:latin typeface="Segoe UI"/>
                <a:cs typeface="Segoe UI"/>
              </a:rPr>
              <a:t>, biscotti, </a:t>
            </a:r>
            <a:r>
              <a:rPr lang="en-US" sz="1800" err="1">
                <a:latin typeface="Segoe UI"/>
                <a:cs typeface="Segoe UI"/>
              </a:rPr>
              <a:t>bevande</a:t>
            </a:r>
            <a:r>
              <a:rPr lang="en-US" sz="1800">
                <a:latin typeface="Segoe UI"/>
                <a:cs typeface="Segoe UI"/>
              </a:rPr>
              <a:t>, </a:t>
            </a:r>
            <a:r>
              <a:rPr lang="en-US" sz="1800" err="1">
                <a:latin typeface="Segoe UI"/>
                <a:cs typeface="Segoe UI"/>
              </a:rPr>
              <a:t>prodotti</a:t>
            </a:r>
            <a:r>
              <a:rPr lang="en-US" sz="1800">
                <a:latin typeface="Segoe UI"/>
                <a:cs typeface="Segoe UI"/>
              </a:rPr>
              <a:t> </a:t>
            </a:r>
            <a:r>
              <a:rPr lang="en-US" sz="1800" err="1">
                <a:latin typeface="Segoe UI"/>
                <a:cs typeface="Segoe UI"/>
              </a:rPr>
              <a:t>simili</a:t>
            </a:r>
            <a:r>
              <a:rPr lang="en-US" sz="1800">
                <a:latin typeface="Segoe UI"/>
                <a:cs typeface="Segoe UI"/>
              </a:rPr>
              <a:t> </a:t>
            </a:r>
            <a:r>
              <a:rPr lang="en-US" sz="1800" err="1">
                <a:latin typeface="Segoe UI"/>
                <a:cs typeface="Segoe UI"/>
              </a:rPr>
              <a:t>allo</a:t>
            </a:r>
            <a:r>
              <a:rPr lang="en-US" sz="1800">
                <a:latin typeface="Segoe UI"/>
                <a:cs typeface="Segoe UI"/>
              </a:rPr>
              <a:t> yogurt, </a:t>
            </a:r>
            <a:r>
              <a:rPr lang="en-US" sz="1800" err="1">
                <a:latin typeface="Segoe UI"/>
                <a:cs typeface="Segoe UI"/>
              </a:rPr>
              <a:t>sostituti</a:t>
            </a:r>
            <a:r>
              <a:rPr lang="en-US" sz="1800">
                <a:latin typeface="Segoe UI"/>
                <a:cs typeface="Segoe UI"/>
              </a:rPr>
              <a:t> </a:t>
            </a:r>
            <a:r>
              <a:rPr lang="en-US" sz="1800" err="1">
                <a:latin typeface="Segoe UI"/>
                <a:cs typeface="Segoe UI"/>
              </a:rPr>
              <a:t>della</a:t>
            </a:r>
            <a:r>
              <a:rPr lang="en-US" sz="1800">
                <a:latin typeface="Segoe UI"/>
                <a:cs typeface="Segoe UI"/>
              </a:rPr>
              <a:t> carne come </a:t>
            </a:r>
            <a:r>
              <a:rPr lang="en-US" sz="1800" err="1">
                <a:latin typeface="Segoe UI"/>
                <a:cs typeface="Segoe UI"/>
              </a:rPr>
              <a:t>fiocchi</a:t>
            </a:r>
            <a:r>
              <a:rPr lang="en-US" sz="1800">
                <a:latin typeface="Segoe UI"/>
                <a:cs typeface="Segoe UI"/>
              </a:rPr>
              <a:t> </a:t>
            </a:r>
            <a:r>
              <a:rPr lang="en-US" sz="1800" err="1">
                <a:latin typeface="Segoe UI"/>
                <a:cs typeface="Segoe UI"/>
              </a:rPr>
              <a:t>d'avena</a:t>
            </a:r>
            <a:r>
              <a:rPr lang="en-US" sz="1800">
                <a:latin typeface="Segoe UI"/>
                <a:cs typeface="Segoe UI"/>
              </a:rPr>
              <a:t>, farina </a:t>
            </a:r>
            <a:r>
              <a:rPr lang="en-US" sz="1800" err="1">
                <a:latin typeface="Segoe UI"/>
                <a:cs typeface="Segoe UI"/>
              </a:rPr>
              <a:t>d'avena</a:t>
            </a:r>
            <a:r>
              <a:rPr lang="en-US" sz="1800">
                <a:latin typeface="Segoe UI"/>
                <a:cs typeface="Segoe UI"/>
              </a:rPr>
              <a:t> e </a:t>
            </a:r>
            <a:r>
              <a:rPr lang="en-US" sz="1800" err="1">
                <a:latin typeface="Segoe UI"/>
                <a:cs typeface="Segoe UI"/>
              </a:rPr>
              <a:t>palline</a:t>
            </a:r>
            <a:r>
              <a:rPr lang="en-US" sz="1800">
                <a:latin typeface="Segoe UI"/>
                <a:cs typeface="Segoe UI"/>
              </a:rPr>
              <a:t> </a:t>
            </a:r>
            <a:r>
              <a:rPr lang="en-US" sz="1800" err="1">
                <a:latin typeface="Segoe UI"/>
                <a:cs typeface="Segoe UI"/>
              </a:rPr>
              <a:t>d'avena</a:t>
            </a:r>
            <a:r>
              <a:rPr lang="en-US" sz="1800">
                <a:latin typeface="Segoe UI"/>
                <a:cs typeface="Segoe UI"/>
              </a:rPr>
              <a:t>, pasta </a:t>
            </a:r>
            <a:r>
              <a:rPr lang="en-US" sz="1800" err="1">
                <a:latin typeface="Segoe UI"/>
                <a:cs typeface="Segoe UI"/>
              </a:rPr>
              <a:t>d'avena</a:t>
            </a:r>
            <a:r>
              <a:rPr lang="en-US" sz="1800">
                <a:latin typeface="Segoe UI"/>
                <a:cs typeface="Segoe UI"/>
              </a:rPr>
              <a:t>, </a:t>
            </a:r>
            <a:r>
              <a:rPr lang="en-US" sz="1800" err="1">
                <a:latin typeface="Segoe UI"/>
                <a:cs typeface="Segoe UI"/>
              </a:rPr>
              <a:t>vari</a:t>
            </a:r>
            <a:r>
              <a:rPr lang="en-US" sz="1800">
                <a:latin typeface="Segoe UI"/>
                <a:cs typeface="Segoe UI"/>
              </a:rPr>
              <a:t> snack, </a:t>
            </a:r>
            <a:r>
              <a:rPr lang="en-US" sz="1800" err="1">
                <a:latin typeface="Segoe UI"/>
                <a:cs typeface="Segoe UI"/>
              </a:rPr>
              <a:t>cioccolato</a:t>
            </a:r>
            <a:r>
              <a:rPr lang="en-US" sz="1800">
                <a:latin typeface="Segoe UI"/>
                <a:cs typeface="Segoe UI"/>
              </a:rPr>
              <a:t>, </a:t>
            </a:r>
            <a:r>
              <a:rPr lang="en-US" sz="1800" err="1">
                <a:latin typeface="Segoe UI"/>
                <a:cs typeface="Segoe UI"/>
              </a:rPr>
              <a:t>liquirizia</a:t>
            </a:r>
            <a:r>
              <a:rPr lang="en-US" sz="1800">
                <a:latin typeface="Segoe UI"/>
                <a:cs typeface="Segoe UI"/>
              </a:rPr>
              <a:t> e gelato</a:t>
            </a:r>
            <a:r>
              <a:rPr lang="en-US" sz="2000"/>
              <a:t>. (I </a:t>
            </a:r>
            <a:r>
              <a:rPr lang="en-US" sz="2000" err="1"/>
              <a:t>prodotti</a:t>
            </a:r>
            <a:r>
              <a:rPr lang="en-US" sz="2000"/>
              <a:t> </a:t>
            </a:r>
            <a:r>
              <a:rPr lang="en-US" sz="2000" err="1"/>
              <a:t>secondari</a:t>
            </a:r>
            <a:r>
              <a:rPr lang="en-US" sz="2000"/>
              <a:t>).</a:t>
            </a:r>
            <a:endParaRPr lang="en-US"/>
          </a:p>
          <a:p>
            <a:pPr marL="228600" lvl="0" indent="-228600" algn="l" rtl="0">
              <a:lnSpc>
                <a:spcPct val="103333"/>
              </a:lnSpc>
              <a:spcBef>
                <a:spcPts val="0"/>
              </a:spcBef>
              <a:spcAft>
                <a:spcPts val="0"/>
              </a:spcAft>
              <a:buClr>
                <a:srgbClr val="09465E"/>
              </a:buClr>
              <a:buSzPts val="2400"/>
              <a:buNone/>
            </a:pPr>
            <a:endParaRPr lang="en-US" sz="2000">
              <a:solidFill>
                <a:srgbClr val="000000"/>
              </a:solidFill>
              <a:latin typeface="Montserrat"/>
              <a:sym typeface="Montserrat"/>
            </a:endParaRPr>
          </a:p>
          <a:p>
            <a:pPr marL="228600"/>
            <a:r>
              <a:rPr lang="en-US" sz="1800" b="1" err="1">
                <a:latin typeface="Segoe UI"/>
                <a:cs typeface="Segoe UI"/>
              </a:rPr>
              <a:t>Perché</a:t>
            </a:r>
            <a:r>
              <a:rPr lang="en-US" sz="1800" b="1">
                <a:latin typeface="Segoe UI"/>
                <a:cs typeface="Segoe UI"/>
              </a:rPr>
              <a:t> </a:t>
            </a:r>
            <a:r>
              <a:rPr lang="en-US" sz="1800" b="1" err="1">
                <a:latin typeface="Segoe UI"/>
                <a:cs typeface="Segoe UI"/>
              </a:rPr>
              <a:t>l'avena</a:t>
            </a:r>
            <a:r>
              <a:rPr lang="en-US" sz="1800" b="1">
                <a:latin typeface="Segoe UI"/>
                <a:cs typeface="Segoe UI"/>
              </a:rPr>
              <a:t> e </a:t>
            </a:r>
            <a:r>
              <a:rPr lang="en-US" sz="1800" b="1" err="1">
                <a:latin typeface="Segoe UI"/>
                <a:cs typeface="Segoe UI"/>
              </a:rPr>
              <a:t>i</a:t>
            </a:r>
            <a:r>
              <a:rPr lang="en-US" sz="1800" b="1">
                <a:latin typeface="Segoe UI"/>
                <a:cs typeface="Segoe UI"/>
              </a:rPr>
              <a:t> </a:t>
            </a:r>
            <a:r>
              <a:rPr lang="en-US" sz="1800" b="1" err="1">
                <a:latin typeface="Segoe UI"/>
                <a:cs typeface="Segoe UI"/>
              </a:rPr>
              <a:t>suoi</a:t>
            </a:r>
            <a:r>
              <a:rPr lang="en-US" sz="1800" b="1">
                <a:latin typeface="Segoe UI"/>
                <a:cs typeface="Segoe UI"/>
              </a:rPr>
              <a:t> </a:t>
            </a:r>
            <a:r>
              <a:rPr lang="en-US" sz="1800" b="1" err="1">
                <a:latin typeface="Segoe UI"/>
                <a:cs typeface="Segoe UI"/>
              </a:rPr>
              <a:t>derivati</a:t>
            </a:r>
            <a:r>
              <a:rPr lang="en-US" sz="1800" b="1">
                <a:latin typeface="Segoe UI"/>
                <a:cs typeface="Segoe UI"/>
              </a:rPr>
              <a:t> </a:t>
            </a:r>
            <a:r>
              <a:rPr lang="en-US" sz="1800" b="1" err="1">
                <a:latin typeface="Segoe UI"/>
                <a:cs typeface="Segoe UI"/>
              </a:rPr>
              <a:t>trasformati</a:t>
            </a:r>
            <a:r>
              <a:rPr lang="en-US" sz="1800" b="1">
                <a:latin typeface="Segoe UI"/>
                <a:cs typeface="Segoe UI"/>
              </a:rPr>
              <a:t> </a:t>
            </a:r>
            <a:r>
              <a:rPr lang="en-US" sz="1800" b="1" err="1">
                <a:latin typeface="Segoe UI"/>
                <a:cs typeface="Segoe UI"/>
              </a:rPr>
              <a:t>sono</a:t>
            </a:r>
            <a:r>
              <a:rPr lang="en-US" sz="1800" b="1">
                <a:latin typeface="Segoe UI"/>
                <a:cs typeface="Segoe UI"/>
              </a:rPr>
              <a:t> </a:t>
            </a:r>
            <a:r>
              <a:rPr lang="en-US" sz="1800" b="1" err="1">
                <a:latin typeface="Segoe UI"/>
                <a:cs typeface="Segoe UI"/>
              </a:rPr>
              <a:t>considerati</a:t>
            </a:r>
            <a:r>
              <a:rPr lang="en-US" sz="1800" b="1">
                <a:latin typeface="Segoe UI"/>
                <a:cs typeface="Segoe UI"/>
              </a:rPr>
              <a:t> </a:t>
            </a:r>
            <a:r>
              <a:rPr lang="en-US" sz="1800" b="1" err="1">
                <a:latin typeface="Segoe UI"/>
                <a:cs typeface="Segoe UI"/>
              </a:rPr>
              <a:t>prodotti</a:t>
            </a:r>
            <a:r>
              <a:rPr lang="en-US" sz="1800" b="1">
                <a:latin typeface="Segoe UI"/>
                <a:cs typeface="Segoe UI"/>
              </a:rPr>
              <a:t> di base?</a:t>
            </a:r>
            <a:endParaRPr lang="en-US" sz="1800">
              <a:latin typeface="Segoe UI"/>
              <a:cs typeface="Segoe UI"/>
            </a:endParaRPr>
          </a:p>
          <a:p>
            <a:pPr marL="228600"/>
            <a:endParaRPr lang="en-US" sz="1200" b="1"/>
          </a:p>
          <a:p>
            <a:pPr marL="0" indent="0">
              <a:lnSpc>
                <a:spcPct val="100000"/>
              </a:lnSpc>
            </a:pPr>
            <a:r>
              <a:rPr lang="en-US" sz="1800">
                <a:latin typeface="Segoe UI"/>
                <a:cs typeface="Segoe UI"/>
              </a:rPr>
              <a:t>Le </a:t>
            </a:r>
            <a:r>
              <a:rPr lang="en-US" sz="1800" err="1">
                <a:latin typeface="Segoe UI"/>
                <a:cs typeface="Segoe UI"/>
              </a:rPr>
              <a:t>caratteristiche</a:t>
            </a:r>
            <a:r>
              <a:rPr lang="en-US" sz="1800">
                <a:latin typeface="Segoe UI"/>
                <a:cs typeface="Segoe UI"/>
              </a:rPr>
              <a:t> e la </a:t>
            </a:r>
            <a:r>
              <a:rPr lang="en-US" sz="1800" err="1">
                <a:latin typeface="Segoe UI"/>
                <a:cs typeface="Segoe UI"/>
              </a:rPr>
              <a:t>composizione</a:t>
            </a:r>
            <a:r>
              <a:rPr lang="en-US" sz="1800">
                <a:latin typeface="Segoe UI"/>
                <a:cs typeface="Segoe UI"/>
              </a:rPr>
              <a:t> </a:t>
            </a:r>
            <a:r>
              <a:rPr lang="en-US" sz="1800" err="1">
                <a:latin typeface="Segoe UI"/>
                <a:cs typeface="Segoe UI"/>
              </a:rPr>
              <a:t>chimica</a:t>
            </a:r>
            <a:r>
              <a:rPr lang="en-US" sz="1800">
                <a:latin typeface="Segoe UI"/>
                <a:cs typeface="Segoe UI"/>
              </a:rPr>
              <a:t> </a:t>
            </a:r>
            <a:r>
              <a:rPr lang="en-US" sz="1800" err="1">
                <a:latin typeface="Segoe UI"/>
                <a:cs typeface="Segoe UI"/>
              </a:rPr>
              <a:t>dell'avena</a:t>
            </a:r>
            <a:r>
              <a:rPr lang="en-US" sz="1800">
                <a:latin typeface="Segoe UI"/>
                <a:cs typeface="Segoe UI"/>
              </a:rPr>
              <a:t>, </a:t>
            </a:r>
            <a:r>
              <a:rPr lang="en-US" sz="1800" err="1">
                <a:latin typeface="Segoe UI"/>
                <a:cs typeface="Segoe UI"/>
              </a:rPr>
              <a:t>inclusa</a:t>
            </a:r>
            <a:r>
              <a:rPr lang="en-US" sz="1800">
                <a:latin typeface="Segoe UI"/>
                <a:cs typeface="Segoe UI"/>
              </a:rPr>
              <a:t> la </a:t>
            </a:r>
            <a:r>
              <a:rPr lang="en-US" sz="1800" err="1">
                <a:latin typeface="Segoe UI"/>
                <a:cs typeface="Segoe UI"/>
              </a:rPr>
              <a:t>concentrazione</a:t>
            </a:r>
            <a:r>
              <a:rPr lang="en-US" sz="1800">
                <a:latin typeface="Segoe UI"/>
                <a:cs typeface="Segoe UI"/>
              </a:rPr>
              <a:t> di beta-</a:t>
            </a:r>
            <a:r>
              <a:rPr lang="en-US" sz="1800" err="1">
                <a:latin typeface="Segoe UI"/>
                <a:cs typeface="Segoe UI"/>
              </a:rPr>
              <a:t>glucani</a:t>
            </a:r>
            <a:r>
              <a:rPr lang="en-US" sz="1800">
                <a:latin typeface="Segoe UI"/>
                <a:cs typeface="Segoe UI"/>
              </a:rPr>
              <a:t>, </a:t>
            </a:r>
            <a:r>
              <a:rPr lang="en-US" sz="1800" err="1">
                <a:latin typeface="Segoe UI"/>
                <a:cs typeface="Segoe UI"/>
              </a:rPr>
              <a:t>proteine</a:t>
            </a:r>
            <a:r>
              <a:rPr lang="en-US" sz="1800">
                <a:latin typeface="Segoe UI"/>
                <a:cs typeface="Segoe UI"/>
              </a:rPr>
              <a:t>, </a:t>
            </a:r>
            <a:r>
              <a:rPr lang="en-US" sz="1800" err="1">
                <a:latin typeface="Segoe UI"/>
                <a:cs typeface="Segoe UI"/>
              </a:rPr>
              <a:t>grassi</a:t>
            </a:r>
            <a:r>
              <a:rPr lang="en-US" sz="1800">
                <a:latin typeface="Segoe UI"/>
                <a:cs typeface="Segoe UI"/>
              </a:rPr>
              <a:t> e </a:t>
            </a:r>
            <a:r>
              <a:rPr lang="en-US" sz="1800" err="1">
                <a:latin typeface="Segoe UI"/>
                <a:cs typeface="Segoe UI"/>
              </a:rPr>
              <a:t>acidi</a:t>
            </a:r>
            <a:r>
              <a:rPr lang="en-US" sz="1800">
                <a:latin typeface="Segoe UI"/>
                <a:cs typeface="Segoe UI"/>
              </a:rPr>
              <a:t> </a:t>
            </a:r>
            <a:r>
              <a:rPr lang="en-US" sz="1800" err="1">
                <a:latin typeface="Segoe UI"/>
                <a:cs typeface="Segoe UI"/>
              </a:rPr>
              <a:t>grassi</a:t>
            </a:r>
            <a:r>
              <a:rPr lang="en-US" sz="1800">
                <a:latin typeface="Segoe UI"/>
                <a:cs typeface="Segoe UI"/>
              </a:rPr>
              <a:t>, </a:t>
            </a:r>
            <a:r>
              <a:rPr lang="en-US" sz="1800" err="1">
                <a:latin typeface="Segoe UI"/>
                <a:cs typeface="Segoe UI"/>
              </a:rPr>
              <a:t>supportano</a:t>
            </a:r>
            <a:r>
              <a:rPr lang="en-US" sz="1800">
                <a:latin typeface="Segoe UI"/>
                <a:cs typeface="Segoe UI"/>
              </a:rPr>
              <a:t> </a:t>
            </a:r>
            <a:r>
              <a:rPr lang="en-US" sz="1800" err="1">
                <a:latin typeface="Segoe UI"/>
                <a:cs typeface="Segoe UI"/>
              </a:rPr>
              <a:t>l'idea</a:t>
            </a:r>
            <a:r>
              <a:rPr lang="en-US" sz="1800">
                <a:latin typeface="Segoe UI"/>
                <a:cs typeface="Segoe UI"/>
              </a:rPr>
              <a:t> </a:t>
            </a:r>
            <a:r>
              <a:rPr lang="en-US" sz="1800" err="1">
                <a:latin typeface="Segoe UI"/>
                <a:cs typeface="Segoe UI"/>
              </a:rPr>
              <a:t>che</a:t>
            </a:r>
            <a:r>
              <a:rPr lang="en-US" sz="1800">
                <a:latin typeface="Segoe UI"/>
                <a:cs typeface="Segoe UI"/>
              </a:rPr>
              <a:t> </a:t>
            </a:r>
            <a:r>
              <a:rPr lang="en-US" sz="1800" err="1">
                <a:latin typeface="Segoe UI"/>
                <a:cs typeface="Segoe UI"/>
              </a:rPr>
              <a:t>l'avena</a:t>
            </a:r>
            <a:r>
              <a:rPr lang="en-US" sz="1800">
                <a:latin typeface="Segoe UI"/>
                <a:cs typeface="Segoe UI"/>
              </a:rPr>
              <a:t> </a:t>
            </a:r>
            <a:r>
              <a:rPr lang="en-US" sz="1800" err="1">
                <a:latin typeface="Segoe UI"/>
                <a:cs typeface="Segoe UI"/>
              </a:rPr>
              <a:t>possa</a:t>
            </a:r>
            <a:r>
              <a:rPr lang="en-US" sz="1800">
                <a:latin typeface="Segoe UI"/>
                <a:cs typeface="Segoe UI"/>
              </a:rPr>
              <a:t> </a:t>
            </a:r>
            <a:r>
              <a:rPr lang="en-US" sz="1800" err="1">
                <a:latin typeface="Segoe UI"/>
                <a:cs typeface="Segoe UI"/>
              </a:rPr>
              <a:t>essere</a:t>
            </a:r>
            <a:r>
              <a:rPr lang="en-US" sz="1800">
                <a:latin typeface="Segoe UI"/>
                <a:cs typeface="Segoe UI"/>
              </a:rPr>
              <a:t> </a:t>
            </a:r>
            <a:r>
              <a:rPr lang="en-US" sz="1800" err="1">
                <a:latin typeface="Segoe UI"/>
                <a:cs typeface="Segoe UI"/>
              </a:rPr>
              <a:t>impiegata</a:t>
            </a:r>
            <a:r>
              <a:rPr lang="en-US" sz="1800">
                <a:latin typeface="Segoe UI"/>
                <a:cs typeface="Segoe UI"/>
              </a:rPr>
              <a:t> in modo versatile </a:t>
            </a:r>
            <a:r>
              <a:rPr lang="en-US" sz="1800" err="1">
                <a:latin typeface="Segoe UI"/>
                <a:cs typeface="Segoe UI"/>
              </a:rPr>
              <a:t>sia</a:t>
            </a:r>
            <a:r>
              <a:rPr lang="en-US" sz="1800">
                <a:latin typeface="Segoe UI"/>
                <a:cs typeface="Segoe UI"/>
              </a:rPr>
              <a:t> </a:t>
            </a:r>
            <a:r>
              <a:rPr lang="en-US" sz="1800" err="1">
                <a:latin typeface="Segoe UI"/>
                <a:cs typeface="Segoe UI"/>
              </a:rPr>
              <a:t>nel</a:t>
            </a:r>
            <a:r>
              <a:rPr lang="en-US" sz="1800">
                <a:latin typeface="Segoe UI"/>
                <a:cs typeface="Segoe UI"/>
              </a:rPr>
              <a:t> </a:t>
            </a:r>
            <a:r>
              <a:rPr lang="en-US" sz="1800" err="1">
                <a:latin typeface="Segoe UI"/>
                <a:cs typeface="Segoe UI"/>
              </a:rPr>
              <a:t>settore</a:t>
            </a:r>
            <a:r>
              <a:rPr lang="en-US" sz="1800">
                <a:latin typeface="Segoe UI"/>
                <a:cs typeface="Segoe UI"/>
              </a:rPr>
              <a:t> </a:t>
            </a:r>
            <a:r>
              <a:rPr lang="en-US" sz="1800" err="1">
                <a:latin typeface="Segoe UI"/>
                <a:cs typeface="Segoe UI"/>
              </a:rPr>
              <a:t>alimentare</a:t>
            </a:r>
            <a:r>
              <a:rPr lang="en-US" sz="1800">
                <a:latin typeface="Segoe UI"/>
                <a:cs typeface="Segoe UI"/>
              </a:rPr>
              <a:t> </a:t>
            </a:r>
            <a:r>
              <a:rPr lang="en-US" sz="1800" err="1">
                <a:latin typeface="Segoe UI"/>
                <a:cs typeface="Segoe UI"/>
              </a:rPr>
              <a:t>che</a:t>
            </a:r>
            <a:r>
              <a:rPr lang="en-US" sz="1800">
                <a:latin typeface="Segoe UI"/>
                <a:cs typeface="Segoe UI"/>
              </a:rPr>
              <a:t> in </a:t>
            </a:r>
            <a:r>
              <a:rPr lang="en-US" sz="1800" err="1">
                <a:latin typeface="Segoe UI"/>
                <a:cs typeface="Segoe UI"/>
              </a:rPr>
              <a:t>quello</a:t>
            </a:r>
            <a:r>
              <a:rPr lang="en-US" sz="1800">
                <a:latin typeface="Segoe UI"/>
                <a:cs typeface="Segoe UI"/>
              </a:rPr>
              <a:t> </a:t>
            </a:r>
            <a:r>
              <a:rPr lang="en-US" sz="1800" err="1">
                <a:latin typeface="Segoe UI"/>
                <a:cs typeface="Segoe UI"/>
              </a:rPr>
              <a:t>dei</a:t>
            </a:r>
            <a:r>
              <a:rPr lang="en-US" sz="1800">
                <a:latin typeface="Segoe UI"/>
                <a:cs typeface="Segoe UI"/>
              </a:rPr>
              <a:t> </a:t>
            </a:r>
            <a:r>
              <a:rPr lang="en-US" sz="1800" err="1">
                <a:latin typeface="Segoe UI"/>
                <a:cs typeface="Segoe UI"/>
              </a:rPr>
              <a:t>mangimi</a:t>
            </a:r>
            <a:r>
              <a:rPr lang="en-US" sz="1800">
                <a:latin typeface="Segoe UI"/>
                <a:cs typeface="Segoe UI"/>
              </a:rPr>
              <a:t>.</a:t>
            </a:r>
            <a:endParaRPr lang="en-US" sz="1800">
              <a:solidFill>
                <a:srgbClr val="086D6E"/>
              </a:solidFill>
              <a:latin typeface="Segoe UI"/>
              <a:cs typeface="Segoe UI"/>
            </a:endParaRPr>
          </a:p>
          <a:p>
            <a:pPr marL="228600" indent="-215900">
              <a:spcBef>
                <a:spcPts val="1200"/>
              </a:spcBef>
              <a:buSzPts val="2200"/>
              <a:buAutoNum type="arabicPeriod"/>
            </a:pPr>
            <a:r>
              <a:rPr lang="en-US" sz="2000"/>
              <a:t> </a:t>
            </a:r>
            <a:r>
              <a:rPr lang="en-US" sz="1800" err="1">
                <a:latin typeface="Segoe UI"/>
                <a:cs typeface="Segoe UI"/>
              </a:rPr>
              <a:t>Elevata</a:t>
            </a:r>
            <a:r>
              <a:rPr lang="en-US" sz="1800">
                <a:latin typeface="Segoe UI"/>
                <a:cs typeface="Segoe UI"/>
              </a:rPr>
              <a:t> </a:t>
            </a:r>
            <a:r>
              <a:rPr lang="en-US" sz="1800" err="1">
                <a:latin typeface="Segoe UI"/>
                <a:cs typeface="Segoe UI"/>
              </a:rPr>
              <a:t>domanda</a:t>
            </a:r>
            <a:r>
              <a:rPr lang="en-US" sz="1800">
                <a:latin typeface="Segoe UI"/>
                <a:cs typeface="Segoe UI"/>
              </a:rPr>
              <a:t> di </a:t>
            </a:r>
            <a:r>
              <a:rPr lang="en-US" sz="1800" err="1">
                <a:latin typeface="Segoe UI"/>
                <a:cs typeface="Segoe UI"/>
              </a:rPr>
              <a:t>mercato</a:t>
            </a:r>
            <a:r>
              <a:rPr lang="en-US" sz="1800">
                <a:latin typeface="Segoe UI"/>
                <a:cs typeface="Segoe UI"/>
              </a:rPr>
              <a:t> e </a:t>
            </a:r>
            <a:r>
              <a:rPr lang="en-US" sz="1800" err="1">
                <a:latin typeface="Segoe UI"/>
                <a:cs typeface="Segoe UI"/>
              </a:rPr>
              <a:t>prodotto</a:t>
            </a:r>
            <a:r>
              <a:rPr lang="en-US" sz="1800">
                <a:latin typeface="Segoe UI"/>
                <a:cs typeface="Segoe UI"/>
              </a:rPr>
              <a:t> </a:t>
            </a:r>
            <a:r>
              <a:rPr lang="en-US" sz="1800" err="1">
                <a:latin typeface="Segoe UI"/>
                <a:cs typeface="Segoe UI"/>
              </a:rPr>
              <a:t>alimentare</a:t>
            </a:r>
            <a:r>
              <a:rPr lang="en-US" sz="1800">
                <a:latin typeface="Segoe UI"/>
                <a:cs typeface="Segoe UI"/>
              </a:rPr>
              <a:t> </a:t>
            </a:r>
            <a:r>
              <a:rPr lang="en-US" sz="1800" err="1">
                <a:latin typeface="Segoe UI"/>
                <a:cs typeface="Segoe UI"/>
              </a:rPr>
              <a:t>essenziale</a:t>
            </a:r>
            <a:r>
              <a:rPr lang="en-US" sz="1800">
                <a:latin typeface="Segoe UI"/>
                <a:cs typeface="Segoe UI"/>
              </a:rPr>
              <a:t>: </a:t>
            </a:r>
            <a:r>
              <a:rPr lang="en-US" sz="1800" err="1">
                <a:latin typeface="Segoe UI"/>
                <a:cs typeface="Segoe UI"/>
              </a:rPr>
              <a:t>saporito</a:t>
            </a:r>
            <a:r>
              <a:rPr lang="en-US" sz="1800">
                <a:latin typeface="Segoe UI"/>
                <a:cs typeface="Segoe UI"/>
              </a:rPr>
              <a:t>, </a:t>
            </a:r>
            <a:r>
              <a:rPr lang="en-US" sz="1800" err="1">
                <a:latin typeface="Segoe UI"/>
                <a:cs typeface="Segoe UI"/>
              </a:rPr>
              <a:t>salutare</a:t>
            </a:r>
            <a:r>
              <a:rPr lang="en-US" sz="1800">
                <a:latin typeface="Segoe UI"/>
                <a:cs typeface="Segoe UI"/>
              </a:rPr>
              <a:t>, </a:t>
            </a:r>
            <a:r>
              <a:rPr lang="en-US" sz="1800" err="1">
                <a:latin typeface="Segoe UI"/>
                <a:cs typeface="Segoe UI"/>
              </a:rPr>
              <a:t>conveniente</a:t>
            </a:r>
            <a:r>
              <a:rPr lang="en-US" sz="1800">
                <a:latin typeface="Segoe UI"/>
                <a:cs typeface="Segoe UI"/>
              </a:rPr>
              <a:t>, </a:t>
            </a:r>
            <a:r>
              <a:rPr lang="en-US" sz="1800" err="1">
                <a:latin typeface="Segoe UI"/>
                <a:cs typeface="Segoe UI"/>
              </a:rPr>
              <a:t>molteplici</a:t>
            </a:r>
            <a:r>
              <a:rPr lang="en-US" sz="1800">
                <a:latin typeface="Segoe UI"/>
                <a:cs typeface="Segoe UI"/>
              </a:rPr>
              <a:t> </a:t>
            </a:r>
            <a:r>
              <a:rPr lang="en-US" sz="1800" err="1">
                <a:latin typeface="Segoe UI"/>
                <a:cs typeface="Segoe UI"/>
              </a:rPr>
              <a:t>applicazioni</a:t>
            </a:r>
            <a:r>
              <a:rPr lang="en-US" sz="1800">
                <a:latin typeface="Segoe UI"/>
                <a:cs typeface="Segoe UI"/>
              </a:rPr>
              <a:t> del </a:t>
            </a:r>
            <a:r>
              <a:rPr lang="en-US" sz="1800" err="1">
                <a:latin typeface="Segoe UI"/>
                <a:cs typeface="Segoe UI"/>
              </a:rPr>
              <a:t>prodotto</a:t>
            </a:r>
            <a:r>
              <a:rPr lang="en-US" sz="1800">
                <a:latin typeface="Segoe UI"/>
                <a:cs typeface="Segoe UI"/>
              </a:rPr>
              <a:t>.</a:t>
            </a:r>
            <a:endParaRPr lang="en-US" sz="1800">
              <a:solidFill>
                <a:srgbClr val="086D6E"/>
              </a:solidFill>
              <a:latin typeface="Segoe UI"/>
              <a:cs typeface="Segoe UI"/>
            </a:endParaRPr>
          </a:p>
          <a:p>
            <a:pPr marL="228600" indent="-215900">
              <a:spcBef>
                <a:spcPts val="1200"/>
              </a:spcBef>
              <a:buSzPts val="2200"/>
              <a:buFont typeface="Arial"/>
              <a:buAutoNum type="arabicPeriod"/>
            </a:pPr>
            <a:r>
              <a:rPr lang="en-US" sz="1800" b="1" err="1">
                <a:latin typeface="Segoe UI"/>
                <a:cs typeface="Segoe UI"/>
              </a:rPr>
              <a:t>Uso</a:t>
            </a:r>
            <a:r>
              <a:rPr lang="en-US" sz="1800" b="1">
                <a:latin typeface="Segoe UI"/>
                <a:cs typeface="Segoe UI"/>
              </a:rPr>
              <a:t> </a:t>
            </a:r>
            <a:r>
              <a:rPr lang="en-US" sz="1800" b="1" err="1">
                <a:latin typeface="Segoe UI"/>
                <a:cs typeface="Segoe UI"/>
              </a:rPr>
              <a:t>efficiente</a:t>
            </a:r>
            <a:r>
              <a:rPr lang="en-US" sz="1800" b="1">
                <a:latin typeface="Segoe UI"/>
                <a:cs typeface="Segoe UI"/>
              </a:rPr>
              <a:t> </a:t>
            </a:r>
            <a:r>
              <a:rPr lang="en-US" sz="1800" b="1" err="1">
                <a:latin typeface="Segoe UI"/>
                <a:cs typeface="Segoe UI"/>
              </a:rPr>
              <a:t>dell'avena</a:t>
            </a:r>
            <a:r>
              <a:rPr lang="en-US" sz="1800" b="1">
                <a:latin typeface="Segoe UI"/>
                <a:cs typeface="Segoe UI"/>
              </a:rPr>
              <a:t>:</a:t>
            </a:r>
            <a:r>
              <a:rPr lang="en-US" sz="1800">
                <a:latin typeface="Segoe UI"/>
                <a:cs typeface="Segoe UI"/>
              </a:rPr>
              <a:t> </a:t>
            </a:r>
            <a:r>
              <a:rPr lang="en-US" sz="1800" err="1">
                <a:latin typeface="Segoe UI"/>
                <a:cs typeface="Segoe UI"/>
              </a:rPr>
              <a:t>integratori</a:t>
            </a:r>
            <a:r>
              <a:rPr lang="en-US" sz="1800">
                <a:latin typeface="Segoe UI"/>
                <a:cs typeface="Segoe UI"/>
              </a:rPr>
              <a:t> </a:t>
            </a:r>
            <a:r>
              <a:rPr lang="en-US" sz="1800" err="1">
                <a:latin typeface="Segoe UI"/>
                <a:cs typeface="Segoe UI"/>
              </a:rPr>
              <a:t>alimentari</a:t>
            </a:r>
            <a:r>
              <a:rPr lang="en-US" sz="1800">
                <a:latin typeface="Segoe UI"/>
                <a:cs typeface="Segoe UI"/>
              </a:rPr>
              <a:t>, </a:t>
            </a:r>
            <a:r>
              <a:rPr lang="en-US" sz="1800" err="1">
                <a:latin typeface="Segoe UI"/>
                <a:cs typeface="Segoe UI"/>
              </a:rPr>
              <a:t>materiali</a:t>
            </a:r>
            <a:r>
              <a:rPr lang="en-US" sz="1800">
                <a:latin typeface="Segoe UI"/>
                <a:cs typeface="Segoe UI"/>
              </a:rPr>
              <a:t> per </a:t>
            </a:r>
            <a:r>
              <a:rPr lang="en-US" sz="1800" err="1">
                <a:latin typeface="Segoe UI"/>
                <a:cs typeface="Segoe UI"/>
              </a:rPr>
              <a:t>imballaggio</a:t>
            </a:r>
            <a:r>
              <a:rPr lang="en-US" sz="1800">
                <a:latin typeface="Segoe UI"/>
                <a:cs typeface="Segoe UI"/>
              </a:rPr>
              <a:t>, </a:t>
            </a:r>
            <a:r>
              <a:rPr lang="en-US" sz="1800" err="1">
                <a:latin typeface="Segoe UI"/>
                <a:cs typeface="Segoe UI"/>
              </a:rPr>
              <a:t>cosmetici</a:t>
            </a:r>
            <a:r>
              <a:rPr lang="en-US" sz="1800">
                <a:latin typeface="Segoe UI"/>
                <a:cs typeface="Segoe UI"/>
              </a:rPr>
              <a:t>, </a:t>
            </a:r>
            <a:r>
              <a:rPr lang="en-US" sz="1800" err="1">
                <a:latin typeface="Segoe UI"/>
                <a:cs typeface="Segoe UI"/>
              </a:rPr>
              <a:t>settore</a:t>
            </a:r>
            <a:r>
              <a:rPr lang="en-US" sz="1800">
                <a:latin typeface="Segoe UI"/>
                <a:cs typeface="Segoe UI"/>
              </a:rPr>
              <a:t> </a:t>
            </a:r>
            <a:r>
              <a:rPr lang="en-US" sz="1800" err="1">
                <a:latin typeface="Segoe UI"/>
                <a:cs typeface="Segoe UI"/>
              </a:rPr>
              <a:t>farmaceutico</a:t>
            </a:r>
            <a:r>
              <a:rPr lang="en-US" sz="1800">
                <a:latin typeface="Segoe UI"/>
                <a:cs typeface="Segoe UI"/>
              </a:rPr>
              <a:t>, </a:t>
            </a:r>
            <a:r>
              <a:rPr lang="en-US" sz="1800" err="1">
                <a:latin typeface="Segoe UI"/>
                <a:cs typeface="Segoe UI"/>
              </a:rPr>
              <a:t>mangimi</a:t>
            </a:r>
            <a:r>
              <a:rPr lang="en-US" sz="1800">
                <a:latin typeface="Segoe UI"/>
                <a:cs typeface="Segoe UI"/>
              </a:rPr>
              <a:t> per </a:t>
            </a:r>
            <a:r>
              <a:rPr lang="en-US" sz="1800" err="1">
                <a:latin typeface="Segoe UI"/>
                <a:cs typeface="Segoe UI"/>
              </a:rPr>
              <a:t>animali</a:t>
            </a:r>
            <a:r>
              <a:rPr lang="en-US" sz="1800">
                <a:latin typeface="Segoe UI"/>
                <a:cs typeface="Segoe UI"/>
              </a:rPr>
              <a:t>, </a:t>
            </a:r>
            <a:r>
              <a:rPr lang="en-US" sz="1800" err="1">
                <a:latin typeface="Segoe UI"/>
                <a:cs typeface="Segoe UI"/>
              </a:rPr>
              <a:t>biofertilizzanti</a:t>
            </a:r>
            <a:r>
              <a:rPr lang="en-US" sz="1800">
                <a:latin typeface="Segoe UI"/>
                <a:cs typeface="Segoe UI"/>
              </a:rPr>
              <a:t>, </a:t>
            </a:r>
            <a:r>
              <a:rPr lang="en-US" sz="1800" err="1">
                <a:latin typeface="Segoe UI"/>
                <a:cs typeface="Segoe UI"/>
              </a:rPr>
              <a:t>biocarburanti</a:t>
            </a:r>
            <a:r>
              <a:rPr lang="en-US" sz="1800">
                <a:latin typeface="Segoe UI"/>
                <a:cs typeface="Segoe UI"/>
              </a:rPr>
              <a:t>, </a:t>
            </a:r>
            <a:r>
              <a:rPr lang="en-US" sz="1800" err="1">
                <a:latin typeface="Segoe UI"/>
                <a:cs typeface="Segoe UI"/>
              </a:rPr>
              <a:t>industria</a:t>
            </a:r>
            <a:r>
              <a:rPr lang="en-US" sz="1800">
                <a:latin typeface="Segoe UI"/>
                <a:cs typeface="Segoe UI"/>
              </a:rPr>
              <a:t> </a:t>
            </a:r>
            <a:r>
              <a:rPr lang="en-US" sz="1800" err="1">
                <a:latin typeface="Segoe UI"/>
                <a:cs typeface="Segoe UI"/>
              </a:rPr>
              <a:t>tessile</a:t>
            </a:r>
            <a:r>
              <a:rPr lang="en-US" sz="1800">
                <a:latin typeface="Segoe UI"/>
                <a:cs typeface="Segoe UI"/>
              </a:rPr>
              <a:t> (I </a:t>
            </a:r>
            <a:r>
              <a:rPr lang="en-US" sz="1800" err="1">
                <a:latin typeface="Segoe UI"/>
                <a:cs typeface="Segoe UI"/>
              </a:rPr>
              <a:t>prodotti</a:t>
            </a:r>
            <a:r>
              <a:rPr lang="en-US" sz="1800">
                <a:latin typeface="Segoe UI"/>
                <a:cs typeface="Segoe UI"/>
              </a:rPr>
              <a:t> </a:t>
            </a:r>
            <a:r>
              <a:rPr lang="en-US" sz="1800" err="1">
                <a:latin typeface="Segoe UI"/>
                <a:cs typeface="Segoe UI"/>
              </a:rPr>
              <a:t>terziari</a:t>
            </a:r>
            <a:r>
              <a:rPr lang="en-US" sz="1800">
                <a:latin typeface="Segoe UI"/>
                <a:cs typeface="Segoe UI"/>
              </a:rPr>
              <a:t>)</a:t>
            </a:r>
          </a:p>
          <a:p>
            <a:pPr marL="228600" indent="-215900">
              <a:spcBef>
                <a:spcPts val="1200"/>
              </a:spcBef>
              <a:buSzPts val="2200"/>
              <a:buAutoNum type="arabicPeriod"/>
            </a:pPr>
            <a:r>
              <a:rPr lang="en-US" sz="1800" b="1" err="1">
                <a:latin typeface="Segoe UI"/>
                <a:cs typeface="Segoe UI"/>
              </a:rPr>
              <a:t>Versatilità</a:t>
            </a:r>
            <a:r>
              <a:rPr lang="en-US" sz="1800" b="1">
                <a:latin typeface="Segoe UI"/>
                <a:cs typeface="Segoe UI"/>
              </a:rPr>
              <a:t> </a:t>
            </a:r>
            <a:r>
              <a:rPr lang="en-US" sz="1800" b="1" err="1">
                <a:latin typeface="Segoe UI"/>
                <a:cs typeface="Segoe UI"/>
              </a:rPr>
              <a:t>dei</a:t>
            </a:r>
            <a:r>
              <a:rPr lang="en-US" sz="1800" b="1">
                <a:latin typeface="Segoe UI"/>
                <a:cs typeface="Segoe UI"/>
              </a:rPr>
              <a:t> </a:t>
            </a:r>
            <a:r>
              <a:rPr lang="en-US" sz="1800" b="1" err="1">
                <a:latin typeface="Segoe UI"/>
                <a:cs typeface="Segoe UI"/>
              </a:rPr>
              <a:t>sottoprodotti</a:t>
            </a:r>
            <a:r>
              <a:rPr lang="en-US" sz="1800" b="1">
                <a:latin typeface="Segoe UI"/>
                <a:cs typeface="Segoe UI"/>
              </a:rPr>
              <a:t>:</a:t>
            </a:r>
            <a:r>
              <a:rPr lang="en-US" sz="1800">
                <a:latin typeface="Segoe UI"/>
                <a:cs typeface="Segoe UI"/>
              </a:rPr>
              <a:t> </a:t>
            </a:r>
            <a:r>
              <a:rPr lang="en-US" sz="1800" err="1">
                <a:latin typeface="Segoe UI"/>
                <a:cs typeface="Segoe UI"/>
              </a:rPr>
              <a:t>sottoprodotti</a:t>
            </a:r>
            <a:r>
              <a:rPr lang="en-US" sz="1800">
                <a:latin typeface="Segoe UI"/>
                <a:cs typeface="Segoe UI"/>
              </a:rPr>
              <a:t> come la </a:t>
            </a:r>
            <a:r>
              <a:rPr lang="en-US" sz="1800" err="1">
                <a:latin typeface="Segoe UI"/>
                <a:cs typeface="Segoe UI"/>
              </a:rPr>
              <a:t>paglia</a:t>
            </a:r>
            <a:r>
              <a:rPr lang="en-US" sz="1800">
                <a:latin typeface="Segoe UI"/>
                <a:cs typeface="Segoe UI"/>
              </a:rPr>
              <a:t>, le </a:t>
            </a:r>
            <a:r>
              <a:rPr lang="en-US" sz="1800" err="1">
                <a:latin typeface="Segoe UI"/>
                <a:cs typeface="Segoe UI"/>
              </a:rPr>
              <a:t>frazioni</a:t>
            </a:r>
            <a:r>
              <a:rPr lang="en-US" sz="1800">
                <a:latin typeface="Segoe UI"/>
                <a:cs typeface="Segoe UI"/>
              </a:rPr>
              <a:t> di </a:t>
            </a:r>
            <a:r>
              <a:rPr lang="en-US" sz="1800" err="1">
                <a:latin typeface="Segoe UI"/>
                <a:cs typeface="Segoe UI"/>
              </a:rPr>
              <a:t>gusci</a:t>
            </a:r>
            <a:r>
              <a:rPr lang="en-US" sz="1800">
                <a:latin typeface="Segoe UI"/>
                <a:cs typeface="Segoe UI"/>
              </a:rPr>
              <a:t> e </a:t>
            </a:r>
            <a:r>
              <a:rPr lang="en-US" sz="1800" err="1">
                <a:latin typeface="Segoe UI"/>
                <a:cs typeface="Segoe UI"/>
              </a:rPr>
              <a:t>i</a:t>
            </a:r>
            <a:r>
              <a:rPr lang="en-US" sz="1800">
                <a:latin typeface="Segoe UI"/>
                <a:cs typeface="Segoe UI"/>
              </a:rPr>
              <a:t> </a:t>
            </a:r>
            <a:r>
              <a:rPr lang="en-US" sz="1800" err="1">
                <a:latin typeface="Segoe UI"/>
                <a:cs typeface="Segoe UI"/>
              </a:rPr>
              <a:t>sottoflussi</a:t>
            </a:r>
            <a:r>
              <a:rPr lang="en-US" sz="1800">
                <a:latin typeface="Segoe UI"/>
                <a:cs typeface="Segoe UI"/>
              </a:rPr>
              <a:t> </a:t>
            </a:r>
            <a:r>
              <a:rPr lang="en-US" sz="1800" err="1">
                <a:latin typeface="Segoe UI"/>
                <a:cs typeface="Segoe UI"/>
              </a:rPr>
              <a:t>dell'industria</a:t>
            </a:r>
            <a:r>
              <a:rPr lang="en-US" sz="1800">
                <a:latin typeface="Segoe UI"/>
                <a:cs typeface="Segoe UI"/>
              </a:rPr>
              <a:t> </a:t>
            </a:r>
            <a:r>
              <a:rPr lang="en-US" sz="1800" err="1">
                <a:latin typeface="Segoe UI"/>
                <a:cs typeface="Segoe UI"/>
              </a:rPr>
              <a:t>della</a:t>
            </a:r>
            <a:r>
              <a:rPr lang="en-US" sz="1800">
                <a:latin typeface="Segoe UI"/>
                <a:cs typeface="Segoe UI"/>
              </a:rPr>
              <a:t> </a:t>
            </a:r>
            <a:r>
              <a:rPr lang="en-US" sz="1800" err="1">
                <a:latin typeface="Segoe UI"/>
                <a:cs typeface="Segoe UI"/>
              </a:rPr>
              <a:t>macinatura</a:t>
            </a:r>
            <a:r>
              <a:rPr lang="en-US" sz="1800">
                <a:latin typeface="Segoe UI"/>
                <a:cs typeface="Segoe UI"/>
              </a:rPr>
              <a:t>.</a:t>
            </a:r>
            <a:endParaRPr sz="1800">
              <a:latin typeface="Segoe UI"/>
              <a:cs typeface="Segoe UI"/>
            </a:endParaRPr>
          </a:p>
          <a:p>
            <a:pPr marL="514350" indent="-285750">
              <a:lnSpc>
                <a:spcPts val="2174"/>
              </a:lnSpc>
              <a:buSzPts val="2200"/>
              <a:buChar char="•"/>
            </a:pPr>
            <a:endParaRPr lang="en-US" sz="1800">
              <a:solidFill>
                <a:srgbClr val="000000"/>
              </a:solidFill>
              <a:latin typeface="Segoe UI"/>
              <a:cs typeface="Segoe UI"/>
            </a:endParaRPr>
          </a:p>
          <a:p>
            <a:pPr marL="514350" indent="-285750">
              <a:lnSpc>
                <a:spcPts val="2104"/>
              </a:lnSpc>
              <a:buSzPts val="2200"/>
              <a:buChar char="•"/>
            </a:pPr>
            <a:endParaRPr lang="en-US" sz="1800" b="1">
              <a:latin typeface="Segoe UI"/>
              <a:cs typeface="Segoe UI"/>
            </a:endParaRPr>
          </a:p>
          <a:p>
            <a:pPr marL="514350" indent="-285750">
              <a:lnSpc>
                <a:spcPts val="2104"/>
              </a:lnSpc>
              <a:buSzPts val="2200"/>
              <a:buChar char="•"/>
            </a:pPr>
            <a:endParaRPr lang="en-US" sz="1800" b="1">
              <a:latin typeface="Segoe UI"/>
              <a:cs typeface="Segoe UI"/>
            </a:endParaRPr>
          </a:p>
          <a:p>
            <a:pPr marL="228600" indent="-215900">
              <a:spcBef>
                <a:spcPts val="1200"/>
              </a:spcBef>
              <a:buSzPts val="2200"/>
              <a:buAutoNum type="arabicPeriod"/>
            </a:pPr>
            <a:endParaRPr lang="en-US"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
          <p:cNvSpPr txBox="1">
            <a:spLocks noGrp="1"/>
          </p:cNvSpPr>
          <p:nvPr>
            <p:ph type="body" idx="1"/>
          </p:nvPr>
        </p:nvSpPr>
        <p:spPr>
          <a:xfrm>
            <a:off x="724984" y="412370"/>
            <a:ext cx="5237665" cy="992700"/>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err="1"/>
              <a:t>Flussi</a:t>
            </a:r>
            <a:r>
              <a:rPr lang="en-US" dirty="0"/>
              <a:t> </a:t>
            </a:r>
            <a:r>
              <a:rPr lang="en-US" dirty="0" err="1"/>
              <a:t>degli</a:t>
            </a:r>
            <a:r>
              <a:rPr lang="en-US" dirty="0"/>
              <a:t> </a:t>
            </a:r>
            <a:r>
              <a:rPr lang="en-US" dirty="0" err="1"/>
              <a:t>scarti</a:t>
            </a:r>
            <a:r>
              <a:rPr lang="en-US" dirty="0"/>
              <a:t> di Avena</a:t>
            </a:r>
            <a:endParaRPr dirty="0"/>
          </a:p>
          <a:p>
            <a:pPr marL="0" lvl="0" indent="0" algn="l" rtl="0">
              <a:lnSpc>
                <a:spcPct val="90000"/>
              </a:lnSpc>
              <a:spcBef>
                <a:spcPts val="1000"/>
              </a:spcBef>
              <a:spcAft>
                <a:spcPts val="0"/>
              </a:spcAft>
              <a:buClr>
                <a:srgbClr val="09465E"/>
              </a:buClr>
              <a:buSzPts val="3600"/>
              <a:buNone/>
            </a:pPr>
            <a:endParaRPr dirty="0"/>
          </a:p>
        </p:txBody>
      </p:sp>
      <p:sp>
        <p:nvSpPr>
          <p:cNvPr id="172" name="Google Shape;172;p4"/>
          <p:cNvSpPr txBox="1">
            <a:spLocks noGrp="1"/>
          </p:cNvSpPr>
          <p:nvPr>
            <p:ph type="body" idx="3"/>
          </p:nvPr>
        </p:nvSpPr>
        <p:spPr>
          <a:xfrm>
            <a:off x="6096000" y="551323"/>
            <a:ext cx="5936095" cy="5968958"/>
          </a:xfrm>
          <a:prstGeom prst="rect">
            <a:avLst/>
          </a:prstGeom>
          <a:noFill/>
          <a:ln>
            <a:noFill/>
          </a:ln>
        </p:spPr>
        <p:txBody>
          <a:bodyPr spcFirstLastPara="1" wrap="square" lIns="91425" tIns="45700" rIns="91425" bIns="45700" anchor="t" anchorCtr="0">
            <a:noAutofit/>
          </a:bodyPr>
          <a:lstStyle/>
          <a:p>
            <a:pPr marL="228600" indent="0">
              <a:lnSpc>
                <a:spcPts val="2495"/>
              </a:lnSpc>
              <a:spcAft>
                <a:spcPts val="600"/>
              </a:spcAft>
            </a:pPr>
            <a:r>
              <a:rPr lang="en-US" sz="2200" dirty="0" err="1"/>
              <a:t>L'avena</a:t>
            </a:r>
            <a:r>
              <a:rPr lang="en-US" sz="2200" dirty="0"/>
              <a:t> </a:t>
            </a:r>
            <a:r>
              <a:rPr lang="en-US" sz="2200" dirty="0" err="1"/>
              <a:t>presenta</a:t>
            </a:r>
            <a:r>
              <a:rPr lang="en-US" sz="2200" dirty="0"/>
              <a:t> </a:t>
            </a:r>
            <a:r>
              <a:rPr lang="en-US" sz="2200" dirty="0" err="1"/>
              <a:t>una</a:t>
            </a:r>
            <a:r>
              <a:rPr lang="en-US" sz="2200" dirty="0"/>
              <a:t> </a:t>
            </a:r>
            <a:r>
              <a:rPr lang="en-US" sz="2200" dirty="0" err="1"/>
              <a:t>vasta</a:t>
            </a:r>
            <a:r>
              <a:rPr lang="en-US" sz="2200" dirty="0"/>
              <a:t> </a:t>
            </a:r>
            <a:r>
              <a:rPr lang="en-US" sz="2200" dirty="0" err="1"/>
              <a:t>varietà</a:t>
            </a:r>
            <a:r>
              <a:rPr lang="en-US" sz="2200" dirty="0"/>
              <a:t> di </a:t>
            </a:r>
            <a:r>
              <a:rPr lang="en-US" sz="2200" dirty="0" err="1"/>
              <a:t>sottoprodotti</a:t>
            </a:r>
            <a:r>
              <a:rPr lang="en-US" sz="2200" dirty="0"/>
              <a:t> </a:t>
            </a:r>
            <a:r>
              <a:rPr lang="en-US" sz="2200" dirty="0" err="1"/>
              <a:t>che</a:t>
            </a:r>
            <a:r>
              <a:rPr lang="en-US" sz="2200" dirty="0"/>
              <a:t> </a:t>
            </a:r>
            <a:r>
              <a:rPr lang="en-US" sz="2200" dirty="0" err="1"/>
              <a:t>possono</a:t>
            </a:r>
            <a:r>
              <a:rPr lang="en-US" sz="2200" dirty="0"/>
              <a:t> </a:t>
            </a:r>
            <a:r>
              <a:rPr lang="en-US" sz="2200" dirty="0" err="1"/>
              <a:t>essere</a:t>
            </a:r>
            <a:r>
              <a:rPr lang="en-US" sz="2200" dirty="0"/>
              <a:t> </a:t>
            </a:r>
            <a:r>
              <a:rPr lang="en-US" sz="2200" dirty="0" err="1"/>
              <a:t>convertiti</a:t>
            </a:r>
            <a:r>
              <a:rPr lang="en-US" sz="2200" dirty="0"/>
              <a:t> in </a:t>
            </a:r>
            <a:r>
              <a:rPr lang="en-US" sz="2200" dirty="0" err="1"/>
              <a:t>prodotti</a:t>
            </a:r>
            <a:r>
              <a:rPr lang="en-US" sz="2200" dirty="0"/>
              <a:t> a </a:t>
            </a:r>
            <a:r>
              <a:rPr lang="en-US" sz="2200" dirty="0" err="1"/>
              <a:t>valore</a:t>
            </a:r>
            <a:r>
              <a:rPr lang="en-US" sz="2200" dirty="0"/>
              <a:t> </a:t>
            </a:r>
            <a:r>
              <a:rPr lang="en-US" sz="2200" dirty="0" err="1"/>
              <a:t>aggiunto</a:t>
            </a:r>
            <a:r>
              <a:rPr lang="en-US" sz="2200" dirty="0"/>
              <a:t>, </a:t>
            </a:r>
            <a:r>
              <a:rPr lang="en-US" sz="2200" dirty="0" err="1"/>
              <a:t>oltre</a:t>
            </a:r>
            <a:r>
              <a:rPr lang="en-US" sz="2200" dirty="0"/>
              <a:t> </a:t>
            </a:r>
            <a:r>
              <a:rPr lang="en-US" sz="2200" dirty="0" err="1"/>
              <a:t>che</a:t>
            </a:r>
            <a:r>
              <a:rPr lang="en-US" sz="2200" dirty="0"/>
              <a:t> in </a:t>
            </a:r>
            <a:r>
              <a:rPr lang="en-US" sz="2200" dirty="0" err="1"/>
              <a:t>alimenti</a:t>
            </a:r>
            <a:r>
              <a:rPr lang="en-US" sz="2200" dirty="0"/>
              <a:t> e </a:t>
            </a:r>
            <a:r>
              <a:rPr lang="en-US" sz="2200" dirty="0" err="1"/>
              <a:t>bevande</a:t>
            </a:r>
            <a:r>
              <a:rPr lang="en-US" sz="2200" dirty="0"/>
              <a:t>. </a:t>
            </a:r>
          </a:p>
          <a:p>
            <a:pPr marL="228600" indent="0">
              <a:spcAft>
                <a:spcPts val="600"/>
              </a:spcAft>
            </a:pPr>
            <a:r>
              <a:rPr lang="en-US" sz="2200" dirty="0"/>
              <a:t>Nelle slide successive </a:t>
            </a:r>
            <a:r>
              <a:rPr lang="en-US" sz="2200" dirty="0" err="1"/>
              <a:t>possiamo</a:t>
            </a:r>
            <a:r>
              <a:rPr lang="en-US" sz="2200" dirty="0"/>
              <a:t> </a:t>
            </a:r>
            <a:r>
              <a:rPr lang="en-US" sz="2200" dirty="0" err="1"/>
              <a:t>osservare</a:t>
            </a:r>
            <a:r>
              <a:rPr lang="en-US" sz="2200" dirty="0"/>
              <a:t> </a:t>
            </a:r>
            <a:r>
              <a:rPr lang="en-US" sz="2200" dirty="0" err="1"/>
              <a:t>alcuni</a:t>
            </a:r>
            <a:r>
              <a:rPr lang="en-US" sz="2200" dirty="0"/>
              <a:t> </a:t>
            </a:r>
            <a:r>
              <a:rPr lang="en-US" sz="2200" dirty="0" err="1"/>
              <a:t>esempi</a:t>
            </a:r>
            <a:r>
              <a:rPr lang="en-US" sz="2200" dirty="0"/>
              <a:t> di </a:t>
            </a:r>
            <a:r>
              <a:rPr lang="en-US" sz="2200" dirty="0" err="1"/>
              <a:t>prodotti</a:t>
            </a:r>
            <a:r>
              <a:rPr lang="en-US" sz="2200" dirty="0"/>
              <a:t> </a:t>
            </a:r>
            <a:r>
              <a:rPr lang="en-US" sz="2200" dirty="0" err="1"/>
              <a:t>che</a:t>
            </a:r>
            <a:r>
              <a:rPr lang="en-US" sz="2200" dirty="0"/>
              <a:t> </a:t>
            </a:r>
            <a:r>
              <a:rPr lang="en-US" sz="2200" dirty="0" err="1"/>
              <a:t>possono</a:t>
            </a:r>
            <a:r>
              <a:rPr lang="en-US" sz="2200" dirty="0"/>
              <a:t> </a:t>
            </a:r>
            <a:r>
              <a:rPr lang="en-US" sz="2200" dirty="0" err="1"/>
              <a:t>essere</a:t>
            </a:r>
            <a:r>
              <a:rPr lang="en-US" sz="2200" dirty="0"/>
              <a:t> </a:t>
            </a:r>
            <a:r>
              <a:rPr lang="en-US" sz="2200" dirty="0" err="1"/>
              <a:t>realizzati</a:t>
            </a:r>
            <a:r>
              <a:rPr lang="en-US" sz="2200" dirty="0"/>
              <a:t> a </a:t>
            </a:r>
            <a:r>
              <a:rPr lang="en-US" sz="2200" dirty="0" err="1"/>
              <a:t>partire</a:t>
            </a:r>
            <a:r>
              <a:rPr lang="en-US" sz="2200" dirty="0"/>
              <a:t> </a:t>
            </a:r>
            <a:r>
              <a:rPr lang="en-US" sz="2200" dirty="0" err="1"/>
              <a:t>dagli</a:t>
            </a:r>
            <a:r>
              <a:rPr lang="en-US" sz="2200" dirty="0"/>
              <a:t> </a:t>
            </a:r>
            <a:r>
              <a:rPr lang="en-US" sz="2200" dirty="0" err="1"/>
              <a:t>scarti</a:t>
            </a:r>
            <a:r>
              <a:rPr lang="en-US" sz="2200" dirty="0"/>
              <a:t> </a:t>
            </a:r>
            <a:r>
              <a:rPr lang="en-US" sz="2200" dirty="0" err="1"/>
              <a:t>dell'avena</a:t>
            </a:r>
            <a:r>
              <a:rPr lang="en-US" sz="2200" dirty="0"/>
              <a:t>, come la </a:t>
            </a:r>
            <a:r>
              <a:rPr lang="en-US" sz="2200" dirty="0" err="1"/>
              <a:t>paglia</a:t>
            </a:r>
            <a:r>
              <a:rPr lang="en-US" sz="2200" dirty="0"/>
              <a:t> e le </a:t>
            </a:r>
            <a:r>
              <a:rPr lang="en-US" sz="2200" dirty="0" err="1"/>
              <a:t>frazioni</a:t>
            </a:r>
            <a:r>
              <a:rPr lang="en-US" sz="2200" dirty="0"/>
              <a:t> di </a:t>
            </a:r>
            <a:r>
              <a:rPr lang="en-US" sz="2200" dirty="0" err="1"/>
              <a:t>guscio</a:t>
            </a:r>
            <a:r>
              <a:rPr lang="en-US" sz="2200" dirty="0"/>
              <a:t>:</a:t>
            </a:r>
          </a:p>
          <a:p>
            <a:pPr marL="539750" indent="0">
              <a:lnSpc>
                <a:spcPct val="100000"/>
              </a:lnSpc>
              <a:buSzPts val="2200"/>
              <a:buFont typeface="Arial,Sans-Serif" panose="020B0604020202020204" pitchFamily="34" charset="0"/>
              <a:buChar char="•"/>
            </a:pPr>
            <a:r>
              <a:rPr lang="en-US" sz="2200" dirty="0" err="1"/>
              <a:t>integratori</a:t>
            </a:r>
            <a:r>
              <a:rPr lang="en-US" sz="2200" dirty="0"/>
              <a:t> </a:t>
            </a:r>
            <a:r>
              <a:rPr lang="en-US" sz="2200" dirty="0" err="1"/>
              <a:t>nutrizionali</a:t>
            </a:r>
            <a:endParaRPr lang="en-US" sz="2200" dirty="0">
              <a:solidFill>
                <a:srgbClr val="086D6E"/>
              </a:solidFill>
            </a:endParaRPr>
          </a:p>
          <a:p>
            <a:pPr marL="539750" indent="0">
              <a:lnSpc>
                <a:spcPct val="100000"/>
              </a:lnSpc>
              <a:buSzPts val="2200"/>
              <a:buFont typeface="Arial,Sans-Serif" panose="020B0604020202020204" pitchFamily="34" charset="0"/>
              <a:buChar char="•"/>
            </a:pPr>
            <a:r>
              <a:rPr lang="en-US" sz="2200" dirty="0" err="1"/>
              <a:t>materiale</a:t>
            </a:r>
            <a:r>
              <a:rPr lang="en-US" sz="2200" dirty="0"/>
              <a:t> per </a:t>
            </a:r>
            <a:r>
              <a:rPr lang="en-US" sz="2200" dirty="0" err="1"/>
              <a:t>imballaggio</a:t>
            </a:r>
            <a:endParaRPr lang="en-US" sz="2200" dirty="0">
              <a:solidFill>
                <a:srgbClr val="086D6E"/>
              </a:solidFill>
            </a:endParaRPr>
          </a:p>
          <a:p>
            <a:pPr marL="539750" indent="0">
              <a:lnSpc>
                <a:spcPct val="100000"/>
              </a:lnSpc>
              <a:buSzPts val="2200"/>
              <a:buFont typeface="Arial,Sans-Serif" panose="020B0604020202020204" pitchFamily="34" charset="0"/>
              <a:buChar char="•"/>
            </a:pPr>
            <a:r>
              <a:rPr lang="en-US" sz="2200" dirty="0" err="1"/>
              <a:t>cosmetici</a:t>
            </a:r>
            <a:endParaRPr lang="en-US" sz="2200" dirty="0">
              <a:solidFill>
                <a:srgbClr val="086D6E"/>
              </a:solidFill>
            </a:endParaRPr>
          </a:p>
          <a:p>
            <a:pPr marL="539750" indent="0">
              <a:lnSpc>
                <a:spcPct val="100000"/>
              </a:lnSpc>
              <a:buSzPts val="2200"/>
              <a:buFont typeface="Arial,Sans-Serif" panose="020B0604020202020204" pitchFamily="34" charset="0"/>
              <a:buChar char="•"/>
            </a:pPr>
            <a:r>
              <a:rPr lang="en-US" sz="2200" dirty="0" err="1"/>
              <a:t>uso</a:t>
            </a:r>
            <a:r>
              <a:rPr lang="en-US" sz="2200" dirty="0"/>
              <a:t> </a:t>
            </a:r>
            <a:r>
              <a:rPr lang="en-US" sz="2200" dirty="0" err="1"/>
              <a:t>farmaceutico</a:t>
            </a:r>
            <a:endParaRPr lang="en-US" sz="2200" dirty="0">
              <a:solidFill>
                <a:srgbClr val="086D6E"/>
              </a:solidFill>
            </a:endParaRPr>
          </a:p>
          <a:p>
            <a:pPr marL="539750" indent="0">
              <a:lnSpc>
                <a:spcPct val="100000"/>
              </a:lnSpc>
              <a:buSzPts val="2200"/>
              <a:buFont typeface="Arial,Sans-Serif" panose="020B0604020202020204" pitchFamily="34" charset="0"/>
              <a:buChar char="•"/>
            </a:pPr>
            <a:r>
              <a:rPr lang="en-US" sz="2200" dirty="0" err="1"/>
              <a:t>alimenti</a:t>
            </a:r>
            <a:r>
              <a:rPr lang="en-US" sz="2200" dirty="0"/>
              <a:t> per </a:t>
            </a:r>
            <a:r>
              <a:rPr lang="en-US" sz="2200" dirty="0" err="1"/>
              <a:t>animali</a:t>
            </a:r>
            <a:endParaRPr lang="en-US" sz="2200" dirty="0">
              <a:solidFill>
                <a:srgbClr val="086D6E"/>
              </a:solidFill>
            </a:endParaRPr>
          </a:p>
          <a:p>
            <a:pPr marL="539750" indent="0">
              <a:lnSpc>
                <a:spcPct val="100000"/>
              </a:lnSpc>
              <a:buSzPts val="2200"/>
              <a:buFont typeface="Arial,Sans-Serif" panose="020B0604020202020204" pitchFamily="34" charset="0"/>
              <a:buChar char="•"/>
            </a:pPr>
            <a:r>
              <a:rPr lang="en-US" sz="2200" dirty="0" err="1"/>
              <a:t>biofertilizzante</a:t>
            </a:r>
            <a:endParaRPr lang="en-US" sz="2200" dirty="0">
              <a:solidFill>
                <a:srgbClr val="086D6E"/>
              </a:solidFill>
            </a:endParaRPr>
          </a:p>
          <a:p>
            <a:pPr marL="539750" indent="0">
              <a:lnSpc>
                <a:spcPct val="100000"/>
              </a:lnSpc>
              <a:buSzPts val="2200"/>
              <a:buFont typeface="Arial,Sans-Serif" panose="020B0604020202020204" pitchFamily="34" charset="0"/>
              <a:buChar char="•"/>
            </a:pPr>
            <a:r>
              <a:rPr lang="en-US" sz="2200" dirty="0" err="1"/>
              <a:t>biocarburante</a:t>
            </a:r>
            <a:endParaRPr lang="en-US" sz="2200" dirty="0">
              <a:solidFill>
                <a:srgbClr val="086D6E"/>
              </a:solidFill>
            </a:endParaRPr>
          </a:p>
          <a:p>
            <a:pPr marL="539750" indent="0">
              <a:lnSpc>
                <a:spcPct val="100000"/>
              </a:lnSpc>
              <a:buSzPts val="2200"/>
              <a:buFont typeface="Arial,Sans-Serif" panose="020B0604020202020204" pitchFamily="34" charset="0"/>
              <a:buChar char="•"/>
            </a:pPr>
            <a:r>
              <a:rPr lang="en-US" sz="2200" dirty="0" err="1"/>
              <a:t>applicazioni</a:t>
            </a:r>
            <a:r>
              <a:rPr lang="en-US" sz="2200" dirty="0"/>
              <a:t> </a:t>
            </a:r>
            <a:r>
              <a:rPr lang="en-US" sz="2200" dirty="0" err="1"/>
              <a:t>tessile</a:t>
            </a:r>
            <a:endParaRPr lang="en-US" sz="2200" dirty="0"/>
          </a:p>
          <a:p>
            <a:pPr marL="514350" indent="-285750">
              <a:lnSpc>
                <a:spcPts val="2495"/>
              </a:lnSpc>
              <a:buSzPts val="2200"/>
              <a:buFont typeface="Arial" panose="020B0604020202020204" pitchFamily="34" charset="0"/>
              <a:buChar char="•"/>
            </a:pPr>
            <a:endParaRPr lang="en-US" sz="2200" dirty="0">
              <a:solidFill>
                <a:srgbClr val="000000"/>
              </a:solidFill>
              <a:latin typeface="Segoe UI"/>
              <a:cs typeface="Segoe UI"/>
            </a:endParaRPr>
          </a:p>
          <a:p>
            <a:pPr marL="514350" indent="-285750">
              <a:lnSpc>
                <a:spcPts val="2495"/>
              </a:lnSpc>
              <a:buSzPts val="2200"/>
              <a:buFont typeface="Arial" panose="020B0604020202020204" pitchFamily="34" charset="0"/>
              <a:buChar char="•"/>
            </a:pPr>
            <a:endParaRPr sz="2200" dirty="0"/>
          </a:p>
          <a:p>
            <a:pPr marL="1371600" lvl="0" indent="0" algn="l" rtl="0">
              <a:lnSpc>
                <a:spcPct val="115000"/>
              </a:lnSpc>
              <a:spcBef>
                <a:spcPts val="1200"/>
              </a:spcBef>
              <a:spcAft>
                <a:spcPts val="0"/>
              </a:spcAft>
              <a:buSzPts val="2400"/>
              <a:buNone/>
            </a:pPr>
            <a:endParaRPr sz="2200" dirty="0">
              <a:solidFill>
                <a:srgbClr val="011E3B"/>
              </a:solidFill>
            </a:endParaRPr>
          </a:p>
          <a:p>
            <a:pPr marL="228600" indent="0">
              <a:spcBef>
                <a:spcPts val="2000"/>
              </a:spcBef>
            </a:pPr>
            <a:endParaRPr lang="en-US" sz="2200" dirty="0">
              <a:solidFill>
                <a:srgbClr val="011E3B"/>
              </a:solidFill>
            </a:endParaRPr>
          </a:p>
        </p:txBody>
      </p:sp>
      <p:pic>
        <p:nvPicPr>
          <p:cNvPr id="2" name="Kuva 1" descr="Piles of various wholegrain foods">
            <a:extLst>
              <a:ext uri="{FF2B5EF4-FFF2-40B4-BE49-F238E27FC236}">
                <a16:creationId xmlns:a16="http://schemas.microsoft.com/office/drawing/2014/main" id="{84C34BE1-E168-CFD3-41AE-E7A66B61E6F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83364" y="2060848"/>
            <a:ext cx="5153433" cy="39604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2" name="Kuva 1" descr="Piles of various wholegrain foods">
            <a:extLst>
              <a:ext uri="{FF2B5EF4-FFF2-40B4-BE49-F238E27FC236}">
                <a16:creationId xmlns:a16="http://schemas.microsoft.com/office/drawing/2014/main" id="{8A58F242-8230-A5EF-C1D0-5FE6ABEB1C0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937679" y="3255022"/>
            <a:ext cx="5515774" cy="3676284"/>
          </a:xfrm>
          <a:prstGeom prst="rect">
            <a:avLst/>
          </a:prstGeom>
        </p:spPr>
      </p:pic>
      <p:sp>
        <p:nvSpPr>
          <p:cNvPr id="178" name="Google Shape;178;p5"/>
          <p:cNvSpPr txBox="1">
            <a:spLocks noGrp="1"/>
          </p:cNvSpPr>
          <p:nvPr>
            <p:ph type="body" idx="1"/>
          </p:nvPr>
        </p:nvSpPr>
        <p:spPr>
          <a:xfrm>
            <a:off x="4799856" y="836712"/>
            <a:ext cx="6341700" cy="5166300"/>
          </a:xfrm>
          <a:prstGeom prst="rect">
            <a:avLst/>
          </a:prstGeom>
          <a:noFill/>
          <a:ln>
            <a:noFill/>
          </a:ln>
        </p:spPr>
        <p:txBody>
          <a:bodyPr spcFirstLastPara="1" wrap="square" lIns="91425" tIns="45700" rIns="91425" bIns="45700" anchor="t" anchorCtr="0">
            <a:noAutofit/>
          </a:bodyPr>
          <a:lstStyle/>
          <a:p>
            <a:pPr indent="-374650">
              <a:buSzPts val="2300"/>
              <a:buChar char="•"/>
            </a:pPr>
            <a:r>
              <a:rPr lang="en-US" sz="2200" b="1"/>
              <a:t>I </a:t>
            </a:r>
            <a:r>
              <a:rPr lang="en-US" sz="2200" b="1" err="1"/>
              <a:t>tagli</a:t>
            </a:r>
            <a:r>
              <a:rPr lang="en-US" sz="2200" b="1"/>
              <a:t> e </a:t>
            </a:r>
            <a:r>
              <a:rPr lang="en-US" sz="2200" b="1" err="1"/>
              <a:t>gli</a:t>
            </a:r>
            <a:r>
              <a:rPr lang="en-US" sz="2200" b="1"/>
              <a:t> </a:t>
            </a:r>
            <a:r>
              <a:rPr lang="en-US" sz="2200" b="1" err="1"/>
              <a:t>scarti</a:t>
            </a:r>
            <a:r>
              <a:rPr lang="en-US" sz="2200" b="1"/>
              <a:t> di </a:t>
            </a:r>
            <a:r>
              <a:rPr lang="en-US" sz="2200" b="1" err="1"/>
              <a:t>avena</a:t>
            </a:r>
            <a:r>
              <a:rPr lang="en-US" sz="2200" b="1"/>
              <a:t> </a:t>
            </a:r>
            <a:r>
              <a:rPr lang="en-US" sz="2200" err="1"/>
              <a:t>possono</a:t>
            </a:r>
            <a:r>
              <a:rPr lang="en-US" sz="2200"/>
              <a:t> </a:t>
            </a:r>
            <a:r>
              <a:rPr lang="en-US" sz="2200" err="1"/>
              <a:t>essere</a:t>
            </a:r>
            <a:r>
              <a:rPr lang="en-US" sz="2200"/>
              <a:t> </a:t>
            </a:r>
            <a:r>
              <a:rPr lang="en-US" sz="2200" err="1"/>
              <a:t>disidratati</a:t>
            </a:r>
            <a:r>
              <a:rPr lang="en-US" sz="2200"/>
              <a:t> e </a:t>
            </a:r>
            <a:r>
              <a:rPr lang="en-US" sz="2200" err="1"/>
              <a:t>macinati</a:t>
            </a:r>
            <a:r>
              <a:rPr lang="en-US" sz="2200"/>
              <a:t> per </a:t>
            </a:r>
            <a:r>
              <a:rPr lang="en-US" sz="2200" err="1"/>
              <a:t>produrre</a:t>
            </a:r>
            <a:r>
              <a:rPr lang="en-US" sz="2200"/>
              <a:t> farina di </a:t>
            </a:r>
            <a:r>
              <a:rPr lang="en-US" sz="2200" err="1"/>
              <a:t>avena</a:t>
            </a:r>
            <a:r>
              <a:rPr lang="en-US" sz="2200"/>
              <a:t> e </a:t>
            </a:r>
            <a:r>
              <a:rPr lang="en-US" sz="2200" err="1"/>
              <a:t>xilitolo</a:t>
            </a:r>
            <a:r>
              <a:rPr lang="en-US" sz="2200"/>
              <a:t> di </a:t>
            </a:r>
            <a:r>
              <a:rPr lang="en-US" sz="2200" err="1"/>
              <a:t>avena</a:t>
            </a:r>
            <a:r>
              <a:rPr lang="en-US" sz="2200"/>
              <a:t>, </a:t>
            </a:r>
            <a:r>
              <a:rPr lang="en-US" sz="2200" err="1"/>
              <a:t>utilizzabili</a:t>
            </a:r>
            <a:r>
              <a:rPr lang="en-US" sz="2200"/>
              <a:t> in </a:t>
            </a:r>
            <a:r>
              <a:rPr lang="en-US" sz="2200" err="1"/>
              <a:t>prodotti</a:t>
            </a:r>
            <a:r>
              <a:rPr lang="en-US" sz="2200"/>
              <a:t> da </a:t>
            </a:r>
            <a:r>
              <a:rPr lang="en-US" sz="2200" err="1"/>
              <a:t>forno</a:t>
            </a:r>
            <a:r>
              <a:rPr lang="en-US" sz="2200"/>
              <a:t>, </a:t>
            </a:r>
            <a:r>
              <a:rPr lang="en-US" sz="2200" err="1"/>
              <a:t>salse</a:t>
            </a:r>
            <a:r>
              <a:rPr lang="en-US" sz="2200"/>
              <a:t> e come </a:t>
            </a:r>
            <a:r>
              <a:rPr lang="en-US" sz="2200" err="1"/>
              <a:t>addensanti</a:t>
            </a:r>
            <a:r>
              <a:rPr lang="en-US" sz="2200"/>
              <a:t>, </a:t>
            </a:r>
            <a:r>
              <a:rPr lang="en-US" sz="2200" err="1"/>
              <a:t>emulsionanti</a:t>
            </a:r>
            <a:r>
              <a:rPr lang="en-US" sz="2200"/>
              <a:t>, </a:t>
            </a:r>
            <a:r>
              <a:rPr lang="en-US" sz="2200" err="1"/>
              <a:t>testurizzanti</a:t>
            </a:r>
            <a:r>
              <a:rPr lang="en-US" sz="2200"/>
              <a:t> e in </a:t>
            </a:r>
            <a:r>
              <a:rPr lang="en-US" sz="2200">
                <a:hlinkClick r:id="rId4"/>
              </a:rPr>
              <a:t>prodotti gourmet.</a:t>
            </a:r>
            <a:endParaRPr lang="en-US" sz="2200">
              <a:solidFill>
                <a:srgbClr val="000000"/>
              </a:solidFill>
            </a:endParaRPr>
          </a:p>
          <a:p>
            <a:pPr marL="82550" indent="0">
              <a:buSzPts val="2300"/>
            </a:pPr>
            <a:endParaRPr lang="en-US" sz="2200"/>
          </a:p>
          <a:p>
            <a:pPr indent="-374650">
              <a:buSzPts val="2300"/>
              <a:buChar char="•"/>
            </a:pPr>
            <a:r>
              <a:rPr lang="en-US" sz="2200" b="1" err="1"/>
              <a:t>Integratori</a:t>
            </a:r>
            <a:r>
              <a:rPr lang="en-US" sz="2200" b="1"/>
              <a:t>:</a:t>
            </a:r>
            <a:r>
              <a:rPr lang="en-US" sz="2200"/>
              <a:t> </a:t>
            </a:r>
            <a:r>
              <a:rPr lang="en-US" sz="2200" err="1"/>
              <a:t>l'avena</a:t>
            </a:r>
            <a:r>
              <a:rPr lang="en-US" sz="2200"/>
              <a:t> è </a:t>
            </a:r>
            <a:r>
              <a:rPr lang="en-US" sz="2200" err="1"/>
              <a:t>ricca</a:t>
            </a:r>
            <a:r>
              <a:rPr lang="en-US" sz="2200"/>
              <a:t> di </a:t>
            </a:r>
            <a:r>
              <a:rPr lang="en-US" sz="2200" err="1"/>
              <a:t>fibre</a:t>
            </a:r>
            <a:r>
              <a:rPr lang="en-US" sz="2200"/>
              <a:t>, </a:t>
            </a:r>
            <a:r>
              <a:rPr lang="en-US" sz="2200" err="1"/>
              <a:t>antiossidanti</a:t>
            </a:r>
            <a:r>
              <a:rPr lang="en-US" sz="2200"/>
              <a:t> e </a:t>
            </a:r>
            <a:r>
              <a:rPr lang="en-US" sz="2200" err="1"/>
              <a:t>vitamine</a:t>
            </a:r>
            <a:r>
              <a:rPr lang="en-US" sz="2200"/>
              <a:t>, </a:t>
            </a:r>
            <a:r>
              <a:rPr lang="en-US" sz="2200" err="1"/>
              <a:t>rendendola</a:t>
            </a:r>
            <a:r>
              <a:rPr lang="en-US" sz="2200"/>
              <a:t> </a:t>
            </a:r>
            <a:r>
              <a:rPr lang="en-US" sz="2200" err="1"/>
              <a:t>preziosa</a:t>
            </a:r>
            <a:r>
              <a:rPr lang="en-US" sz="2200"/>
              <a:t> per la </a:t>
            </a:r>
            <a:r>
              <a:rPr lang="en-US" sz="2200" err="1"/>
              <a:t>produzione</a:t>
            </a:r>
            <a:r>
              <a:rPr lang="en-US" sz="2200"/>
              <a:t> di </a:t>
            </a:r>
            <a:r>
              <a:rPr lang="en-US" sz="2200" err="1"/>
              <a:t>integratori</a:t>
            </a:r>
            <a:r>
              <a:rPr lang="en-US" sz="2200"/>
              <a:t> </a:t>
            </a:r>
            <a:r>
              <a:rPr lang="en-US" sz="2200" err="1"/>
              <a:t>alimentari</a:t>
            </a:r>
            <a:r>
              <a:rPr lang="en-US" sz="2200"/>
              <a:t>.</a:t>
            </a:r>
          </a:p>
          <a:p>
            <a:pPr marL="457200" lvl="0" indent="-374650" algn="l" rtl="0">
              <a:spcBef>
                <a:spcPts val="0"/>
              </a:spcBef>
              <a:spcAft>
                <a:spcPts val="0"/>
              </a:spcAft>
              <a:buSzPts val="2300"/>
            </a:pPr>
            <a:endParaRPr sz="2200"/>
          </a:p>
          <a:p>
            <a:pPr indent="-374650">
              <a:buSzPts val="2300"/>
              <a:buChar char="•"/>
            </a:pPr>
            <a:r>
              <a:rPr lang="en-US" sz="2200" b="1" err="1"/>
              <a:t>Mangimi</a:t>
            </a:r>
            <a:r>
              <a:rPr lang="en-US" sz="2200" b="1"/>
              <a:t> per </a:t>
            </a:r>
            <a:r>
              <a:rPr lang="en-US" sz="2200" b="1" err="1"/>
              <a:t>animali</a:t>
            </a:r>
            <a:r>
              <a:rPr lang="en-US" sz="2200" b="1"/>
              <a:t>:</a:t>
            </a:r>
            <a:r>
              <a:rPr lang="en-US" sz="2200"/>
              <a:t> </a:t>
            </a:r>
            <a:r>
              <a:rPr lang="en-US" sz="2200" err="1"/>
              <a:t>i</a:t>
            </a:r>
            <a:r>
              <a:rPr lang="en-US" sz="2200"/>
              <a:t> </a:t>
            </a:r>
            <a:r>
              <a:rPr lang="en-US" sz="2200" err="1"/>
              <a:t>residui</a:t>
            </a:r>
            <a:r>
              <a:rPr lang="en-US" sz="2200"/>
              <a:t> </a:t>
            </a:r>
            <a:r>
              <a:rPr lang="en-US" sz="2200" err="1"/>
              <a:t>dell'avena</a:t>
            </a:r>
            <a:r>
              <a:rPr lang="en-US" sz="2200"/>
              <a:t> </a:t>
            </a:r>
            <a:r>
              <a:rPr lang="en-US" sz="2200" err="1"/>
              <a:t>possono</a:t>
            </a:r>
            <a:r>
              <a:rPr lang="en-US" sz="2200"/>
              <a:t> </a:t>
            </a:r>
            <a:r>
              <a:rPr lang="en-US" sz="2200" err="1"/>
              <a:t>essere</a:t>
            </a:r>
            <a:r>
              <a:rPr lang="en-US" sz="2200"/>
              <a:t> </a:t>
            </a:r>
            <a:r>
              <a:rPr lang="en-US" sz="2200" err="1"/>
              <a:t>impiegati</a:t>
            </a:r>
            <a:r>
              <a:rPr lang="en-US" sz="2200"/>
              <a:t> come </a:t>
            </a:r>
            <a:r>
              <a:rPr lang="en-US" sz="2200" err="1"/>
              <a:t>mangimi</a:t>
            </a:r>
            <a:r>
              <a:rPr lang="en-US" sz="2200"/>
              <a:t>, a </a:t>
            </a:r>
            <a:r>
              <a:rPr lang="en-US" sz="2200" err="1"/>
              <a:t>condizione</a:t>
            </a:r>
            <a:r>
              <a:rPr lang="en-US" sz="2200"/>
              <a:t> </a:t>
            </a:r>
            <a:r>
              <a:rPr lang="en-US" sz="2200" err="1"/>
              <a:t>che</a:t>
            </a:r>
            <a:r>
              <a:rPr lang="en-US" sz="2200"/>
              <a:t> </a:t>
            </a:r>
            <a:r>
              <a:rPr lang="en-US" sz="2200" err="1"/>
              <a:t>siano</a:t>
            </a:r>
            <a:r>
              <a:rPr lang="en-US" sz="2200"/>
              <a:t> </a:t>
            </a:r>
            <a:r>
              <a:rPr lang="en-US" sz="2200" err="1"/>
              <a:t>adeguatamente</a:t>
            </a:r>
            <a:r>
              <a:rPr lang="en-US" sz="2200"/>
              <a:t> </a:t>
            </a:r>
            <a:r>
              <a:rPr lang="en-US" sz="2200" err="1"/>
              <a:t>trattati</a:t>
            </a:r>
            <a:r>
              <a:rPr lang="en-US" sz="2200"/>
              <a:t> per </a:t>
            </a:r>
            <a:r>
              <a:rPr lang="en-US" sz="2200" err="1"/>
              <a:t>eliminare</a:t>
            </a:r>
            <a:r>
              <a:rPr lang="en-US" sz="2200"/>
              <a:t> </a:t>
            </a:r>
            <a:r>
              <a:rPr lang="en-US" sz="2200" err="1"/>
              <a:t>eventuali</a:t>
            </a:r>
            <a:r>
              <a:rPr lang="en-US" sz="2200"/>
              <a:t> </a:t>
            </a:r>
            <a:r>
              <a:rPr lang="en-US" sz="2200" err="1"/>
              <a:t>tossine</a:t>
            </a:r>
            <a:r>
              <a:rPr lang="en-US" sz="2200"/>
              <a:t>.</a:t>
            </a:r>
          </a:p>
          <a:p>
            <a:pPr indent="-374650">
              <a:buSzPts val="2300"/>
              <a:buChar char="•"/>
            </a:pPr>
            <a:endParaRPr lang="en-US" sz="2200"/>
          </a:p>
          <a:p>
            <a:pPr marL="514350" indent="-285750">
              <a:lnSpc>
                <a:spcPts val="2392"/>
              </a:lnSpc>
              <a:buSzPts val="2300"/>
              <a:buChar char="•"/>
            </a:pPr>
            <a:endParaRPr lang="en-US" sz="2200"/>
          </a:p>
          <a:p>
            <a:pPr marL="514350" indent="-285750">
              <a:lnSpc>
                <a:spcPts val="2392"/>
              </a:lnSpc>
              <a:buSzPts val="2300"/>
              <a:buChar char="•"/>
            </a:pPr>
            <a:endParaRPr lang="en-US" sz="2200"/>
          </a:p>
        </p:txBody>
      </p:sp>
      <p:sp>
        <p:nvSpPr>
          <p:cNvPr id="179" name="Google Shape;179;p5"/>
          <p:cNvSpPr txBox="1">
            <a:spLocks noGrp="1"/>
          </p:cNvSpPr>
          <p:nvPr>
            <p:ph type="body" idx="2"/>
          </p:nvPr>
        </p:nvSpPr>
        <p:spPr>
          <a:xfrm>
            <a:off x="0" y="260648"/>
            <a:ext cx="4295800" cy="1219017"/>
          </a:xfrm>
          <a:prstGeom prst="rect">
            <a:avLst/>
          </a:prstGeom>
          <a:solidFill>
            <a:srgbClr val="60BA47"/>
          </a:solidFill>
          <a:ln>
            <a:noFill/>
          </a:ln>
        </p:spPr>
        <p:txBody>
          <a:bodyPr spcFirstLastPara="1" wrap="square" lIns="91425" tIns="45700" rIns="91425" bIns="45700" anchor="ctr" anchorCtr="0">
            <a:noAutofit/>
          </a:bodyPr>
          <a:lstStyle/>
          <a:p>
            <a:pPr marL="0" indent="0" algn="ctr">
              <a:spcBef>
                <a:spcPts val="0"/>
              </a:spcBef>
            </a:pPr>
            <a:r>
              <a:rPr lang="en-US" sz="2800" err="1"/>
              <a:t>Scarti</a:t>
            </a:r>
            <a:r>
              <a:rPr lang="en-US" sz="2800"/>
              <a:t> di Avena come </a:t>
            </a:r>
            <a:r>
              <a:rPr lang="en-US" sz="2800" err="1"/>
              <a:t>risorse</a:t>
            </a:r>
            <a:r>
              <a:rPr lang="en-US" sz="2800"/>
              <a:t> per </a:t>
            </a:r>
            <a:r>
              <a:rPr lang="en-US" sz="2800" err="1"/>
              <a:t>altre</a:t>
            </a:r>
            <a:r>
              <a:rPr lang="en-US" sz="2800"/>
              <a:t> </a:t>
            </a:r>
            <a:r>
              <a:rPr lang="en-US" sz="2800" err="1"/>
              <a:t>industrie</a:t>
            </a:r>
            <a:endParaRPr sz="2800" err="1"/>
          </a:p>
        </p:txBody>
      </p:sp>
      <p:sp>
        <p:nvSpPr>
          <p:cNvPr id="180" name="Google Shape;180;p5"/>
          <p:cNvSpPr/>
          <p:nvPr/>
        </p:nvSpPr>
        <p:spPr>
          <a:xfrm>
            <a:off x="-6636068" y="3065953"/>
            <a:ext cx="9288048" cy="4785098"/>
          </a:xfrm>
          <a:custGeom>
            <a:avLst/>
            <a:gdLst/>
            <a:ahLst/>
            <a:cxnLst/>
            <a:rect l="l" t="t" r="r" b="b"/>
            <a:pathLst>
              <a:path w="9288048" h="4785098" extrusionOk="0">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lt1">
              <a:alpha val="4745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6"/>
          <p:cNvSpPr txBox="1">
            <a:spLocks noGrp="1"/>
          </p:cNvSpPr>
          <p:nvPr>
            <p:ph type="body" idx="1"/>
          </p:nvPr>
        </p:nvSpPr>
        <p:spPr>
          <a:xfrm>
            <a:off x="4689421" y="847755"/>
            <a:ext cx="6508388" cy="5166300"/>
          </a:xfrm>
          <a:prstGeom prst="rect">
            <a:avLst/>
          </a:prstGeom>
          <a:noFill/>
          <a:ln>
            <a:noFill/>
          </a:ln>
        </p:spPr>
        <p:txBody>
          <a:bodyPr spcFirstLastPara="1" wrap="square" lIns="91425" tIns="45700" rIns="91425" bIns="45700" anchor="t" anchorCtr="0">
            <a:noAutofit/>
          </a:bodyPr>
          <a:lstStyle/>
          <a:p>
            <a:pPr marL="419100" indent="-342900">
              <a:lnSpc>
                <a:spcPct val="115000"/>
              </a:lnSpc>
              <a:buFont typeface="Arial" panose="020B0604020202020204" pitchFamily="34" charset="0"/>
              <a:buChar char="•"/>
            </a:pPr>
            <a:r>
              <a:rPr lang="en-US" sz="2200" b="1" err="1"/>
              <a:t>Biofertilizzante</a:t>
            </a:r>
            <a:r>
              <a:rPr lang="en-US" sz="2200" b="1"/>
              <a:t> –</a:t>
            </a:r>
            <a:r>
              <a:rPr lang="en-US" sz="1800" b="1">
                <a:solidFill>
                  <a:srgbClr val="FFFFFF"/>
                </a:solidFill>
                <a:latin typeface="Arial"/>
                <a:cs typeface="Arial"/>
              </a:rPr>
              <a:t> </a:t>
            </a:r>
            <a:r>
              <a:rPr lang="en-US" sz="1800" b="1">
                <a:solidFill>
                  <a:srgbClr val="FFFFFF"/>
                </a:solidFill>
                <a:latin typeface="Arial"/>
                <a:cs typeface="Arial"/>
                <a:hlinkClick r:id="rId3"/>
              </a:rPr>
              <a:t>ritorno al suolo</a:t>
            </a:r>
            <a:r>
              <a:rPr lang="en-US" sz="2200" b="1"/>
              <a:t> </a:t>
            </a:r>
          </a:p>
          <a:p>
            <a:pPr marL="419100" indent="-342900">
              <a:lnSpc>
                <a:spcPct val="114999"/>
              </a:lnSpc>
              <a:buFont typeface="Arial" panose="020B0604020202020204" pitchFamily="34" charset="0"/>
              <a:buChar char="•"/>
            </a:pPr>
            <a:endParaRPr lang="en-US" sz="1000" b="1"/>
          </a:p>
          <a:p>
            <a:pPr marL="419100" indent="-342900">
              <a:lnSpc>
                <a:spcPct val="114999"/>
              </a:lnSpc>
              <a:buFont typeface="Arial" panose="020B0604020202020204" pitchFamily="34" charset="0"/>
              <a:buChar char="•"/>
            </a:pPr>
            <a:r>
              <a:rPr lang="en-US" sz="2200" b="1" err="1"/>
              <a:t>Biocarburante</a:t>
            </a:r>
            <a:r>
              <a:rPr lang="en-US" sz="2200" b="1"/>
              <a:t>: </a:t>
            </a:r>
            <a:r>
              <a:rPr lang="en-US" sz="2200"/>
              <a:t>in </a:t>
            </a:r>
            <a:r>
              <a:rPr lang="en-US" sz="2200" err="1"/>
              <a:t>quanto</a:t>
            </a:r>
            <a:r>
              <a:rPr lang="en-US" sz="2200"/>
              <a:t> </a:t>
            </a:r>
            <a:r>
              <a:rPr lang="en-US" sz="2200" err="1"/>
              <a:t>rifiuto</a:t>
            </a:r>
            <a:r>
              <a:rPr lang="en-US" sz="2200"/>
              <a:t> </a:t>
            </a:r>
            <a:r>
              <a:rPr lang="en-US" sz="2200" err="1"/>
              <a:t>organico</a:t>
            </a:r>
            <a:r>
              <a:rPr lang="en-US" sz="2200"/>
              <a:t>, </a:t>
            </a:r>
            <a:r>
              <a:rPr lang="en-US" sz="2200" err="1"/>
              <a:t>l'avena</a:t>
            </a:r>
            <a:r>
              <a:rPr lang="en-US" sz="2200"/>
              <a:t> </a:t>
            </a:r>
            <a:r>
              <a:rPr lang="en-US" sz="2200" err="1"/>
              <a:t>può</a:t>
            </a:r>
            <a:r>
              <a:rPr lang="en-US" sz="2200"/>
              <a:t> </a:t>
            </a:r>
            <a:r>
              <a:rPr lang="en-US" sz="2200" err="1"/>
              <a:t>essere</a:t>
            </a:r>
            <a:r>
              <a:rPr lang="en-US" sz="2200"/>
              <a:t> </a:t>
            </a:r>
            <a:r>
              <a:rPr lang="en-US" sz="2200" err="1"/>
              <a:t>impiegata</a:t>
            </a:r>
            <a:r>
              <a:rPr lang="en-US" sz="2200"/>
              <a:t> come </a:t>
            </a:r>
            <a:r>
              <a:rPr lang="en-US" sz="2200" err="1"/>
              <a:t>materia</a:t>
            </a:r>
            <a:r>
              <a:rPr lang="en-US" sz="2200"/>
              <a:t> prima per la </a:t>
            </a:r>
            <a:r>
              <a:rPr lang="en-US" sz="2200" err="1"/>
              <a:t>produzione</a:t>
            </a:r>
            <a:r>
              <a:rPr lang="en-US" sz="2200"/>
              <a:t> di </a:t>
            </a:r>
            <a:r>
              <a:rPr lang="en-US" sz="2200" err="1"/>
              <a:t>biocarburanti</a:t>
            </a:r>
            <a:r>
              <a:rPr lang="en-US" sz="2200"/>
              <a:t> </a:t>
            </a:r>
            <a:r>
              <a:rPr lang="en-US" sz="2200" err="1"/>
              <a:t>mediante</a:t>
            </a:r>
            <a:r>
              <a:rPr lang="en-US" sz="2200"/>
              <a:t> </a:t>
            </a:r>
            <a:r>
              <a:rPr lang="en-US" sz="2200" err="1"/>
              <a:t>processi</a:t>
            </a:r>
            <a:r>
              <a:rPr lang="en-US" sz="2200"/>
              <a:t> di </a:t>
            </a:r>
            <a:r>
              <a:rPr lang="en-US" sz="2200" err="1"/>
              <a:t>fermentazione</a:t>
            </a:r>
            <a:r>
              <a:rPr lang="en-US" sz="2200"/>
              <a:t>.</a:t>
            </a:r>
          </a:p>
          <a:p>
            <a:pPr indent="-381000">
              <a:lnSpc>
                <a:spcPct val="114999"/>
              </a:lnSpc>
              <a:buChar char="•"/>
            </a:pPr>
            <a:endParaRPr lang="en-US" sz="1000"/>
          </a:p>
          <a:p>
            <a:pPr indent="-381000">
              <a:lnSpc>
                <a:spcPct val="115000"/>
              </a:lnSpc>
              <a:buChar char="•"/>
            </a:pPr>
            <a:r>
              <a:rPr lang="en-US" sz="2200" b="1" err="1"/>
              <a:t>Produzione</a:t>
            </a:r>
            <a:r>
              <a:rPr lang="en-US" sz="2200" b="1"/>
              <a:t> di biogas:</a:t>
            </a:r>
            <a:r>
              <a:rPr lang="en-US" sz="2200"/>
              <a:t> </a:t>
            </a:r>
            <a:r>
              <a:rPr lang="en-US" sz="2200" err="1"/>
              <a:t>attraverso</a:t>
            </a:r>
            <a:r>
              <a:rPr lang="en-US" sz="2200"/>
              <a:t> la </a:t>
            </a:r>
            <a:r>
              <a:rPr lang="en-US" sz="2200" err="1"/>
              <a:t>digestione</a:t>
            </a:r>
            <a:r>
              <a:rPr lang="en-US" sz="2200"/>
              <a:t> </a:t>
            </a:r>
            <a:r>
              <a:rPr lang="en-US" sz="2200" err="1"/>
              <a:t>anaerobica</a:t>
            </a:r>
            <a:r>
              <a:rPr lang="en-US" sz="2200"/>
              <a:t>, </a:t>
            </a:r>
            <a:r>
              <a:rPr lang="en-US" sz="2200" err="1"/>
              <a:t>i</a:t>
            </a:r>
            <a:r>
              <a:rPr lang="en-US" sz="2200"/>
              <a:t> </a:t>
            </a:r>
            <a:r>
              <a:rPr lang="en-US" sz="2200" err="1"/>
              <a:t>residui</a:t>
            </a:r>
            <a:r>
              <a:rPr lang="en-US" sz="2200"/>
              <a:t> </a:t>
            </a:r>
            <a:r>
              <a:rPr lang="en-US" sz="2200" err="1"/>
              <a:t>dell'avena</a:t>
            </a:r>
            <a:r>
              <a:rPr lang="en-US" sz="2200"/>
              <a:t> </a:t>
            </a:r>
            <a:r>
              <a:rPr lang="en-US" sz="2200" err="1"/>
              <a:t>possono</a:t>
            </a:r>
            <a:r>
              <a:rPr lang="en-US" sz="2200"/>
              <a:t> </a:t>
            </a:r>
            <a:r>
              <a:rPr lang="en-US" sz="2200" err="1"/>
              <a:t>essere</a:t>
            </a:r>
            <a:r>
              <a:rPr lang="en-US" sz="2200"/>
              <a:t> </a:t>
            </a:r>
            <a:r>
              <a:rPr lang="en-US" sz="2200" err="1"/>
              <a:t>trasformati</a:t>
            </a:r>
            <a:r>
              <a:rPr lang="en-US" sz="2200"/>
              <a:t> in biogas, </a:t>
            </a:r>
            <a:r>
              <a:rPr lang="en-US" sz="2200" err="1"/>
              <a:t>utilizzabile</a:t>
            </a:r>
            <a:r>
              <a:rPr lang="en-US" sz="2200"/>
              <a:t> come </a:t>
            </a:r>
            <a:r>
              <a:rPr lang="en-US" sz="2200" err="1"/>
              <a:t>fonte</a:t>
            </a:r>
            <a:r>
              <a:rPr lang="en-US" sz="2200"/>
              <a:t> di </a:t>
            </a:r>
            <a:r>
              <a:rPr lang="en-US" sz="2200" err="1"/>
              <a:t>energia</a:t>
            </a:r>
            <a:r>
              <a:rPr lang="en-US" sz="2200"/>
              <a:t> </a:t>
            </a:r>
            <a:r>
              <a:rPr lang="en-US" sz="2200" err="1"/>
              <a:t>rinnovabile</a:t>
            </a:r>
            <a:r>
              <a:rPr lang="en-US" sz="2200"/>
              <a:t>.</a:t>
            </a:r>
          </a:p>
          <a:p>
            <a:pPr marL="457200" lvl="0" indent="-381000" algn="l" rtl="0">
              <a:lnSpc>
                <a:spcPct val="115000"/>
              </a:lnSpc>
              <a:spcBef>
                <a:spcPts val="0"/>
              </a:spcBef>
              <a:spcAft>
                <a:spcPts val="0"/>
              </a:spcAft>
              <a:buSzPts val="2400"/>
              <a:buChar char="•"/>
            </a:pPr>
            <a:endParaRPr lang="en-US" sz="1000"/>
          </a:p>
          <a:p>
            <a:pPr indent="-381000">
              <a:lnSpc>
                <a:spcPct val="115000"/>
              </a:lnSpc>
              <a:buFont typeface="Arial"/>
              <a:buChar char="•"/>
            </a:pPr>
            <a:r>
              <a:rPr lang="en-US" sz="2200" b="1" err="1"/>
              <a:t>Cosmetici</a:t>
            </a:r>
            <a:r>
              <a:rPr lang="en-US" sz="2200" b="1"/>
              <a:t>: </a:t>
            </a:r>
            <a:r>
              <a:rPr lang="en-US" sz="2200" err="1"/>
              <a:t>l'avena</a:t>
            </a:r>
            <a:r>
              <a:rPr lang="en-US" sz="2200"/>
              <a:t> </a:t>
            </a:r>
            <a:r>
              <a:rPr lang="en-US" sz="2200" err="1"/>
              <a:t>possiede</a:t>
            </a:r>
            <a:r>
              <a:rPr lang="en-US" sz="2200"/>
              <a:t> </a:t>
            </a:r>
            <a:r>
              <a:rPr lang="en-US" sz="2200" err="1"/>
              <a:t>proprietà</a:t>
            </a:r>
            <a:r>
              <a:rPr lang="en-US" sz="2200"/>
              <a:t> </a:t>
            </a:r>
            <a:r>
              <a:rPr lang="en-US" sz="2200" err="1"/>
              <a:t>astringenti</a:t>
            </a:r>
            <a:r>
              <a:rPr lang="en-US" sz="2200"/>
              <a:t> e </a:t>
            </a:r>
            <a:r>
              <a:rPr lang="en-US" sz="2200" err="1"/>
              <a:t>probiotiche</a:t>
            </a:r>
            <a:r>
              <a:rPr lang="en-US" sz="2200"/>
              <a:t>, ed è </a:t>
            </a:r>
            <a:r>
              <a:rPr lang="en-US" sz="2200" err="1"/>
              <a:t>impiegata</a:t>
            </a:r>
            <a:r>
              <a:rPr lang="en-US" sz="2200"/>
              <a:t> in </a:t>
            </a:r>
            <a:r>
              <a:rPr lang="en-US" sz="2200" err="1"/>
              <a:t>maschere</a:t>
            </a:r>
            <a:r>
              <a:rPr lang="en-US" sz="2200"/>
              <a:t> </a:t>
            </a:r>
            <a:r>
              <a:rPr lang="en-US" sz="2200" err="1"/>
              <a:t>naturali</a:t>
            </a:r>
            <a:r>
              <a:rPr lang="en-US" sz="2200"/>
              <a:t> per il </a:t>
            </a:r>
            <a:r>
              <a:rPr lang="en-US" sz="2200" err="1"/>
              <a:t>viso</a:t>
            </a:r>
            <a:r>
              <a:rPr lang="en-US" sz="2200"/>
              <a:t>, scrub, e spray per </a:t>
            </a:r>
            <a:r>
              <a:rPr lang="en-US" sz="2200" b="1">
                <a:hlinkClick r:id="rId4"/>
              </a:rPr>
              <a:t>barba e viso.</a:t>
            </a:r>
            <a:r>
              <a:rPr lang="en-US" sz="2200" b="1"/>
              <a:t> </a:t>
            </a:r>
          </a:p>
          <a:p>
            <a:pPr marL="971550" indent="-285750">
              <a:lnSpc>
                <a:spcPts val="2479"/>
              </a:lnSpc>
              <a:buClr>
                <a:srgbClr val="FFFFFF"/>
              </a:buClr>
              <a:buFont typeface="Arial"/>
              <a:buChar char="•"/>
            </a:pPr>
            <a:endParaRPr lang="en-US" sz="1800">
              <a:solidFill>
                <a:srgbClr val="000000"/>
              </a:solidFill>
              <a:latin typeface="Arial"/>
              <a:cs typeface="Arial"/>
            </a:endParaRPr>
          </a:p>
          <a:p>
            <a:pPr indent="-381000">
              <a:lnSpc>
                <a:spcPct val="115000"/>
              </a:lnSpc>
            </a:pPr>
            <a:endParaRPr lang="en-US" sz="2200"/>
          </a:p>
          <a:p>
            <a:pPr indent="-381000">
              <a:lnSpc>
                <a:spcPct val="115000"/>
              </a:lnSpc>
            </a:pPr>
            <a:r>
              <a:rPr lang="en-US" sz="2200"/>
              <a:t>.</a:t>
            </a:r>
          </a:p>
          <a:p>
            <a:pPr indent="-381000">
              <a:lnSpc>
                <a:spcPct val="115000"/>
              </a:lnSpc>
            </a:pPr>
            <a:endParaRPr lang="en-US" sz="2200"/>
          </a:p>
          <a:p>
            <a:pPr indent="-381000">
              <a:lnSpc>
                <a:spcPct val="115000"/>
              </a:lnSpc>
            </a:pPr>
            <a:endParaRPr lang="en-US" sz="2200"/>
          </a:p>
        </p:txBody>
      </p:sp>
      <p:sp>
        <p:nvSpPr>
          <p:cNvPr id="187" name="Google Shape;187;p6"/>
          <p:cNvSpPr txBox="1">
            <a:spLocks noGrp="1"/>
          </p:cNvSpPr>
          <p:nvPr>
            <p:ph type="body" idx="2"/>
          </p:nvPr>
        </p:nvSpPr>
        <p:spPr>
          <a:xfrm>
            <a:off x="-13526" y="332656"/>
            <a:ext cx="3689400" cy="1665995"/>
          </a:xfrm>
          <a:prstGeom prst="rect">
            <a:avLst/>
          </a:prstGeom>
          <a:solidFill>
            <a:srgbClr val="60BA47"/>
          </a:solidFill>
          <a:ln>
            <a:noFill/>
          </a:ln>
        </p:spPr>
        <p:txBody>
          <a:bodyPr spcFirstLastPara="1" wrap="square" lIns="91425" tIns="45700" rIns="91425" bIns="45700" anchor="ctr" anchorCtr="0">
            <a:noAutofit/>
          </a:bodyPr>
          <a:lstStyle/>
          <a:p>
            <a:pPr marL="0" indent="0" algn="ctr">
              <a:spcBef>
                <a:spcPts val="0"/>
              </a:spcBef>
            </a:pPr>
            <a:r>
              <a:rPr lang="en-US" sz="2800" err="1"/>
              <a:t>Scarti</a:t>
            </a:r>
            <a:r>
              <a:rPr lang="en-US" sz="2800"/>
              <a:t> di Avena come </a:t>
            </a:r>
            <a:r>
              <a:rPr lang="en-US" sz="2800" err="1"/>
              <a:t>risorse</a:t>
            </a:r>
            <a:r>
              <a:rPr lang="en-US" sz="2800"/>
              <a:t> per </a:t>
            </a:r>
            <a:r>
              <a:rPr lang="en-US" sz="2800" err="1"/>
              <a:t>altre</a:t>
            </a:r>
            <a:r>
              <a:rPr lang="en-US" sz="2800"/>
              <a:t> </a:t>
            </a:r>
            <a:r>
              <a:rPr lang="en-US" sz="2800" err="1"/>
              <a:t>industrie</a:t>
            </a:r>
            <a:endParaRPr lang="en-US" err="1"/>
          </a:p>
        </p:txBody>
      </p:sp>
      <p:sp>
        <p:nvSpPr>
          <p:cNvPr id="188" name="Google Shape;188;p6"/>
          <p:cNvSpPr/>
          <p:nvPr/>
        </p:nvSpPr>
        <p:spPr>
          <a:xfrm>
            <a:off x="-3769096" y="2892099"/>
            <a:ext cx="6984776" cy="3633245"/>
          </a:xfrm>
          <a:custGeom>
            <a:avLst/>
            <a:gdLst/>
            <a:ahLst/>
            <a:cxnLst/>
            <a:rect l="l" t="t" r="r" b="b"/>
            <a:pathLst>
              <a:path w="9288048" h="4785098" extrusionOk="0">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lt1">
              <a:alpha val="4745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7"/>
          <p:cNvSpPr txBox="1">
            <a:spLocks noGrp="1"/>
          </p:cNvSpPr>
          <p:nvPr>
            <p:ph type="body" idx="1"/>
          </p:nvPr>
        </p:nvSpPr>
        <p:spPr>
          <a:xfrm>
            <a:off x="4511824" y="478850"/>
            <a:ext cx="6762939" cy="5166300"/>
          </a:xfrm>
          <a:prstGeom prst="rect">
            <a:avLst/>
          </a:prstGeom>
          <a:noFill/>
          <a:ln>
            <a:noFill/>
          </a:ln>
        </p:spPr>
        <p:txBody>
          <a:bodyPr spcFirstLastPara="1" wrap="square" lIns="91425" tIns="45700" rIns="91425" bIns="45700" anchor="t" anchorCtr="0">
            <a:noAutofit/>
          </a:bodyPr>
          <a:lstStyle/>
          <a:p>
            <a:pPr indent="-381000">
              <a:lnSpc>
                <a:spcPct val="115000"/>
              </a:lnSpc>
              <a:buFont typeface="Arial"/>
              <a:buChar char="•"/>
            </a:pPr>
            <a:r>
              <a:rPr lang="en-US" sz="2200" b="1"/>
              <a:t>Industria </a:t>
            </a:r>
            <a:r>
              <a:rPr lang="en-US" sz="2200" b="1" err="1"/>
              <a:t>farmaceutica</a:t>
            </a:r>
            <a:r>
              <a:rPr lang="en-US" sz="2200" b="1"/>
              <a:t>:</a:t>
            </a:r>
            <a:r>
              <a:rPr lang="en-US" sz="2200"/>
              <a:t> </a:t>
            </a:r>
            <a:r>
              <a:rPr lang="en-US" sz="2200" err="1"/>
              <a:t>impiegato</a:t>
            </a:r>
            <a:r>
              <a:rPr lang="en-US" sz="2200"/>
              <a:t> </a:t>
            </a:r>
            <a:r>
              <a:rPr lang="en-US" sz="2200" err="1"/>
              <a:t>nella</a:t>
            </a:r>
            <a:r>
              <a:rPr lang="en-US" sz="2200"/>
              <a:t> </a:t>
            </a:r>
            <a:r>
              <a:rPr lang="en-US" sz="2200" err="1"/>
              <a:t>formulazione</a:t>
            </a:r>
            <a:r>
              <a:rPr lang="en-US" sz="2200"/>
              <a:t> di </a:t>
            </a:r>
            <a:r>
              <a:rPr lang="en-US" sz="2200" err="1"/>
              <a:t>compresse</a:t>
            </a:r>
            <a:r>
              <a:rPr lang="en-US" sz="2200"/>
              <a:t> e capsule per </a:t>
            </a:r>
            <a:r>
              <a:rPr lang="en-US" sz="2200" err="1"/>
              <a:t>migliorarne</a:t>
            </a:r>
            <a:r>
              <a:rPr lang="en-US" sz="2200"/>
              <a:t> la </a:t>
            </a:r>
            <a:r>
              <a:rPr lang="en-US" sz="2200" err="1"/>
              <a:t>dissoluzione</a:t>
            </a:r>
            <a:r>
              <a:rPr lang="en-US" sz="2200"/>
              <a:t>.</a:t>
            </a:r>
          </a:p>
          <a:p>
            <a:pPr indent="-381000">
              <a:lnSpc>
                <a:spcPct val="115000"/>
              </a:lnSpc>
              <a:buChar char="•"/>
            </a:pPr>
            <a:r>
              <a:rPr lang="en-US" sz="2200" b="1" err="1"/>
              <a:t>Coloranti</a:t>
            </a:r>
            <a:r>
              <a:rPr lang="en-US" sz="2200" b="1"/>
              <a:t> </a:t>
            </a:r>
            <a:r>
              <a:rPr lang="en-US" sz="2200" b="1" err="1"/>
              <a:t>naturali</a:t>
            </a:r>
            <a:r>
              <a:rPr lang="en-US" sz="2200" b="1"/>
              <a:t>:</a:t>
            </a:r>
            <a:r>
              <a:rPr lang="en-US" sz="2200"/>
              <a:t> le </a:t>
            </a:r>
            <a:r>
              <a:rPr lang="en-US" sz="2200" err="1"/>
              <a:t>componenti</a:t>
            </a:r>
            <a:r>
              <a:rPr lang="en-US" sz="2200"/>
              <a:t> </a:t>
            </a:r>
            <a:r>
              <a:rPr lang="en-US" sz="2200" err="1"/>
              <a:t>dell'avena</a:t>
            </a:r>
            <a:r>
              <a:rPr lang="en-US" sz="2200"/>
              <a:t>, come la </a:t>
            </a:r>
            <a:r>
              <a:rPr lang="en-US" sz="2200" err="1"/>
              <a:t>paglia</a:t>
            </a:r>
            <a:r>
              <a:rPr lang="en-US" sz="2200"/>
              <a:t> e la </a:t>
            </a:r>
            <a:r>
              <a:rPr lang="en-US" sz="2200" err="1"/>
              <a:t>buccia</a:t>
            </a:r>
            <a:r>
              <a:rPr lang="en-US" sz="2200"/>
              <a:t>, </a:t>
            </a:r>
            <a:r>
              <a:rPr lang="en-US" sz="2200" err="1"/>
              <a:t>possono</a:t>
            </a:r>
            <a:r>
              <a:rPr lang="en-US" sz="2200"/>
              <a:t> </a:t>
            </a:r>
            <a:r>
              <a:rPr lang="en-US" sz="2200" err="1"/>
              <a:t>essere</a:t>
            </a:r>
            <a:r>
              <a:rPr lang="en-US" sz="2200"/>
              <a:t> elaborate per </a:t>
            </a:r>
            <a:r>
              <a:rPr lang="en-US" sz="2200" err="1"/>
              <a:t>estrarre</a:t>
            </a:r>
            <a:r>
              <a:rPr lang="en-US" sz="2200"/>
              <a:t> </a:t>
            </a:r>
            <a:r>
              <a:rPr lang="en-US" sz="2200" err="1"/>
              <a:t>coloranti</a:t>
            </a:r>
            <a:r>
              <a:rPr lang="en-US" sz="2200"/>
              <a:t> </a:t>
            </a:r>
            <a:r>
              <a:rPr lang="en-US" sz="2200" err="1"/>
              <a:t>naturali</a:t>
            </a:r>
            <a:r>
              <a:rPr lang="en-US" sz="2200"/>
              <a:t> </a:t>
            </a:r>
            <a:r>
              <a:rPr lang="en-US" sz="2200" err="1"/>
              <a:t>impiegabili</a:t>
            </a:r>
            <a:r>
              <a:rPr lang="en-US" sz="2200"/>
              <a:t> </a:t>
            </a:r>
            <a:r>
              <a:rPr lang="en-US" sz="2200" err="1"/>
              <a:t>nell'industria</a:t>
            </a:r>
            <a:r>
              <a:rPr lang="en-US" sz="2200"/>
              <a:t> </a:t>
            </a:r>
            <a:r>
              <a:rPr lang="en-US" sz="2200" err="1"/>
              <a:t>alimentare</a:t>
            </a:r>
            <a:r>
              <a:rPr lang="en-US" sz="2200"/>
              <a:t> o </a:t>
            </a:r>
            <a:r>
              <a:rPr lang="en-US" sz="2200" err="1"/>
              <a:t>cosmetica</a:t>
            </a:r>
            <a:r>
              <a:rPr lang="en-US" sz="2200"/>
              <a:t>.</a:t>
            </a:r>
          </a:p>
          <a:p>
            <a:pPr indent="-381000">
              <a:lnSpc>
                <a:spcPct val="114999"/>
              </a:lnSpc>
              <a:buChar char="•"/>
            </a:pPr>
            <a:r>
              <a:rPr lang="en-US" sz="2200" b="1" err="1"/>
              <a:t>Produzione</a:t>
            </a:r>
            <a:r>
              <a:rPr lang="en-US" sz="2200" b="1"/>
              <a:t> di carta:</a:t>
            </a:r>
            <a:r>
              <a:rPr lang="en-US" sz="2200"/>
              <a:t> </a:t>
            </a:r>
            <a:r>
              <a:rPr lang="en-US" sz="2200" err="1"/>
              <a:t>materiale</a:t>
            </a:r>
            <a:r>
              <a:rPr lang="en-US" sz="2200"/>
              <a:t> di </a:t>
            </a:r>
            <a:r>
              <a:rPr lang="en-US" sz="2200" err="1"/>
              <a:t>imballaggio</a:t>
            </a:r>
            <a:r>
              <a:rPr lang="en-US" sz="2200"/>
              <a:t> </a:t>
            </a:r>
            <a:r>
              <a:rPr lang="en-US" sz="2200" err="1"/>
              <a:t>ecologico</a:t>
            </a:r>
            <a:r>
              <a:rPr lang="en-US" sz="2200"/>
              <a:t>, ad </a:t>
            </a:r>
            <a:r>
              <a:rPr lang="en-US" sz="2200" err="1"/>
              <a:t>esempio</a:t>
            </a:r>
            <a:r>
              <a:rPr lang="en-US" sz="2200"/>
              <a:t> da </a:t>
            </a:r>
            <a:r>
              <a:rPr lang="en-US" sz="2200">
                <a:hlinkClick r:id="rId3"/>
              </a:rPr>
              <a:t>scarti a materiale di imballaggio.</a:t>
            </a:r>
            <a:endParaRPr lang="en-US" sz="2200"/>
          </a:p>
          <a:p>
            <a:pPr indent="-381000">
              <a:lnSpc>
                <a:spcPct val="114999"/>
              </a:lnSpc>
              <a:buChar char="•"/>
            </a:pPr>
            <a:r>
              <a:rPr lang="en-US" sz="2200" b="1"/>
              <a:t>Industria </a:t>
            </a:r>
            <a:r>
              <a:rPr lang="en-US" sz="2200" b="1" err="1"/>
              <a:t>tessile</a:t>
            </a:r>
            <a:r>
              <a:rPr lang="en-US" sz="2200" b="1"/>
              <a:t>: </a:t>
            </a:r>
            <a:r>
              <a:rPr lang="en-US" sz="2200" i="1">
                <a:solidFill>
                  <a:srgbClr val="09465E"/>
                </a:solidFill>
                <a:latin typeface="Montserrat Light"/>
              </a:rPr>
              <a:t>per </a:t>
            </a:r>
            <a:r>
              <a:rPr lang="en-US" sz="2200" i="1" err="1">
                <a:solidFill>
                  <a:srgbClr val="09465E"/>
                </a:solidFill>
                <a:latin typeface="Montserrat Light"/>
              </a:rPr>
              <a:t>esempio</a:t>
            </a:r>
            <a:r>
              <a:rPr lang="en-US" sz="2200" i="1">
                <a:solidFill>
                  <a:srgbClr val="09465E"/>
                </a:solidFill>
                <a:latin typeface="Montserrat Light"/>
              </a:rPr>
              <a:t> </a:t>
            </a:r>
            <a:endParaRPr lang="en-US" sz="2200">
              <a:solidFill>
                <a:srgbClr val="09465E"/>
              </a:solidFill>
            </a:endParaRPr>
          </a:p>
          <a:p>
            <a:pPr marL="381000" lvl="1" indent="-190500">
              <a:lnSpc>
                <a:spcPts val="2472"/>
              </a:lnSpc>
              <a:buClr>
                <a:srgbClr val="FFFFFF"/>
              </a:buClr>
              <a:buSzPts val="1900"/>
              <a:buFont typeface="Arial,Sans-Serif"/>
              <a:buChar char="•"/>
            </a:pPr>
            <a:r>
              <a:rPr lang="en-US" sz="1800" i="1">
                <a:solidFill>
                  <a:srgbClr val="09465E"/>
                </a:solidFill>
                <a:latin typeface="Calibri"/>
                <a:hlinkClick r:id="rId4"/>
              </a:rPr>
              <a:t>Cuscino d'avena:</a:t>
            </a:r>
            <a:r>
              <a:rPr lang="en-US" sz="1800" i="1">
                <a:solidFill>
                  <a:srgbClr val="09465E"/>
                </a:solidFill>
                <a:latin typeface="Calibri"/>
              </a:rPr>
              <a:t> </a:t>
            </a:r>
            <a:r>
              <a:rPr lang="en-US" sz="1800" i="1" err="1">
                <a:solidFill>
                  <a:srgbClr val="09465E"/>
                </a:solidFill>
                <a:latin typeface="Calibri"/>
              </a:rPr>
              <a:t>quando</a:t>
            </a:r>
            <a:r>
              <a:rPr lang="en-US" sz="1800" i="1">
                <a:solidFill>
                  <a:srgbClr val="09465E"/>
                </a:solidFill>
                <a:latin typeface="Calibri"/>
              </a:rPr>
              <a:t> è </a:t>
            </a:r>
            <a:r>
              <a:rPr lang="en-US" sz="1800" i="1" err="1">
                <a:solidFill>
                  <a:srgbClr val="09465E"/>
                </a:solidFill>
                <a:latin typeface="Calibri"/>
              </a:rPr>
              <a:t>caldo</a:t>
            </a:r>
            <a:r>
              <a:rPr lang="en-US" sz="1800" i="1">
                <a:solidFill>
                  <a:srgbClr val="09465E"/>
                </a:solidFill>
                <a:latin typeface="Calibri"/>
              </a:rPr>
              <a:t>, il </a:t>
            </a:r>
            <a:r>
              <a:rPr lang="en-US" sz="1800" i="1" err="1">
                <a:solidFill>
                  <a:srgbClr val="09465E"/>
                </a:solidFill>
                <a:latin typeface="Calibri"/>
              </a:rPr>
              <a:t>cuscino</a:t>
            </a:r>
            <a:r>
              <a:rPr lang="en-US" sz="1800" i="1">
                <a:solidFill>
                  <a:srgbClr val="09465E"/>
                </a:solidFill>
                <a:latin typeface="Calibri"/>
              </a:rPr>
              <a:t> è </a:t>
            </a:r>
            <a:r>
              <a:rPr lang="en-US" sz="1800" i="1" err="1">
                <a:solidFill>
                  <a:srgbClr val="09465E"/>
                </a:solidFill>
                <a:latin typeface="Calibri"/>
              </a:rPr>
              <a:t>ideale</a:t>
            </a:r>
            <a:r>
              <a:rPr lang="en-US" sz="1800" i="1">
                <a:solidFill>
                  <a:srgbClr val="09465E"/>
                </a:solidFill>
                <a:latin typeface="Calibri"/>
              </a:rPr>
              <a:t> per il relax, per </a:t>
            </a:r>
            <a:r>
              <a:rPr lang="en-US" sz="1800" i="1" err="1">
                <a:solidFill>
                  <a:srgbClr val="09465E"/>
                </a:solidFill>
                <a:latin typeface="Calibri"/>
              </a:rPr>
              <a:t>alleviare</a:t>
            </a:r>
            <a:r>
              <a:rPr lang="en-US" sz="1800" i="1">
                <a:solidFill>
                  <a:srgbClr val="09465E"/>
                </a:solidFill>
                <a:latin typeface="Calibri"/>
              </a:rPr>
              <a:t> </a:t>
            </a:r>
            <a:r>
              <a:rPr lang="en-US" sz="1800" i="1" err="1">
                <a:solidFill>
                  <a:srgbClr val="09465E"/>
                </a:solidFill>
                <a:latin typeface="Calibri"/>
              </a:rPr>
              <a:t>i</a:t>
            </a:r>
            <a:r>
              <a:rPr lang="en-US" sz="1800" i="1">
                <a:solidFill>
                  <a:srgbClr val="09465E"/>
                </a:solidFill>
                <a:latin typeface="Calibri"/>
              </a:rPr>
              <a:t> </a:t>
            </a:r>
            <a:r>
              <a:rPr lang="en-US" sz="1800" i="1" err="1">
                <a:solidFill>
                  <a:srgbClr val="09465E"/>
                </a:solidFill>
                <a:latin typeface="Calibri"/>
              </a:rPr>
              <a:t>dolori</a:t>
            </a:r>
            <a:r>
              <a:rPr lang="en-US" sz="1800" i="1">
                <a:solidFill>
                  <a:srgbClr val="09465E"/>
                </a:solidFill>
                <a:latin typeface="Calibri"/>
              </a:rPr>
              <a:t> e </a:t>
            </a:r>
            <a:r>
              <a:rPr lang="en-US" sz="1800" i="1" err="1">
                <a:solidFill>
                  <a:srgbClr val="09465E"/>
                </a:solidFill>
                <a:latin typeface="Calibri"/>
              </a:rPr>
              <a:t>persino</a:t>
            </a:r>
            <a:r>
              <a:rPr lang="en-US" sz="1800" i="1">
                <a:solidFill>
                  <a:srgbClr val="09465E"/>
                </a:solidFill>
                <a:latin typeface="Calibri"/>
              </a:rPr>
              <a:t> per </a:t>
            </a:r>
            <a:r>
              <a:rPr lang="en-US" sz="1800" i="1" err="1">
                <a:solidFill>
                  <a:srgbClr val="09465E"/>
                </a:solidFill>
                <a:latin typeface="Calibri"/>
              </a:rPr>
              <a:t>riscaldare</a:t>
            </a:r>
            <a:r>
              <a:rPr lang="en-US" sz="1800" i="1">
                <a:solidFill>
                  <a:srgbClr val="09465E"/>
                </a:solidFill>
                <a:latin typeface="Calibri"/>
              </a:rPr>
              <a:t> </a:t>
            </a:r>
            <a:r>
              <a:rPr lang="en-US" sz="1800" i="1" err="1">
                <a:solidFill>
                  <a:srgbClr val="09465E"/>
                </a:solidFill>
                <a:latin typeface="Calibri"/>
              </a:rPr>
              <a:t>i</a:t>
            </a:r>
            <a:r>
              <a:rPr lang="en-US" sz="1800" i="1">
                <a:solidFill>
                  <a:srgbClr val="09465E"/>
                </a:solidFill>
                <a:latin typeface="Calibri"/>
              </a:rPr>
              <a:t> </a:t>
            </a:r>
            <a:r>
              <a:rPr lang="en-US" sz="1800" i="1" err="1">
                <a:solidFill>
                  <a:srgbClr val="09465E"/>
                </a:solidFill>
                <a:latin typeface="Calibri"/>
              </a:rPr>
              <a:t>piedi</a:t>
            </a:r>
            <a:r>
              <a:rPr lang="en-US" sz="1800" i="1">
                <a:solidFill>
                  <a:srgbClr val="09465E"/>
                </a:solidFill>
                <a:latin typeface="Calibri"/>
              </a:rPr>
              <a:t> </a:t>
            </a:r>
            <a:r>
              <a:rPr lang="en-US" sz="1800" i="1" err="1">
                <a:solidFill>
                  <a:srgbClr val="09465E"/>
                </a:solidFill>
                <a:latin typeface="Calibri"/>
              </a:rPr>
              <a:t>freddi</a:t>
            </a:r>
            <a:r>
              <a:rPr lang="en-US" sz="1800" i="1">
                <a:solidFill>
                  <a:srgbClr val="09465E"/>
                </a:solidFill>
                <a:latin typeface="Calibri"/>
              </a:rPr>
              <a:t>! Quando è </a:t>
            </a:r>
            <a:r>
              <a:rPr lang="en-US" sz="1800" i="1" err="1">
                <a:solidFill>
                  <a:srgbClr val="09465E"/>
                </a:solidFill>
                <a:latin typeface="Calibri"/>
              </a:rPr>
              <a:t>congelato</a:t>
            </a:r>
            <a:r>
              <a:rPr lang="en-US" sz="1800" i="1">
                <a:solidFill>
                  <a:srgbClr val="09465E"/>
                </a:solidFill>
                <a:latin typeface="Calibri"/>
              </a:rPr>
              <a:t>, </a:t>
            </a:r>
            <a:r>
              <a:rPr lang="en-US" sz="1800" i="1" err="1">
                <a:solidFill>
                  <a:srgbClr val="09465E"/>
                </a:solidFill>
                <a:latin typeface="Calibri"/>
              </a:rPr>
              <a:t>può</a:t>
            </a:r>
            <a:r>
              <a:rPr lang="en-US" sz="1800" i="1">
                <a:solidFill>
                  <a:srgbClr val="09465E"/>
                </a:solidFill>
                <a:latin typeface="Calibri"/>
              </a:rPr>
              <a:t> </a:t>
            </a:r>
            <a:r>
              <a:rPr lang="en-US" sz="1800" i="1" err="1">
                <a:solidFill>
                  <a:srgbClr val="09465E"/>
                </a:solidFill>
                <a:latin typeface="Calibri"/>
              </a:rPr>
              <a:t>essere</a:t>
            </a:r>
            <a:r>
              <a:rPr lang="en-US" sz="1800" i="1">
                <a:solidFill>
                  <a:srgbClr val="09465E"/>
                </a:solidFill>
                <a:latin typeface="Calibri"/>
              </a:rPr>
              <a:t> </a:t>
            </a:r>
            <a:r>
              <a:rPr lang="en-US" sz="1800" i="1" err="1">
                <a:solidFill>
                  <a:srgbClr val="09465E"/>
                </a:solidFill>
                <a:latin typeface="Calibri"/>
              </a:rPr>
              <a:t>utilizzato</a:t>
            </a:r>
            <a:r>
              <a:rPr lang="en-US" sz="1800" i="1">
                <a:solidFill>
                  <a:srgbClr val="09465E"/>
                </a:solidFill>
                <a:latin typeface="Calibri"/>
              </a:rPr>
              <a:t>, ad </a:t>
            </a:r>
            <a:r>
              <a:rPr lang="en-US" sz="1800" i="1" err="1">
                <a:solidFill>
                  <a:srgbClr val="09465E"/>
                </a:solidFill>
                <a:latin typeface="Calibri"/>
              </a:rPr>
              <a:t>esempio</a:t>
            </a:r>
            <a:r>
              <a:rPr lang="en-US" sz="1800" i="1">
                <a:solidFill>
                  <a:srgbClr val="09465E"/>
                </a:solidFill>
                <a:latin typeface="Calibri"/>
              </a:rPr>
              <a:t>, per </a:t>
            </a:r>
            <a:r>
              <a:rPr lang="en-US" sz="1800" i="1" err="1">
                <a:solidFill>
                  <a:srgbClr val="09465E"/>
                </a:solidFill>
                <a:latin typeface="Calibri"/>
              </a:rPr>
              <a:t>alleviare</a:t>
            </a:r>
            <a:r>
              <a:rPr lang="en-US" sz="1800" i="1">
                <a:solidFill>
                  <a:srgbClr val="09465E"/>
                </a:solidFill>
                <a:latin typeface="Calibri"/>
              </a:rPr>
              <a:t> il mal di </a:t>
            </a:r>
            <a:r>
              <a:rPr lang="en-US" sz="1800" i="1" err="1">
                <a:solidFill>
                  <a:srgbClr val="09465E"/>
                </a:solidFill>
                <a:latin typeface="Calibri"/>
              </a:rPr>
              <a:t>testa</a:t>
            </a:r>
            <a:r>
              <a:rPr lang="en-US" sz="1800" i="1">
                <a:solidFill>
                  <a:srgbClr val="09465E"/>
                </a:solidFill>
                <a:latin typeface="Calibri"/>
              </a:rPr>
              <a:t> o come primo </a:t>
            </a:r>
            <a:r>
              <a:rPr lang="en-US" sz="1800" i="1" err="1">
                <a:solidFill>
                  <a:srgbClr val="09465E"/>
                </a:solidFill>
                <a:latin typeface="Calibri"/>
              </a:rPr>
              <a:t>soccorso</a:t>
            </a:r>
            <a:r>
              <a:rPr lang="en-US" sz="1800" i="1">
                <a:solidFill>
                  <a:srgbClr val="09465E"/>
                </a:solidFill>
                <a:latin typeface="Calibri"/>
              </a:rPr>
              <a:t> per </a:t>
            </a:r>
            <a:r>
              <a:rPr lang="en-US" sz="1800" i="1" err="1">
                <a:solidFill>
                  <a:srgbClr val="09465E"/>
                </a:solidFill>
                <a:latin typeface="Calibri"/>
              </a:rPr>
              <a:t>stiramenti</a:t>
            </a:r>
            <a:r>
              <a:rPr lang="en-US" sz="1800" i="1">
                <a:solidFill>
                  <a:srgbClr val="09465E"/>
                </a:solidFill>
                <a:latin typeface="Calibri"/>
              </a:rPr>
              <a:t> </a:t>
            </a:r>
            <a:r>
              <a:rPr lang="en-US" sz="1800" i="1" err="1">
                <a:solidFill>
                  <a:srgbClr val="09465E"/>
                </a:solidFill>
                <a:latin typeface="Calibri"/>
              </a:rPr>
              <a:t>muscolari</a:t>
            </a:r>
            <a:r>
              <a:rPr lang="en-US" sz="1800" kern="100" err="1">
                <a:solidFill>
                  <a:srgbClr val="09465E"/>
                </a:solidFill>
                <a:latin typeface="Calibri"/>
              </a:rPr>
              <a:t>.</a:t>
            </a:r>
            <a:r>
              <a:rPr lang="en-US" sz="1800" i="1" err="1">
                <a:solidFill>
                  <a:srgbClr val="09465E"/>
                </a:solidFill>
                <a:latin typeface="Calibri"/>
              </a:rPr>
              <a:t>When</a:t>
            </a:r>
            <a:r>
              <a:rPr lang="en-US" sz="1800" i="1">
                <a:solidFill>
                  <a:srgbClr val="09465E"/>
                </a:solidFill>
                <a:latin typeface="Calibri"/>
              </a:rPr>
              <a:t> warm, the pillow is suitable for relaxation</a:t>
            </a:r>
          </a:p>
          <a:p>
            <a:pPr marL="457200" lvl="0" indent="-349250" algn="l" rtl="0">
              <a:lnSpc>
                <a:spcPct val="115000"/>
              </a:lnSpc>
              <a:spcBef>
                <a:spcPts val="0"/>
              </a:spcBef>
              <a:spcAft>
                <a:spcPts val="0"/>
              </a:spcAft>
              <a:buSzPts val="1900"/>
              <a:buChar char="●"/>
            </a:pPr>
            <a:endParaRPr sz="2000"/>
          </a:p>
          <a:p>
            <a:pPr marL="381000" lvl="1" indent="-190500">
              <a:lnSpc>
                <a:spcPts val="2472"/>
              </a:lnSpc>
              <a:buClr>
                <a:srgbClr val="FFFFFF"/>
              </a:buClr>
              <a:buSzPts val="1900"/>
              <a:buFont typeface="Arial,Sans-Serif"/>
              <a:buChar char="•"/>
            </a:pPr>
            <a:endParaRPr lang="en-US" sz="2400">
              <a:solidFill>
                <a:srgbClr val="09465E"/>
              </a:solidFill>
              <a:latin typeface="Calibri"/>
              <a:ea typeface="Calibri"/>
              <a:cs typeface="Calibri"/>
            </a:endParaRPr>
          </a:p>
          <a:p>
            <a:pPr marL="381000" lvl="1" indent="-190500">
              <a:lnSpc>
                <a:spcPts val="2472"/>
              </a:lnSpc>
              <a:buClr>
                <a:srgbClr val="FFFFFF"/>
              </a:buClr>
              <a:buSzPts val="1900"/>
              <a:buFont typeface="Arial,Sans-Serif"/>
              <a:buChar char="•"/>
            </a:pPr>
            <a:r>
              <a:rPr lang="en-US" sz="2400">
                <a:solidFill>
                  <a:srgbClr val="09465E"/>
                </a:solidFill>
                <a:latin typeface="Calibri"/>
                <a:ea typeface="Calibri"/>
                <a:cs typeface="Calibri"/>
                <a:sym typeface="Calibri"/>
              </a:rPr>
              <a:t>.</a:t>
            </a:r>
            <a:endParaRPr lang="en-US" sz="2400">
              <a:solidFill>
                <a:srgbClr val="09465E"/>
              </a:solidFill>
              <a:latin typeface="Calibri"/>
              <a:ea typeface="Calibri"/>
              <a:cs typeface="Calibri"/>
            </a:endParaRPr>
          </a:p>
          <a:p>
            <a:pPr marL="381000" lvl="1" indent="-190500">
              <a:lnSpc>
                <a:spcPts val="2472"/>
              </a:lnSpc>
              <a:buClr>
                <a:srgbClr val="FFFFFF"/>
              </a:buClr>
              <a:buSzPts val="1900"/>
              <a:buFont typeface="Arial,Sans-Serif"/>
              <a:buChar char="•"/>
            </a:pPr>
            <a:endParaRPr lang="en-US" sz="2400">
              <a:solidFill>
                <a:srgbClr val="09465E"/>
              </a:solidFill>
              <a:latin typeface="Calibri"/>
              <a:ea typeface="Calibri"/>
              <a:cs typeface="Calibri"/>
            </a:endParaRPr>
          </a:p>
          <a:p>
            <a:pPr marL="381000" lvl="1" indent="-190500">
              <a:lnSpc>
                <a:spcPts val="2472"/>
              </a:lnSpc>
              <a:buClr>
                <a:srgbClr val="FFFFFF"/>
              </a:buClr>
              <a:buSzPts val="1900"/>
              <a:buFont typeface="Arial,Sans-Serif"/>
              <a:buChar char="•"/>
            </a:pPr>
            <a:r>
              <a:rPr lang="en-US" sz="2400">
                <a:solidFill>
                  <a:srgbClr val="09465E"/>
                </a:solidFill>
                <a:latin typeface="Calibri"/>
                <a:ea typeface="Calibri"/>
                <a:cs typeface="Calibri"/>
                <a:sym typeface="Calibri"/>
              </a:rPr>
              <a:t>Industria </a:t>
            </a:r>
            <a:r>
              <a:rPr lang="en-US" sz="2400" err="1">
                <a:solidFill>
                  <a:srgbClr val="09465E"/>
                </a:solidFill>
                <a:latin typeface="Calibri"/>
                <a:ea typeface="Calibri"/>
                <a:cs typeface="Calibri"/>
                <a:sym typeface="Calibri"/>
              </a:rPr>
              <a:t>tessile</a:t>
            </a:r>
            <a:r>
              <a:rPr lang="en-US" sz="2400">
                <a:solidFill>
                  <a:srgbClr val="09465E"/>
                </a:solidFill>
                <a:latin typeface="Calibri"/>
                <a:ea typeface="Calibri"/>
                <a:cs typeface="Calibri"/>
                <a:sym typeface="Calibri"/>
              </a:rPr>
              <a:t>: per </a:t>
            </a:r>
            <a:r>
              <a:rPr lang="en-US" sz="2400" err="1">
                <a:solidFill>
                  <a:srgbClr val="09465E"/>
                </a:solidFill>
                <a:latin typeface="Calibri"/>
                <a:ea typeface="Calibri"/>
                <a:cs typeface="Calibri"/>
                <a:sym typeface="Calibri"/>
              </a:rPr>
              <a:t>esempio</a:t>
            </a:r>
            <a:r>
              <a:rPr lang="en-US" sz="2400">
                <a:solidFill>
                  <a:srgbClr val="09465E"/>
                </a:solidFill>
                <a:latin typeface="Calibri"/>
                <a:ea typeface="Calibri"/>
                <a:cs typeface="Calibri"/>
                <a:sym typeface="Calibri"/>
              </a:rPr>
              <a:t> </a:t>
            </a:r>
            <a:endParaRPr lang="en-US" sz="2400">
              <a:solidFill>
                <a:srgbClr val="09465E"/>
              </a:solidFill>
              <a:latin typeface="Calibri"/>
              <a:ea typeface="Calibri"/>
              <a:cs typeface="Calibri"/>
            </a:endParaRPr>
          </a:p>
          <a:p>
            <a:pPr marL="381000" lvl="1" indent="-190500">
              <a:lnSpc>
                <a:spcPts val="2472"/>
              </a:lnSpc>
              <a:buClr>
                <a:srgbClr val="FFFFFF"/>
              </a:buClr>
              <a:buSzPts val="1900"/>
              <a:buFont typeface="Arial,Sans-Serif"/>
              <a:buChar char="•"/>
            </a:pPr>
            <a:r>
              <a:rPr lang="en-US" sz="2400" err="1">
                <a:solidFill>
                  <a:srgbClr val="09465E"/>
                </a:solidFill>
                <a:latin typeface="Calibri"/>
                <a:ea typeface="Calibri"/>
                <a:cs typeface="Calibri"/>
                <a:sym typeface="Calibri"/>
              </a:rPr>
              <a:t>Cuscino</a:t>
            </a:r>
            <a:r>
              <a:rPr lang="en-US" sz="2400">
                <a:solidFill>
                  <a:srgbClr val="09465E"/>
                </a:solidFill>
                <a:latin typeface="Calibri"/>
                <a:ea typeface="Calibri"/>
                <a:cs typeface="Calibri"/>
                <a:sym typeface="Calibri"/>
              </a:rPr>
              <a:t> </a:t>
            </a:r>
            <a:r>
              <a:rPr lang="en-US" sz="2400" err="1">
                <a:solidFill>
                  <a:srgbClr val="09465E"/>
                </a:solidFill>
                <a:latin typeface="Calibri"/>
                <a:ea typeface="Calibri"/>
                <a:cs typeface="Calibri"/>
                <a:sym typeface="Calibri"/>
              </a:rPr>
              <a:t>d'avena</a:t>
            </a:r>
            <a:r>
              <a:rPr lang="en-US" sz="2400">
                <a:solidFill>
                  <a:srgbClr val="09465E"/>
                </a:solidFill>
                <a:latin typeface="Calibri"/>
                <a:ea typeface="Calibri"/>
                <a:cs typeface="Calibri"/>
                <a:sym typeface="Calibri"/>
              </a:rPr>
              <a:t>: </a:t>
            </a:r>
            <a:r>
              <a:rPr lang="en-US" sz="2400" err="1">
                <a:solidFill>
                  <a:srgbClr val="09465E"/>
                </a:solidFill>
                <a:latin typeface="Calibri"/>
                <a:ea typeface="Calibri"/>
                <a:cs typeface="Calibri"/>
                <a:sym typeface="Calibri"/>
              </a:rPr>
              <a:t>quando</a:t>
            </a:r>
            <a:r>
              <a:rPr lang="en-US" sz="2400">
                <a:solidFill>
                  <a:srgbClr val="09465E"/>
                </a:solidFill>
                <a:latin typeface="Calibri"/>
                <a:ea typeface="Calibri"/>
                <a:cs typeface="Calibri"/>
                <a:sym typeface="Calibri"/>
              </a:rPr>
              <a:t> è </a:t>
            </a:r>
            <a:r>
              <a:rPr lang="en-US" sz="2400" err="1">
                <a:solidFill>
                  <a:srgbClr val="09465E"/>
                </a:solidFill>
                <a:latin typeface="Calibri"/>
                <a:ea typeface="Calibri"/>
                <a:cs typeface="Calibri"/>
                <a:sym typeface="Calibri"/>
              </a:rPr>
              <a:t>caldo</a:t>
            </a:r>
            <a:r>
              <a:rPr lang="en-US" sz="2400">
                <a:solidFill>
                  <a:srgbClr val="09465E"/>
                </a:solidFill>
                <a:latin typeface="Calibri"/>
                <a:ea typeface="Calibri"/>
                <a:cs typeface="Calibri"/>
                <a:sym typeface="Calibri"/>
              </a:rPr>
              <a:t>, il </a:t>
            </a:r>
            <a:r>
              <a:rPr lang="en-US" sz="2400" err="1">
                <a:solidFill>
                  <a:srgbClr val="09465E"/>
                </a:solidFill>
                <a:latin typeface="Calibri"/>
                <a:ea typeface="Calibri"/>
                <a:cs typeface="Calibri"/>
                <a:sym typeface="Calibri"/>
              </a:rPr>
              <a:t>cuscino</a:t>
            </a:r>
            <a:r>
              <a:rPr lang="en-US" sz="2400">
                <a:solidFill>
                  <a:srgbClr val="09465E"/>
                </a:solidFill>
                <a:latin typeface="Calibri"/>
                <a:ea typeface="Calibri"/>
                <a:cs typeface="Calibri"/>
                <a:sym typeface="Calibri"/>
              </a:rPr>
              <a:t> è </a:t>
            </a:r>
            <a:r>
              <a:rPr lang="en-US" sz="2400" err="1">
                <a:solidFill>
                  <a:srgbClr val="09465E"/>
                </a:solidFill>
                <a:latin typeface="Calibri"/>
                <a:ea typeface="Calibri"/>
                <a:cs typeface="Calibri"/>
                <a:sym typeface="Calibri"/>
              </a:rPr>
              <a:t>ideale</a:t>
            </a:r>
            <a:r>
              <a:rPr lang="en-US" sz="2400">
                <a:solidFill>
                  <a:srgbClr val="09465E"/>
                </a:solidFill>
                <a:latin typeface="Calibri"/>
                <a:ea typeface="Calibri"/>
                <a:cs typeface="Calibri"/>
                <a:sym typeface="Calibri"/>
              </a:rPr>
              <a:t> per il relax, per </a:t>
            </a:r>
            <a:r>
              <a:rPr lang="en-US" sz="2400" err="1">
                <a:solidFill>
                  <a:srgbClr val="09465E"/>
                </a:solidFill>
                <a:latin typeface="Calibri"/>
                <a:ea typeface="Calibri"/>
                <a:cs typeface="Calibri"/>
                <a:sym typeface="Calibri"/>
              </a:rPr>
              <a:t>alleviare</a:t>
            </a:r>
            <a:r>
              <a:rPr lang="en-US" sz="2400">
                <a:solidFill>
                  <a:srgbClr val="09465E"/>
                </a:solidFill>
                <a:latin typeface="Calibri"/>
                <a:ea typeface="Calibri"/>
                <a:cs typeface="Calibri"/>
                <a:sym typeface="Calibri"/>
              </a:rPr>
              <a:t> </a:t>
            </a:r>
            <a:r>
              <a:rPr lang="en-US" sz="2400" err="1">
                <a:solidFill>
                  <a:srgbClr val="09465E"/>
                </a:solidFill>
                <a:latin typeface="Calibri"/>
                <a:ea typeface="Calibri"/>
                <a:cs typeface="Calibri"/>
                <a:sym typeface="Calibri"/>
              </a:rPr>
              <a:t>i</a:t>
            </a:r>
            <a:r>
              <a:rPr lang="en-US" sz="2400">
                <a:solidFill>
                  <a:srgbClr val="09465E"/>
                </a:solidFill>
                <a:latin typeface="Calibri"/>
                <a:ea typeface="Calibri"/>
                <a:cs typeface="Calibri"/>
                <a:sym typeface="Calibri"/>
              </a:rPr>
              <a:t> </a:t>
            </a:r>
            <a:r>
              <a:rPr lang="en-US" sz="2400" err="1">
                <a:solidFill>
                  <a:srgbClr val="09465E"/>
                </a:solidFill>
                <a:latin typeface="Calibri"/>
                <a:ea typeface="Calibri"/>
                <a:cs typeface="Calibri"/>
                <a:sym typeface="Calibri"/>
              </a:rPr>
              <a:t>dolori</a:t>
            </a:r>
            <a:r>
              <a:rPr lang="en-US" sz="2400">
                <a:solidFill>
                  <a:srgbClr val="09465E"/>
                </a:solidFill>
                <a:latin typeface="Calibri"/>
                <a:ea typeface="Calibri"/>
                <a:cs typeface="Calibri"/>
                <a:sym typeface="Calibri"/>
              </a:rPr>
              <a:t> e </a:t>
            </a:r>
            <a:r>
              <a:rPr lang="en-US" sz="2400" err="1">
                <a:solidFill>
                  <a:srgbClr val="09465E"/>
                </a:solidFill>
                <a:latin typeface="Calibri"/>
                <a:ea typeface="Calibri"/>
                <a:cs typeface="Calibri"/>
                <a:sym typeface="Calibri"/>
              </a:rPr>
              <a:t>persino</a:t>
            </a:r>
            <a:r>
              <a:rPr lang="en-US" sz="2400">
                <a:solidFill>
                  <a:srgbClr val="09465E"/>
                </a:solidFill>
                <a:latin typeface="Calibri"/>
                <a:ea typeface="Calibri"/>
                <a:cs typeface="Calibri"/>
                <a:sym typeface="Calibri"/>
              </a:rPr>
              <a:t> per </a:t>
            </a:r>
            <a:r>
              <a:rPr lang="en-US" sz="2400" err="1">
                <a:solidFill>
                  <a:srgbClr val="09465E"/>
                </a:solidFill>
                <a:latin typeface="Calibri"/>
                <a:ea typeface="Calibri"/>
                <a:cs typeface="Calibri"/>
                <a:sym typeface="Calibri"/>
              </a:rPr>
              <a:t>riscaldare</a:t>
            </a:r>
            <a:r>
              <a:rPr lang="en-US" sz="2400">
                <a:solidFill>
                  <a:srgbClr val="09465E"/>
                </a:solidFill>
                <a:latin typeface="Calibri"/>
                <a:ea typeface="Calibri"/>
                <a:cs typeface="Calibri"/>
                <a:sym typeface="Calibri"/>
              </a:rPr>
              <a:t> </a:t>
            </a:r>
            <a:r>
              <a:rPr lang="en-US" sz="2400" err="1">
                <a:solidFill>
                  <a:srgbClr val="09465E"/>
                </a:solidFill>
                <a:latin typeface="Calibri"/>
                <a:ea typeface="Calibri"/>
                <a:cs typeface="Calibri"/>
                <a:sym typeface="Calibri"/>
              </a:rPr>
              <a:t>i</a:t>
            </a:r>
            <a:r>
              <a:rPr lang="en-US" sz="2400">
                <a:solidFill>
                  <a:srgbClr val="09465E"/>
                </a:solidFill>
                <a:latin typeface="Calibri"/>
                <a:ea typeface="Calibri"/>
                <a:cs typeface="Calibri"/>
                <a:sym typeface="Calibri"/>
              </a:rPr>
              <a:t> </a:t>
            </a:r>
            <a:r>
              <a:rPr lang="en-US" sz="2400" err="1">
                <a:solidFill>
                  <a:srgbClr val="09465E"/>
                </a:solidFill>
                <a:latin typeface="Calibri"/>
                <a:ea typeface="Calibri"/>
                <a:cs typeface="Calibri"/>
                <a:sym typeface="Calibri"/>
              </a:rPr>
              <a:t>piedi</a:t>
            </a:r>
            <a:r>
              <a:rPr lang="en-US" sz="2400">
                <a:solidFill>
                  <a:srgbClr val="09465E"/>
                </a:solidFill>
                <a:latin typeface="Calibri"/>
                <a:ea typeface="Calibri"/>
                <a:cs typeface="Calibri"/>
                <a:sym typeface="Calibri"/>
              </a:rPr>
              <a:t> </a:t>
            </a:r>
            <a:r>
              <a:rPr lang="en-US" sz="2400" err="1">
                <a:solidFill>
                  <a:srgbClr val="09465E"/>
                </a:solidFill>
                <a:latin typeface="Calibri"/>
                <a:ea typeface="Calibri"/>
                <a:cs typeface="Calibri"/>
                <a:sym typeface="Calibri"/>
              </a:rPr>
              <a:t>freddi</a:t>
            </a:r>
            <a:r>
              <a:rPr lang="en-US" sz="2400">
                <a:solidFill>
                  <a:srgbClr val="09465E"/>
                </a:solidFill>
                <a:latin typeface="Calibri"/>
                <a:ea typeface="Calibri"/>
                <a:cs typeface="Calibri"/>
                <a:sym typeface="Calibri"/>
              </a:rPr>
              <a:t>! Quando è </a:t>
            </a:r>
            <a:r>
              <a:rPr lang="en-US" sz="2400" err="1">
                <a:solidFill>
                  <a:srgbClr val="09465E"/>
                </a:solidFill>
                <a:latin typeface="Calibri"/>
                <a:ea typeface="Calibri"/>
                <a:cs typeface="Calibri"/>
                <a:sym typeface="Calibri"/>
              </a:rPr>
              <a:t>congelato</a:t>
            </a:r>
            <a:r>
              <a:rPr lang="en-US" sz="2400">
                <a:solidFill>
                  <a:srgbClr val="09465E"/>
                </a:solidFill>
                <a:latin typeface="Calibri"/>
                <a:ea typeface="Calibri"/>
                <a:cs typeface="Calibri"/>
                <a:sym typeface="Calibri"/>
              </a:rPr>
              <a:t>, </a:t>
            </a:r>
            <a:r>
              <a:rPr lang="en-US" sz="2400" err="1">
                <a:solidFill>
                  <a:srgbClr val="09465E"/>
                </a:solidFill>
                <a:latin typeface="Calibri"/>
                <a:ea typeface="Calibri"/>
                <a:cs typeface="Calibri"/>
                <a:sym typeface="Calibri"/>
              </a:rPr>
              <a:t>può</a:t>
            </a:r>
            <a:r>
              <a:rPr lang="en-US" sz="2400">
                <a:solidFill>
                  <a:srgbClr val="09465E"/>
                </a:solidFill>
                <a:latin typeface="Calibri"/>
                <a:ea typeface="Calibri"/>
                <a:cs typeface="Calibri"/>
                <a:sym typeface="Calibri"/>
              </a:rPr>
              <a:t> </a:t>
            </a:r>
            <a:r>
              <a:rPr lang="en-US" sz="2400" err="1">
                <a:solidFill>
                  <a:srgbClr val="09465E"/>
                </a:solidFill>
                <a:latin typeface="Calibri"/>
                <a:ea typeface="Calibri"/>
                <a:cs typeface="Calibri"/>
                <a:sym typeface="Calibri"/>
              </a:rPr>
              <a:t>essere</a:t>
            </a:r>
            <a:r>
              <a:rPr lang="en-US" sz="2400">
                <a:solidFill>
                  <a:srgbClr val="09465E"/>
                </a:solidFill>
                <a:latin typeface="Calibri"/>
                <a:ea typeface="Calibri"/>
                <a:cs typeface="Calibri"/>
                <a:sym typeface="Calibri"/>
              </a:rPr>
              <a:t> </a:t>
            </a:r>
            <a:r>
              <a:rPr lang="en-US" sz="2400" err="1">
                <a:solidFill>
                  <a:srgbClr val="09465E"/>
                </a:solidFill>
                <a:latin typeface="Calibri"/>
                <a:ea typeface="Calibri"/>
                <a:cs typeface="Calibri"/>
                <a:sym typeface="Calibri"/>
              </a:rPr>
              <a:t>utilizzato</a:t>
            </a:r>
            <a:r>
              <a:rPr lang="en-US" sz="2400">
                <a:solidFill>
                  <a:srgbClr val="09465E"/>
                </a:solidFill>
                <a:latin typeface="Calibri"/>
                <a:ea typeface="Calibri"/>
                <a:cs typeface="Calibri"/>
                <a:sym typeface="Calibri"/>
              </a:rPr>
              <a:t>, ad </a:t>
            </a:r>
            <a:r>
              <a:rPr lang="en-US" sz="2400" err="1">
                <a:solidFill>
                  <a:srgbClr val="09465E"/>
                </a:solidFill>
                <a:latin typeface="Calibri"/>
                <a:ea typeface="Calibri"/>
                <a:cs typeface="Calibri"/>
                <a:sym typeface="Calibri"/>
              </a:rPr>
              <a:t>esempio</a:t>
            </a:r>
            <a:r>
              <a:rPr lang="en-US" sz="2400">
                <a:solidFill>
                  <a:srgbClr val="09465E"/>
                </a:solidFill>
                <a:latin typeface="Calibri"/>
                <a:ea typeface="Calibri"/>
                <a:cs typeface="Calibri"/>
                <a:sym typeface="Calibri"/>
              </a:rPr>
              <a:t>, per </a:t>
            </a:r>
            <a:r>
              <a:rPr lang="en-US" sz="2400" err="1">
                <a:solidFill>
                  <a:srgbClr val="09465E"/>
                </a:solidFill>
                <a:latin typeface="Calibri"/>
                <a:ea typeface="Calibri"/>
                <a:cs typeface="Calibri"/>
                <a:sym typeface="Calibri"/>
              </a:rPr>
              <a:t>alleviare</a:t>
            </a:r>
            <a:r>
              <a:rPr lang="en-US" sz="2400">
                <a:solidFill>
                  <a:srgbClr val="09465E"/>
                </a:solidFill>
                <a:latin typeface="Calibri"/>
                <a:ea typeface="Calibri"/>
                <a:cs typeface="Calibri"/>
                <a:sym typeface="Calibri"/>
              </a:rPr>
              <a:t> il mal di </a:t>
            </a:r>
            <a:r>
              <a:rPr lang="en-US" sz="2400" err="1">
                <a:solidFill>
                  <a:srgbClr val="09465E"/>
                </a:solidFill>
                <a:latin typeface="Calibri"/>
                <a:ea typeface="Calibri"/>
                <a:cs typeface="Calibri"/>
                <a:sym typeface="Calibri"/>
              </a:rPr>
              <a:t>testa</a:t>
            </a:r>
            <a:r>
              <a:rPr lang="en-US" sz="2400">
                <a:solidFill>
                  <a:srgbClr val="09465E"/>
                </a:solidFill>
                <a:latin typeface="Calibri"/>
                <a:ea typeface="Calibri"/>
                <a:cs typeface="Calibri"/>
                <a:sym typeface="Calibri"/>
              </a:rPr>
              <a:t> o come primo </a:t>
            </a:r>
            <a:r>
              <a:rPr lang="en-US" sz="2400" err="1">
                <a:solidFill>
                  <a:srgbClr val="09465E"/>
                </a:solidFill>
                <a:latin typeface="Calibri"/>
                <a:ea typeface="Calibri"/>
                <a:cs typeface="Calibri"/>
                <a:sym typeface="Calibri"/>
              </a:rPr>
              <a:t>soccorso</a:t>
            </a:r>
            <a:r>
              <a:rPr lang="en-US" sz="2400">
                <a:solidFill>
                  <a:srgbClr val="09465E"/>
                </a:solidFill>
                <a:latin typeface="Calibri"/>
                <a:ea typeface="Calibri"/>
                <a:cs typeface="Calibri"/>
                <a:sym typeface="Calibri"/>
              </a:rPr>
              <a:t> per </a:t>
            </a:r>
            <a:r>
              <a:rPr lang="en-US" sz="2400" err="1">
                <a:solidFill>
                  <a:srgbClr val="09465E"/>
                </a:solidFill>
                <a:latin typeface="Calibri"/>
                <a:ea typeface="Calibri"/>
                <a:cs typeface="Calibri"/>
                <a:sym typeface="Calibri"/>
              </a:rPr>
              <a:t>stiramenti</a:t>
            </a:r>
            <a:r>
              <a:rPr lang="en-US" sz="2400">
                <a:solidFill>
                  <a:srgbClr val="09465E"/>
                </a:solidFill>
                <a:latin typeface="Calibri"/>
                <a:ea typeface="Calibri"/>
                <a:cs typeface="Calibri"/>
                <a:sym typeface="Calibri"/>
              </a:rPr>
              <a:t> </a:t>
            </a:r>
            <a:r>
              <a:rPr lang="en-US" sz="2400" err="1">
                <a:solidFill>
                  <a:srgbClr val="09465E"/>
                </a:solidFill>
                <a:latin typeface="Calibri"/>
                <a:ea typeface="Calibri"/>
                <a:cs typeface="Calibri"/>
                <a:sym typeface="Calibri"/>
              </a:rPr>
              <a:t>muscolari</a:t>
            </a:r>
            <a:r>
              <a:rPr lang="en-US" sz="2400">
                <a:solidFill>
                  <a:srgbClr val="09465E"/>
                </a:solidFill>
                <a:latin typeface="Calibri"/>
                <a:ea typeface="Calibri"/>
                <a:cs typeface="Calibri"/>
                <a:sym typeface="Calibri"/>
              </a:rPr>
              <a:t>.</a:t>
            </a:r>
          </a:p>
          <a:p>
            <a:pPr indent="-349250">
              <a:lnSpc>
                <a:spcPct val="114999"/>
              </a:lnSpc>
              <a:buSzPts val="1900"/>
              <a:buChar char="●"/>
            </a:pPr>
            <a:endParaRPr lang="en-US"/>
          </a:p>
        </p:txBody>
      </p:sp>
      <p:sp>
        <p:nvSpPr>
          <p:cNvPr id="195" name="Google Shape;195;p7"/>
          <p:cNvSpPr/>
          <p:nvPr/>
        </p:nvSpPr>
        <p:spPr>
          <a:xfrm>
            <a:off x="-6636068" y="3065953"/>
            <a:ext cx="9288048" cy="4785098"/>
          </a:xfrm>
          <a:custGeom>
            <a:avLst/>
            <a:gdLst/>
            <a:ahLst/>
            <a:cxnLst/>
            <a:rect l="l" t="t" r="r" b="b"/>
            <a:pathLst>
              <a:path w="9288048" h="4785098" extrusionOk="0">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lt1">
              <a:alpha val="4745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 name="Google Shape;187;p6">
            <a:extLst>
              <a:ext uri="{FF2B5EF4-FFF2-40B4-BE49-F238E27FC236}">
                <a16:creationId xmlns:a16="http://schemas.microsoft.com/office/drawing/2014/main" id="{2730C9E8-48FD-D87D-A38B-E932303AD2B3}"/>
              </a:ext>
            </a:extLst>
          </p:cNvPr>
          <p:cNvSpPr txBox="1">
            <a:spLocks/>
          </p:cNvSpPr>
          <p:nvPr/>
        </p:nvSpPr>
        <p:spPr>
          <a:xfrm>
            <a:off x="16008" y="332656"/>
            <a:ext cx="3689400" cy="1665995"/>
          </a:xfrm>
          <a:prstGeom prst="rect">
            <a:avLst/>
          </a:prstGeom>
          <a:solidFill>
            <a:srgbClr val="60BA47"/>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pPr>
            <a:r>
              <a:rPr lang="en-US" sz="2800" err="1"/>
              <a:t>Scarti</a:t>
            </a:r>
            <a:r>
              <a:rPr lang="en-US" sz="2800"/>
              <a:t> di Avena come </a:t>
            </a:r>
            <a:r>
              <a:rPr lang="en-US" sz="2800" err="1"/>
              <a:t>risorse</a:t>
            </a:r>
            <a:r>
              <a:rPr lang="en-US" sz="2800"/>
              <a:t> per </a:t>
            </a:r>
            <a:r>
              <a:rPr lang="en-US" sz="2800" err="1"/>
              <a:t>altre</a:t>
            </a:r>
            <a:r>
              <a:rPr lang="en-US" sz="2800"/>
              <a:t> </a:t>
            </a:r>
            <a:r>
              <a:rPr lang="en-US" sz="2800" err="1"/>
              <a:t>industrie</a:t>
            </a:r>
            <a:endParaRPr lang="en-US" err="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3" name="Kuva 1" descr="Piles of various wholegrain foods">
            <a:extLst>
              <a:ext uri="{FF2B5EF4-FFF2-40B4-BE49-F238E27FC236}">
                <a16:creationId xmlns:a16="http://schemas.microsoft.com/office/drawing/2014/main" id="{4F4A7DBD-BFDA-7BD7-FD4B-13B0782AA1D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937679" y="3255022"/>
            <a:ext cx="5515774" cy="3676284"/>
          </a:xfrm>
          <a:prstGeom prst="rect">
            <a:avLst/>
          </a:prstGeom>
        </p:spPr>
      </p:pic>
      <p:sp>
        <p:nvSpPr>
          <p:cNvPr id="178" name="Google Shape;178;p5"/>
          <p:cNvSpPr txBox="1">
            <a:spLocks noGrp="1"/>
          </p:cNvSpPr>
          <p:nvPr>
            <p:ph type="body" idx="1"/>
          </p:nvPr>
        </p:nvSpPr>
        <p:spPr>
          <a:xfrm>
            <a:off x="4799856" y="836712"/>
            <a:ext cx="6341700" cy="5166300"/>
          </a:xfrm>
          <a:prstGeom prst="rect">
            <a:avLst/>
          </a:prstGeom>
          <a:noFill/>
          <a:ln>
            <a:noFill/>
          </a:ln>
        </p:spPr>
        <p:txBody>
          <a:bodyPr spcFirstLastPara="1" wrap="square" lIns="91425" tIns="45700" rIns="91425" bIns="45700" anchor="t" anchorCtr="0">
            <a:noAutofit/>
          </a:bodyPr>
          <a:lstStyle/>
          <a:p>
            <a:pPr marL="82550" indent="0">
              <a:buSzPts val="2300"/>
            </a:pPr>
            <a:r>
              <a:rPr lang="en-US" sz="2200"/>
              <a:t> </a:t>
            </a:r>
            <a:r>
              <a:rPr lang="en-US" sz="2200">
                <a:hlinkClick r:id="rId4"/>
              </a:rPr>
              <a:t>L'okara d'avena</a:t>
            </a:r>
            <a:r>
              <a:rPr lang="en-US" sz="2200"/>
              <a:t> è </a:t>
            </a:r>
            <a:r>
              <a:rPr lang="en-US" sz="2200" err="1"/>
              <a:t>generata</a:t>
            </a:r>
            <a:r>
              <a:rPr lang="en-US" sz="2200"/>
              <a:t> come </a:t>
            </a:r>
            <a:r>
              <a:rPr lang="en-US" sz="2200" err="1"/>
              <a:t>sottoprodotto</a:t>
            </a:r>
            <a:r>
              <a:rPr lang="en-US" sz="2200"/>
              <a:t> </a:t>
            </a:r>
            <a:r>
              <a:rPr lang="en-US" sz="2200" err="1"/>
              <a:t>della</a:t>
            </a:r>
            <a:r>
              <a:rPr lang="en-US" sz="2200"/>
              <a:t> </a:t>
            </a:r>
            <a:r>
              <a:rPr lang="en-US" sz="2200" err="1"/>
              <a:t>produzione</a:t>
            </a:r>
            <a:r>
              <a:rPr lang="en-US" sz="2200"/>
              <a:t> di </a:t>
            </a:r>
            <a:r>
              <a:rPr lang="en-US" sz="2200" err="1"/>
              <a:t>bevande</a:t>
            </a:r>
            <a:r>
              <a:rPr lang="en-US" sz="2200"/>
              <a:t> a base di </a:t>
            </a:r>
            <a:r>
              <a:rPr lang="en-US" sz="2200" err="1"/>
              <a:t>avena</a:t>
            </a:r>
            <a:r>
              <a:rPr lang="en-US" sz="2200"/>
              <a:t>.</a:t>
            </a:r>
            <a:endParaRPr lang="en-US" sz="2200">
              <a:solidFill>
                <a:srgbClr val="000000"/>
              </a:solidFill>
            </a:endParaRPr>
          </a:p>
          <a:p>
            <a:pPr marL="82550" lvl="0" indent="0" algn="l">
              <a:spcBef>
                <a:spcPts val="0"/>
              </a:spcBef>
              <a:spcAft>
                <a:spcPts val="0"/>
              </a:spcAft>
              <a:buSzPts val="2300"/>
            </a:pPr>
            <a:endParaRPr lang="en-US" sz="2200">
              <a:solidFill>
                <a:srgbClr val="09465E"/>
              </a:solidFill>
            </a:endParaRPr>
          </a:p>
          <a:p>
            <a:pPr marL="82550" lvl="0" indent="0" algn="l" rtl="0">
              <a:spcBef>
                <a:spcPts val="0"/>
              </a:spcBef>
              <a:spcAft>
                <a:spcPts val="0"/>
              </a:spcAft>
              <a:buSzPts val="2300"/>
            </a:pPr>
            <a:endParaRPr lang="en-US" sz="2200">
              <a:solidFill>
                <a:srgbClr val="09465E"/>
              </a:solidFill>
            </a:endParaRPr>
          </a:p>
          <a:p>
            <a:pPr marL="82550" indent="0"/>
            <a:r>
              <a:rPr lang="en-US" sz="2200" err="1"/>
              <a:t>Contiene</a:t>
            </a:r>
            <a:r>
              <a:rPr lang="en-US" sz="2200"/>
              <a:t> </a:t>
            </a:r>
            <a:r>
              <a:rPr lang="en-US" sz="2200" err="1"/>
              <a:t>numerose</a:t>
            </a:r>
            <a:r>
              <a:rPr lang="en-US" sz="2200"/>
              <a:t> </a:t>
            </a:r>
            <a:r>
              <a:rPr lang="en-US" sz="2200" err="1"/>
              <a:t>fibre</a:t>
            </a:r>
            <a:r>
              <a:rPr lang="en-US" sz="2200">
                <a:solidFill>
                  <a:srgbClr val="09465E"/>
                </a:solidFill>
              </a:rPr>
              <a:t>, </a:t>
            </a:r>
            <a:r>
              <a:rPr lang="en-US" sz="2200" err="1"/>
              <a:t>grassi</a:t>
            </a:r>
            <a:r>
              <a:rPr lang="en-US" sz="2200"/>
              <a:t> </a:t>
            </a:r>
            <a:r>
              <a:rPr lang="en-US" sz="2200" err="1"/>
              <a:t>insaturi</a:t>
            </a:r>
            <a:r>
              <a:rPr lang="en-US" sz="2200">
                <a:solidFill>
                  <a:srgbClr val="09465E"/>
                </a:solidFill>
              </a:rPr>
              <a:t>, </a:t>
            </a:r>
            <a:r>
              <a:rPr lang="en-US" sz="2200" err="1"/>
              <a:t>vitamine</a:t>
            </a:r>
            <a:r>
              <a:rPr lang="en-US" sz="2200">
                <a:solidFill>
                  <a:srgbClr val="09465E"/>
                </a:solidFill>
              </a:rPr>
              <a:t>, </a:t>
            </a:r>
            <a:r>
              <a:rPr lang="en-US" sz="2200" err="1"/>
              <a:t>minerali</a:t>
            </a:r>
            <a:r>
              <a:rPr lang="en-US" sz="2200"/>
              <a:t> e beta-</a:t>
            </a:r>
            <a:r>
              <a:rPr lang="en-US" sz="2200" err="1"/>
              <a:t>glucani</a:t>
            </a:r>
            <a:r>
              <a:rPr lang="en-US" sz="2200">
                <a:solidFill>
                  <a:srgbClr val="09465E"/>
                </a:solidFill>
              </a:rPr>
              <a:t>.</a:t>
            </a:r>
            <a:endParaRPr lang="en-US"/>
          </a:p>
          <a:p>
            <a:pPr marL="82550" lvl="0" indent="0" algn="l" rtl="0">
              <a:spcBef>
                <a:spcPts val="0"/>
              </a:spcBef>
              <a:spcAft>
                <a:spcPts val="0"/>
              </a:spcAft>
              <a:buSzPts val="2300"/>
            </a:pPr>
            <a:endParaRPr lang="fi-FI" sz="2200"/>
          </a:p>
          <a:p>
            <a:pPr marL="82550" indent="0"/>
            <a:r>
              <a:rPr lang="en-US" sz="2200" err="1"/>
              <a:t>Applicazioni</a:t>
            </a:r>
            <a:r>
              <a:rPr lang="en-US" sz="2200"/>
              <a:t> </a:t>
            </a:r>
            <a:r>
              <a:rPr lang="en-US" sz="2200" err="1"/>
              <a:t>quali</a:t>
            </a:r>
            <a:r>
              <a:rPr lang="en-US" sz="2200">
                <a:solidFill>
                  <a:srgbClr val="09465E"/>
                </a:solidFill>
              </a:rPr>
              <a:t>:</a:t>
            </a:r>
            <a:endParaRPr lang="en-US" sz="2200">
              <a:solidFill>
                <a:srgbClr val="086D6E"/>
              </a:solidFill>
            </a:endParaRPr>
          </a:p>
          <a:p>
            <a:pPr marL="425450" indent="-342900">
              <a:buChar char="•"/>
            </a:pPr>
            <a:r>
              <a:rPr lang="en-US" sz="2200" err="1"/>
              <a:t>alimenti</a:t>
            </a:r>
            <a:r>
              <a:rPr lang="en-US" sz="2200"/>
              <a:t> per </a:t>
            </a:r>
            <a:r>
              <a:rPr lang="en-US" sz="2200" err="1"/>
              <a:t>animali</a:t>
            </a:r>
            <a:endParaRPr lang="en-US" sz="2200" err="1">
              <a:solidFill>
                <a:srgbClr val="086D6E"/>
              </a:solidFill>
            </a:endParaRPr>
          </a:p>
          <a:p>
            <a:pPr marL="425450" indent="-342900">
              <a:buChar char="•"/>
            </a:pPr>
            <a:r>
              <a:rPr lang="en-US" sz="2200" err="1"/>
              <a:t>materia</a:t>
            </a:r>
            <a:r>
              <a:rPr lang="en-US" sz="2200"/>
              <a:t> prima per </a:t>
            </a:r>
            <a:r>
              <a:rPr lang="en-US" sz="2200">
                <a:solidFill>
                  <a:srgbClr val="09465E"/>
                </a:solidFill>
              </a:rPr>
              <a:t>biogas</a:t>
            </a:r>
            <a:endParaRPr lang="en-US" sz="2200">
              <a:solidFill>
                <a:srgbClr val="086D6E"/>
              </a:solidFill>
            </a:endParaRPr>
          </a:p>
          <a:p>
            <a:pPr marL="425450" indent="-342900">
              <a:buChar char="•"/>
            </a:pPr>
            <a:r>
              <a:rPr lang="en-US" sz="2200" err="1"/>
              <a:t>nuova</a:t>
            </a:r>
            <a:r>
              <a:rPr lang="en-US" sz="2200"/>
              <a:t> </a:t>
            </a:r>
            <a:r>
              <a:rPr lang="en-US" sz="2200" err="1"/>
              <a:t>proteina</a:t>
            </a:r>
            <a:r>
              <a:rPr lang="en-US" sz="2200"/>
              <a:t> di </a:t>
            </a:r>
            <a:r>
              <a:rPr lang="en-US" sz="2200" err="1"/>
              <a:t>avena</a:t>
            </a:r>
            <a:r>
              <a:rPr lang="en-US" sz="2200"/>
              <a:t> </a:t>
            </a:r>
            <a:r>
              <a:rPr lang="en-US" sz="2200" err="1">
                <a:solidFill>
                  <a:srgbClr val="09465E"/>
                </a:solidFill>
              </a:rPr>
              <a:t>SGen</a:t>
            </a:r>
            <a:r>
              <a:rPr lang="en-US" sz="2200">
                <a:solidFill>
                  <a:srgbClr val="09465E"/>
                </a:solidFill>
              </a:rPr>
              <a:t> (</a:t>
            </a:r>
            <a:r>
              <a:rPr lang="en-US" sz="2200" err="1"/>
              <a:t>Proteina</a:t>
            </a:r>
            <a:r>
              <a:rPr lang="en-US" sz="2200"/>
              <a:t> </a:t>
            </a:r>
            <a:r>
              <a:rPr lang="en-US" sz="2200" err="1"/>
              <a:t>della</a:t>
            </a:r>
            <a:r>
              <a:rPr lang="en-US" sz="2200"/>
              <a:t> </a:t>
            </a:r>
            <a:r>
              <a:rPr lang="en-US" sz="2200" err="1"/>
              <a:t>Generazione</a:t>
            </a:r>
            <a:r>
              <a:rPr lang="en-US" sz="2200"/>
              <a:t> </a:t>
            </a:r>
            <a:r>
              <a:rPr lang="en-US" sz="2200" err="1"/>
              <a:t>Sostenibile</a:t>
            </a:r>
            <a:r>
              <a:rPr lang="en-US" sz="2200">
                <a:solidFill>
                  <a:srgbClr val="09465E"/>
                </a:solidFill>
              </a:rPr>
              <a:t>):</a:t>
            </a:r>
            <a:endParaRPr lang="en-US"/>
          </a:p>
          <a:p>
            <a:pPr marL="539750" lvl="1" indent="0">
              <a:spcBef>
                <a:spcPts val="0"/>
              </a:spcBef>
            </a:pPr>
            <a:r>
              <a:rPr lang="en-US" sz="1800">
                <a:solidFill>
                  <a:srgbClr val="09465E"/>
                </a:solidFill>
                <a:latin typeface="Calibri"/>
                <a:ea typeface="Calibri"/>
                <a:cs typeface="Calibri"/>
              </a:rPr>
              <a:t>come </a:t>
            </a:r>
            <a:r>
              <a:rPr lang="en-US" sz="1800" err="1">
                <a:solidFill>
                  <a:srgbClr val="09465E"/>
                </a:solidFill>
                <a:latin typeface="Calibri"/>
                <a:ea typeface="Calibri"/>
                <a:cs typeface="Calibri"/>
              </a:rPr>
              <a:t>integratore</a:t>
            </a:r>
            <a:r>
              <a:rPr lang="en-US" sz="1800">
                <a:solidFill>
                  <a:srgbClr val="09465E"/>
                </a:solidFill>
                <a:latin typeface="Calibri"/>
                <a:ea typeface="Calibri"/>
                <a:cs typeface="Calibri"/>
              </a:rPr>
              <a:t> </a:t>
            </a:r>
            <a:r>
              <a:rPr lang="en-US" sz="1800" err="1">
                <a:solidFill>
                  <a:srgbClr val="09465E"/>
                </a:solidFill>
                <a:latin typeface="Calibri"/>
                <a:ea typeface="Calibri"/>
                <a:cs typeface="Calibri"/>
              </a:rPr>
              <a:t>proteico</a:t>
            </a:r>
            <a:r>
              <a:rPr lang="en-US" sz="1800">
                <a:solidFill>
                  <a:srgbClr val="09465E"/>
                </a:solidFill>
                <a:latin typeface="Calibri"/>
                <a:ea typeface="Calibri"/>
                <a:cs typeface="Calibri"/>
              </a:rPr>
              <a:t> in diverse </a:t>
            </a:r>
            <a:r>
              <a:rPr lang="en-US" sz="1800" err="1">
                <a:solidFill>
                  <a:srgbClr val="09465E"/>
                </a:solidFill>
                <a:latin typeface="Calibri"/>
                <a:ea typeface="Calibri"/>
                <a:cs typeface="Calibri"/>
              </a:rPr>
              <a:t>preparazioni</a:t>
            </a:r>
            <a:r>
              <a:rPr lang="en-US" sz="1800">
                <a:solidFill>
                  <a:srgbClr val="09465E"/>
                </a:solidFill>
                <a:latin typeface="Calibri"/>
                <a:ea typeface="Calibri"/>
                <a:cs typeface="Calibri"/>
              </a:rPr>
              <a:t>, </a:t>
            </a:r>
            <a:r>
              <a:rPr lang="en-US" sz="1800" err="1">
                <a:solidFill>
                  <a:srgbClr val="09465E"/>
                </a:solidFill>
                <a:latin typeface="Calibri"/>
                <a:ea typeface="Calibri"/>
                <a:cs typeface="Calibri"/>
              </a:rPr>
              <a:t>quali</a:t>
            </a:r>
            <a:r>
              <a:rPr lang="en-US" sz="1800">
                <a:solidFill>
                  <a:srgbClr val="09465E"/>
                </a:solidFill>
                <a:latin typeface="Calibri"/>
                <a:ea typeface="Calibri"/>
                <a:cs typeface="Calibri"/>
              </a:rPr>
              <a:t> barrette </a:t>
            </a:r>
            <a:r>
              <a:rPr lang="en-US" sz="1800" err="1">
                <a:solidFill>
                  <a:srgbClr val="09465E"/>
                </a:solidFill>
                <a:latin typeface="Calibri"/>
                <a:ea typeface="Calibri"/>
                <a:cs typeface="Calibri"/>
              </a:rPr>
              <a:t>energetiche</a:t>
            </a:r>
            <a:r>
              <a:rPr lang="en-US" sz="1800">
                <a:solidFill>
                  <a:srgbClr val="09465E"/>
                </a:solidFill>
                <a:latin typeface="Calibri"/>
                <a:ea typeface="Calibri"/>
                <a:cs typeface="Calibri"/>
              </a:rPr>
              <a:t>, </a:t>
            </a:r>
            <a:r>
              <a:rPr lang="en-US" sz="1800" err="1">
                <a:solidFill>
                  <a:srgbClr val="09465E"/>
                </a:solidFill>
                <a:latin typeface="Calibri"/>
                <a:ea typeface="Calibri"/>
                <a:cs typeface="Calibri"/>
              </a:rPr>
              <a:t>cereali</a:t>
            </a:r>
            <a:r>
              <a:rPr lang="en-US" sz="1800">
                <a:solidFill>
                  <a:srgbClr val="09465E"/>
                </a:solidFill>
                <a:latin typeface="Calibri"/>
                <a:ea typeface="Calibri"/>
                <a:cs typeface="Calibri"/>
              </a:rPr>
              <a:t>, yogurt </a:t>
            </a:r>
            <a:r>
              <a:rPr lang="en-US" sz="1800" err="1">
                <a:solidFill>
                  <a:srgbClr val="09465E"/>
                </a:solidFill>
                <a:latin typeface="Calibri"/>
                <a:ea typeface="Calibri"/>
                <a:cs typeface="Calibri"/>
              </a:rPr>
              <a:t>vegetali</a:t>
            </a:r>
            <a:r>
              <a:rPr lang="en-US" sz="1800">
                <a:solidFill>
                  <a:srgbClr val="09465E"/>
                </a:solidFill>
                <a:latin typeface="Calibri"/>
                <a:ea typeface="Calibri"/>
                <a:cs typeface="Calibri"/>
              </a:rPr>
              <a:t>, </a:t>
            </a:r>
            <a:r>
              <a:rPr lang="en-US" sz="1800" err="1">
                <a:solidFill>
                  <a:srgbClr val="09465E"/>
                </a:solidFill>
                <a:latin typeface="Calibri"/>
                <a:ea typeface="Calibri"/>
                <a:cs typeface="Calibri"/>
              </a:rPr>
              <a:t>bevande</a:t>
            </a:r>
            <a:r>
              <a:rPr lang="en-US" sz="1800">
                <a:solidFill>
                  <a:srgbClr val="09465E"/>
                </a:solidFill>
                <a:latin typeface="Calibri"/>
                <a:ea typeface="Calibri"/>
                <a:cs typeface="Calibri"/>
              </a:rPr>
              <a:t> per il </a:t>
            </a:r>
            <a:r>
              <a:rPr lang="en-US" sz="1800" err="1">
                <a:solidFill>
                  <a:srgbClr val="09465E"/>
                </a:solidFill>
                <a:latin typeface="Calibri"/>
                <a:ea typeface="Calibri"/>
                <a:cs typeface="Calibri"/>
              </a:rPr>
              <a:t>recupero</a:t>
            </a:r>
            <a:r>
              <a:rPr lang="en-US" sz="1800">
                <a:solidFill>
                  <a:srgbClr val="09465E"/>
                </a:solidFill>
                <a:latin typeface="Calibri"/>
                <a:ea typeface="Calibri"/>
                <a:cs typeface="Calibri"/>
              </a:rPr>
              <a:t>, </a:t>
            </a:r>
            <a:r>
              <a:rPr lang="en-US" sz="1800" err="1">
                <a:solidFill>
                  <a:srgbClr val="09465E"/>
                </a:solidFill>
                <a:latin typeface="Calibri"/>
                <a:ea typeface="Calibri"/>
                <a:cs typeface="Calibri"/>
              </a:rPr>
              <a:t>polveri</a:t>
            </a:r>
            <a:r>
              <a:rPr lang="en-US" sz="1800">
                <a:solidFill>
                  <a:srgbClr val="09465E"/>
                </a:solidFill>
                <a:latin typeface="Calibri"/>
                <a:ea typeface="Calibri"/>
                <a:cs typeface="Calibri"/>
              </a:rPr>
              <a:t> </a:t>
            </a:r>
            <a:r>
              <a:rPr lang="en-US" sz="1800" err="1">
                <a:solidFill>
                  <a:srgbClr val="09465E"/>
                </a:solidFill>
                <a:latin typeface="Calibri"/>
                <a:ea typeface="Calibri"/>
                <a:cs typeface="Calibri"/>
              </a:rPr>
              <a:t>proteiche</a:t>
            </a:r>
            <a:r>
              <a:rPr lang="en-US" sz="1800">
                <a:solidFill>
                  <a:srgbClr val="09465E"/>
                </a:solidFill>
                <a:latin typeface="Calibri"/>
                <a:ea typeface="Calibri"/>
                <a:cs typeface="Calibri"/>
              </a:rPr>
              <a:t> e </a:t>
            </a:r>
            <a:r>
              <a:rPr lang="en-US" sz="1800" err="1">
                <a:solidFill>
                  <a:srgbClr val="09465E"/>
                </a:solidFill>
                <a:latin typeface="Calibri"/>
                <a:ea typeface="Calibri"/>
                <a:cs typeface="Calibri"/>
              </a:rPr>
              <a:t>sostituti</a:t>
            </a:r>
            <a:r>
              <a:rPr lang="en-US" sz="1800">
                <a:solidFill>
                  <a:srgbClr val="09465E"/>
                </a:solidFill>
                <a:latin typeface="Calibri"/>
                <a:ea typeface="Calibri"/>
                <a:cs typeface="Calibri"/>
              </a:rPr>
              <a:t> </a:t>
            </a:r>
            <a:r>
              <a:rPr lang="en-US" sz="1800" err="1">
                <a:solidFill>
                  <a:srgbClr val="09465E"/>
                </a:solidFill>
                <a:latin typeface="Calibri"/>
                <a:ea typeface="Calibri"/>
                <a:cs typeface="Calibri"/>
              </a:rPr>
              <a:t>dei</a:t>
            </a:r>
            <a:r>
              <a:rPr lang="en-US" sz="1800">
                <a:solidFill>
                  <a:srgbClr val="09465E"/>
                </a:solidFill>
                <a:latin typeface="Calibri"/>
                <a:ea typeface="Calibri"/>
                <a:cs typeface="Calibri"/>
              </a:rPr>
              <a:t> </a:t>
            </a:r>
            <a:r>
              <a:rPr lang="en-US" sz="1800" err="1">
                <a:solidFill>
                  <a:srgbClr val="09465E"/>
                </a:solidFill>
                <a:latin typeface="Calibri"/>
                <a:ea typeface="Calibri"/>
                <a:cs typeface="Calibri"/>
              </a:rPr>
              <a:t>pasti</a:t>
            </a:r>
            <a:r>
              <a:rPr lang="en-US" sz="1800">
                <a:solidFill>
                  <a:srgbClr val="09465E"/>
                </a:solidFill>
                <a:latin typeface="Calibri"/>
                <a:ea typeface="Calibri"/>
                <a:cs typeface="Calibri"/>
              </a:rPr>
              <a:t>, </a:t>
            </a:r>
            <a:r>
              <a:rPr lang="en-US" sz="1800" err="1">
                <a:solidFill>
                  <a:srgbClr val="09465E"/>
                </a:solidFill>
                <a:latin typeface="Calibri"/>
                <a:ea typeface="Calibri"/>
                <a:cs typeface="Calibri"/>
              </a:rPr>
              <a:t>nonché</a:t>
            </a:r>
            <a:r>
              <a:rPr lang="en-US" sz="1800">
                <a:solidFill>
                  <a:srgbClr val="09465E"/>
                </a:solidFill>
                <a:latin typeface="Calibri"/>
                <a:ea typeface="Calibri"/>
                <a:cs typeface="Calibri"/>
              </a:rPr>
              <a:t> come </a:t>
            </a:r>
            <a:r>
              <a:rPr lang="en-US" sz="1800" err="1">
                <a:solidFill>
                  <a:srgbClr val="09465E"/>
                </a:solidFill>
                <a:latin typeface="Calibri"/>
                <a:ea typeface="Calibri"/>
                <a:cs typeface="Calibri"/>
              </a:rPr>
              <a:t>ingrediente</a:t>
            </a:r>
            <a:r>
              <a:rPr lang="en-US" sz="1800">
                <a:solidFill>
                  <a:srgbClr val="09465E"/>
                </a:solidFill>
                <a:latin typeface="Calibri"/>
                <a:ea typeface="Calibri"/>
                <a:cs typeface="Calibri"/>
              </a:rPr>
              <a:t> per </a:t>
            </a:r>
            <a:r>
              <a:rPr lang="en-US" sz="1800" err="1">
                <a:solidFill>
                  <a:srgbClr val="09465E"/>
                </a:solidFill>
                <a:latin typeface="Calibri"/>
                <a:ea typeface="Calibri"/>
                <a:cs typeface="Calibri"/>
              </a:rPr>
              <a:t>prodotti</a:t>
            </a:r>
            <a:r>
              <a:rPr lang="en-US" sz="1800">
                <a:solidFill>
                  <a:srgbClr val="09465E"/>
                </a:solidFill>
                <a:latin typeface="Calibri"/>
                <a:ea typeface="Calibri"/>
                <a:cs typeface="Calibri"/>
              </a:rPr>
              <a:t> </a:t>
            </a:r>
            <a:r>
              <a:rPr lang="en-US" sz="1800" err="1">
                <a:solidFill>
                  <a:srgbClr val="09465E"/>
                </a:solidFill>
                <a:latin typeface="Calibri"/>
                <a:ea typeface="Calibri"/>
                <a:cs typeface="Calibri"/>
              </a:rPr>
              <a:t>alternativi</a:t>
            </a:r>
            <a:r>
              <a:rPr lang="en-US" sz="1800">
                <a:solidFill>
                  <a:srgbClr val="09465E"/>
                </a:solidFill>
                <a:latin typeface="Calibri"/>
                <a:ea typeface="Calibri"/>
                <a:cs typeface="Calibri"/>
              </a:rPr>
              <a:t> </a:t>
            </a:r>
            <a:r>
              <a:rPr lang="en-US" sz="1800" err="1">
                <a:solidFill>
                  <a:srgbClr val="09465E"/>
                </a:solidFill>
                <a:latin typeface="Calibri"/>
                <a:ea typeface="Calibri"/>
                <a:cs typeface="Calibri"/>
              </a:rPr>
              <a:t>alla</a:t>
            </a:r>
            <a:r>
              <a:rPr lang="en-US" sz="1800">
                <a:solidFill>
                  <a:srgbClr val="09465E"/>
                </a:solidFill>
                <a:latin typeface="Calibri"/>
                <a:ea typeface="Calibri"/>
                <a:cs typeface="Calibri"/>
              </a:rPr>
              <a:t> carne.</a:t>
            </a:r>
            <a:endParaRPr lang="en-US">
              <a:ea typeface="Calibri"/>
            </a:endParaRPr>
          </a:p>
          <a:p>
            <a:pPr marL="539750" lvl="1" indent="0">
              <a:spcBef>
                <a:spcPts val="0"/>
              </a:spcBef>
              <a:buSzPts val="2300"/>
            </a:pPr>
            <a:endParaRPr lang="fi-FI" sz="1800">
              <a:solidFill>
                <a:srgbClr val="09465E"/>
              </a:solidFill>
              <a:latin typeface="Calibri" panose="020F0502020204030204" pitchFamily="34" charset="0"/>
              <a:cs typeface="Calibri" panose="020F0502020204030204" pitchFamily="34" charset="0"/>
            </a:endParaRPr>
          </a:p>
          <a:p>
            <a:pPr marL="0" indent="0">
              <a:lnSpc>
                <a:spcPts val="2347"/>
              </a:lnSpc>
              <a:spcBef>
                <a:spcPts val="0"/>
              </a:spcBef>
            </a:pPr>
            <a:endParaRPr lang="en-US" sz="1900">
              <a:solidFill>
                <a:srgbClr val="000000"/>
              </a:solidFill>
              <a:latin typeface="Segoe UI"/>
              <a:cs typeface="Segoe UI"/>
            </a:endParaRPr>
          </a:p>
          <a:p>
            <a:pPr marL="0" indent="0">
              <a:lnSpc>
                <a:spcPts val="2347"/>
              </a:lnSpc>
              <a:spcBef>
                <a:spcPts val="0"/>
              </a:spcBef>
            </a:pPr>
            <a:endParaRPr lang="en-US" sz="2200"/>
          </a:p>
          <a:p>
            <a:pPr marL="0" indent="0">
              <a:lnSpc>
                <a:spcPts val="2347"/>
              </a:lnSpc>
              <a:spcBef>
                <a:spcPts val="0"/>
              </a:spcBef>
            </a:pPr>
            <a:endParaRPr lang="en-US" sz="1900">
              <a:solidFill>
                <a:srgbClr val="000000"/>
              </a:solidFill>
              <a:latin typeface="Segoe UI"/>
              <a:cs typeface="Segoe UI"/>
            </a:endParaRPr>
          </a:p>
          <a:p>
            <a:pPr marL="82550" indent="0">
              <a:buSzPts val="2300"/>
            </a:pPr>
            <a:endParaRPr lang="en-US" sz="2200"/>
          </a:p>
        </p:txBody>
      </p:sp>
      <p:sp>
        <p:nvSpPr>
          <p:cNvPr id="179" name="Google Shape;179;p5"/>
          <p:cNvSpPr txBox="1">
            <a:spLocks noGrp="1"/>
          </p:cNvSpPr>
          <p:nvPr>
            <p:ph type="body" idx="2"/>
          </p:nvPr>
        </p:nvSpPr>
        <p:spPr>
          <a:xfrm>
            <a:off x="0" y="826895"/>
            <a:ext cx="3726817" cy="652770"/>
          </a:xfrm>
          <a:prstGeom prst="rect">
            <a:avLst/>
          </a:prstGeom>
          <a:solidFill>
            <a:srgbClr val="60BA47"/>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600"/>
              <a:buNone/>
            </a:pPr>
            <a:r>
              <a:rPr lang="en-US" sz="3000" err="1"/>
              <a:t>Esempio</a:t>
            </a:r>
            <a:r>
              <a:rPr lang="en-US" sz="3000" b="1"/>
              <a:t> / Okara</a:t>
            </a:r>
            <a:endParaRPr sz="3000"/>
          </a:p>
        </p:txBody>
      </p:sp>
      <p:sp>
        <p:nvSpPr>
          <p:cNvPr id="180" name="Google Shape;180;p5"/>
          <p:cNvSpPr/>
          <p:nvPr/>
        </p:nvSpPr>
        <p:spPr>
          <a:xfrm>
            <a:off x="-6636068" y="3065953"/>
            <a:ext cx="9288048" cy="4785098"/>
          </a:xfrm>
          <a:custGeom>
            <a:avLst/>
            <a:gdLst/>
            <a:ahLst/>
            <a:cxnLst/>
            <a:rect l="l" t="t" r="r" b="b"/>
            <a:pathLst>
              <a:path w="9288048" h="4785098" extrusionOk="0">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lt1">
              <a:alpha val="4745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2156753"/>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47AC497626534B880599881CCBB6C8" ma:contentTypeVersion="15" ma:contentTypeDescription="Create a new document." ma:contentTypeScope="" ma:versionID="585a4356692c66b091367eab73698f34">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3fa49066718843e788d1018ad13ec468"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996665-DAF6-426E-BA20-8E732EA68DDF}">
  <ds:schemaRefs>
    <ds:schemaRef ds:uri="c90da0c0-d638-440e-806c-9eaade8987c8"/>
    <ds:schemaRef ds:uri="d7a7d2cd-df7e-4745-bde0-17e5b7a43ab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852492D-E391-41B5-A2F0-4E8F97C66180}">
  <ds:schemaRefs>
    <ds:schemaRef ds:uri="http://schemas.microsoft.com/sharepoint/v3/contenttype/forms"/>
  </ds:schemaRefs>
</ds:datastoreItem>
</file>

<file path=customXml/itemProps3.xml><?xml version="1.0" encoding="utf-8"?>
<ds:datastoreItem xmlns:ds="http://schemas.openxmlformats.org/officeDocument/2006/customXml" ds:itemID="{29F76EDA-9ACE-4CB7-90DC-0B969FBB573C}">
  <ds:schemaRefs>
    <ds:schemaRef ds:uri="c90da0c0-d638-440e-806c-9eaade8987c8"/>
    <ds:schemaRef ds:uri="d7a7d2cd-df7e-4745-bde0-17e5b7a43a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1036</Words>
  <Application>Microsoft Office PowerPoint</Application>
  <PresentationFormat>Widescreen</PresentationFormat>
  <Paragraphs>113</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Montserrat Light</vt:lpstr>
      <vt:lpstr>Segoe UI</vt:lpstr>
      <vt:lpstr>Montserrat</vt:lpstr>
      <vt:lpstr>Arial,Sans-Serif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Gillian Keane</dc:creator>
  <cp:lastModifiedBy>Paula Whyte ( Momentum Consulting )</cp:lastModifiedBy>
  <cp:revision>2</cp:revision>
  <dcterms:created xsi:type="dcterms:W3CDTF">2020-10-14T13:32:04Z</dcterms:created>
  <dcterms:modified xsi:type="dcterms:W3CDTF">2025-03-28T10:38:14Z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0x010100F947AC497626534B880599881CCBB6C8</vt:lpwstr>
  </property>
  <property fmtid="{D5CDD505-2E9C-101B-9397-08002B2CF9AE}" pid="3" name="MediaServiceImageTags">
    <vt:lpwstr/>
  </property>
</Properties>
</file>