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0E_266A9BE9.xml" ContentType="application/vnd.ms-powerpoint.comments+xml"/>
  <Override PartName="/ppt/comments/modernComment_110F_B2FCD714.xml" ContentType="application/vnd.ms-powerpoint.comments+xml"/>
  <Override PartName="/ppt/notesSlides/notesSlide4.xml" ContentType="application/vnd.openxmlformats-officedocument.presentationml.notesSlide+xml"/>
  <Override PartName="/ppt/comments/modernComment_1111_49B3A1A4.xml" ContentType="application/vnd.ms-powerpoint.comments+xml"/>
  <Override PartName="/ppt/notesSlides/notesSlide5.xml" ContentType="application/vnd.openxmlformats-officedocument.presentationml.notesSlide+xml"/>
  <Override PartName="/ppt/comments/modernComment_1112_33D8E13B.xml" ContentType="application/vnd.ms-powerpoint.comment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20"/>
  </p:notesMasterIdLst>
  <p:sldIdLst>
    <p:sldId id="4379" r:id="rId5"/>
    <p:sldId id="4347" r:id="rId6"/>
    <p:sldId id="4375" r:id="rId7"/>
    <p:sldId id="4364" r:id="rId8"/>
    <p:sldId id="4365" r:id="rId9"/>
    <p:sldId id="4366" r:id="rId10"/>
    <p:sldId id="4367" r:id="rId11"/>
    <p:sldId id="4368" r:id="rId12"/>
    <p:sldId id="4369" r:id="rId13"/>
    <p:sldId id="4377" r:id="rId14"/>
    <p:sldId id="4370" r:id="rId15"/>
    <p:sldId id="4371" r:id="rId16"/>
    <p:sldId id="4372" r:id="rId17"/>
    <p:sldId id="4380" r:id="rId18"/>
    <p:sldId id="4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96237D-5949-FEA3-45E4-7FFD5135D7EB}" name="Rebecca Nolan(BIA EU Project Co-Ordinator)" initials="RC" userId="S::rebecca.nolan@biainnovatorcampus.ie::9bff7902-33e9-4900-b4b7-3889301727b1" providerId="AD"/>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 id="{00DA92F5-3BE3-B992-BD4E-11DB0BA2A21F}" name="Michelle Kelly(EU Project Manager)" initials="MM" userId="S::michelle.kelly@biainnovatorcampus.ie::d689f504-2353-46d9-b8d3-40bcd9688d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26650"/>
    <a:srgbClr val="60BA47"/>
    <a:srgbClr val="2094D2"/>
    <a:srgbClr val="0B3A5B"/>
    <a:srgbClr val="3CBEB3"/>
    <a:srgbClr val="88D1DA"/>
    <a:srgbClr val="1D4C60"/>
    <a:srgbClr val="ECECEC"/>
    <a:srgbClr val="06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50B00-2CFE-5C82-23EE-FE6B59C55656}" v="315" dt="2025-03-27T15:46:06.898"/>
    <p1510:client id="{8A98073A-F743-0EE0-6D3B-8F3ADCF30322}" v="192" dt="2025-03-27T14:49:10.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72"/>
    <p:restoredTop sz="95082"/>
  </p:normalViewPr>
  <p:slideViewPr>
    <p:cSldViewPr snapToGrid="0" snapToObjects="1">
      <p:cViewPr varScale="1">
        <p:scale>
          <a:sx n="104" d="100"/>
          <a:sy n="104" d="100"/>
        </p:scale>
        <p:origin x="52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10E_266A9BE9.xml><?xml version="1.0" encoding="utf-8"?>
<p188:cmLst xmlns:a="http://schemas.openxmlformats.org/drawingml/2006/main" xmlns:r="http://schemas.openxmlformats.org/officeDocument/2006/relationships" xmlns:p188="http://schemas.microsoft.com/office/powerpoint/2018/8/main">
  <p188:cm id="{2584063F-8B7B-4EAE-B3DC-0B9C8C7B804D}" authorId="{49C9AC9B-AC04-B40A-D827-74D2F9A498AA}" created="2024-11-07T12:49:02.160">
    <ac:txMkLst xmlns:ac="http://schemas.microsoft.com/office/drawing/2013/main/command">
      <pc:docMk xmlns:pc="http://schemas.microsoft.com/office/powerpoint/2013/main/command"/>
      <pc:sldMk xmlns:pc="http://schemas.microsoft.com/office/powerpoint/2013/main/command" cId="644520937" sldId="4366"/>
      <ac:spMk id="4" creationId="{40EDA134-70F1-C346-A124-7880EF1582DA}"/>
      <ac:txMk cp="0" len="3">
        <ac:context len="18" hash="886651317"/>
      </ac:txMk>
    </ac:txMkLst>
    <p188:pos x="2705652" y="242956"/>
    <p188:replyLst>
      <p188:reply id="{784DB125-EEF5-4604-926C-757C11087143}" authorId="{49C9AC9B-AC04-B40A-D827-74D2F9A498AA}" created="2024-11-07T13:29:55.610">
        <p188:txBody>
          <a:bodyPr/>
          <a:lstStyle/>
          <a:p>
            <a:r>
              <a:rPr lang="en-US"/>
              <a:t>Whey is an aqueous solution containing about 50% of the original nutrients present in milk, such as milk sugar (lactose), serum protein (whey proteins), minerals and all the water-soluble minor components, such as vitamins. </a:t>
            </a:r>
          </a:p>
        </p188:txBody>
      </p188:reply>
      <p188:reply id="{0D3B2D37-86FB-49B8-89BE-F99C0DAC6D24}" authorId="{49C9AC9B-AC04-B40A-D827-74D2F9A498AA}" created="2024-11-07T13:42:06.370">
        <p188:txBody>
          <a:bodyPr/>
          <a:lstStyle/>
          <a:p>
            <a:r>
              <a:rPr lang="en-US"/>
              <a:t>Types whey  and whey based products are:
-Cheese Whey from which you can derive protein and lactose
-WHey Cream &amp; WHey butter
-Whey Powder--&gt; wide range of uses
-demineralised Whey --&gt; infant formula
-lactose and lactose derivatives --&gt; to be used as a sweetener/ enhancer</a:t>
            </a:r>
          </a:p>
        </p188:txBody>
      </p188:reply>
    </p188:replyLst>
    <p188:txBody>
      <a:bodyPr/>
      <a:lstStyle/>
      <a:p>
        <a:r>
          <a:rPr lang="en-US"/>
          <a:t>Whey is the by-product during milk processing or the cheese making process so I wonder should 1. &amp;  4. should be combined with 4 as a subitem of 1.  ???</a:t>
        </a:r>
      </a:p>
    </p188:txBody>
  </p188:cm>
</p188:cmLst>
</file>

<file path=ppt/comments/modernComment_110F_B2FCD714.xml><?xml version="1.0" encoding="utf-8"?>
<p188:cmLst xmlns:a="http://schemas.openxmlformats.org/drawingml/2006/main" xmlns:r="http://schemas.openxmlformats.org/officeDocument/2006/relationships" xmlns:p188="http://schemas.microsoft.com/office/powerpoint/2018/8/main">
  <p188:cm id="{D780CB5E-910D-412A-91C2-2786C4643D4A}" authorId="{49C9AC9B-AC04-B40A-D827-74D2F9A498AA}" created="2024-11-07T13:43:04.044">
    <ac:txMkLst xmlns:ac="http://schemas.microsoft.com/office/drawing/2013/main/command">
      <pc:docMk xmlns:pc="http://schemas.microsoft.com/office/powerpoint/2013/main/command"/>
      <pc:sldMk xmlns:pc="http://schemas.microsoft.com/office/powerpoint/2013/main/command" cId="3002914580" sldId="4367"/>
      <ac:spMk id="3" creationId="{E4EDAC37-C3BA-1249-8767-414D489BC914}"/>
      <ac:txMk cp="0">
        <ac:context len="381" hash="1252872230"/>
      </ac:txMk>
    </ac:txMkLst>
    <p188:pos x="1943652" y="552173"/>
    <p188:txBody>
      <a:bodyPr/>
      <a:lstStyle/>
      <a:p>
        <a:r>
          <a:rPr lang="en-US"/>
          <a:t>should be mentioned  here that buttermilk is a byproduct of the butter making process? </a:t>
        </a:r>
      </a:p>
    </p188:txBody>
  </p188:cm>
</p188:cmLst>
</file>

<file path=ppt/comments/modernComment_1111_49B3A1A4.xml><?xml version="1.0" encoding="utf-8"?>
<p188:cmLst xmlns:a="http://schemas.openxmlformats.org/drawingml/2006/main" xmlns:r="http://schemas.openxmlformats.org/officeDocument/2006/relationships" xmlns:p188="http://schemas.microsoft.com/office/powerpoint/2018/8/main">
  <p188:cm id="{4A55800C-40DC-4324-A5E3-134F0D1B8EC0}" authorId="{00DA92F5-3BE3-B992-BD4E-11DB0BA2A21F}" created="2024-11-11T10:44:15.841">
    <ac:txMkLst xmlns:ac="http://schemas.microsoft.com/office/drawing/2013/main/command">
      <pc:docMk xmlns:pc="http://schemas.microsoft.com/office/powerpoint/2013/main/command"/>
      <pc:sldMk xmlns:pc="http://schemas.microsoft.com/office/powerpoint/2013/main/command" cId="1236509092" sldId="4369"/>
      <ac:spMk id="4" creationId="{40EDA134-70F1-C346-A124-7880EF1582DA}"/>
      <ac:txMk cp="17">
        <ac:context len="18" hash="1554016559"/>
      </ac:txMk>
    </ac:txMkLst>
    <p188:pos x="3491345" y="346363"/>
    <p188:txBody>
      <a:bodyPr/>
      <a:lstStyle/>
      <a:p>
        <a:r>
          <a:rPr lang="en-US"/>
          <a:t>To be changed to yoghurt / kefir as above</a:t>
        </a:r>
      </a:p>
    </p188:txBody>
    <p188:extLst>
      <p:ext xmlns:p="http://schemas.openxmlformats.org/presentationml/2006/main" uri="{57CB4572-C831-44C2-8A1C-0ADB6CCDFE69}">
        <p223:reactions xmlns:p223="http://schemas.microsoft.com/office/powerpoint/2022/03/main">
          <p223:rxn type="👍">
            <p223:instance time="2024-11-12T14:31:08.230" authorId="{3196237D-5949-FEA3-45E4-7FFD5135D7EB}"/>
          </p223:rxn>
        </p223:reactions>
      </p:ext>
    </p188:extLst>
  </p188:cm>
</p188:cmLst>
</file>

<file path=ppt/comments/modernComment_1112_33D8E13B.xml><?xml version="1.0" encoding="utf-8"?>
<p188:cmLst xmlns:a="http://schemas.openxmlformats.org/drawingml/2006/main" xmlns:r="http://schemas.openxmlformats.org/officeDocument/2006/relationships" xmlns:p188="http://schemas.microsoft.com/office/powerpoint/2018/8/main">
  <p188:cm id="{8FDD1232-F949-4712-BC11-76ECBCB450B0}" authorId="{49C9AC9B-AC04-B40A-D827-74D2F9A498AA}" created="2024-11-07T13:07:19.422">
    <ac:txMkLst xmlns:ac="http://schemas.microsoft.com/office/drawing/2013/main/command">
      <pc:docMk xmlns:pc="http://schemas.microsoft.com/office/powerpoint/2013/main/command"/>
      <pc:sldMk xmlns:pc="http://schemas.microsoft.com/office/powerpoint/2013/main/command" cId="869851451" sldId="4370"/>
      <ac:spMk id="3" creationId="{E4EDAC37-C3BA-1249-8767-414D489BC914}"/>
      <ac:txMk cp="288">
        <ac:context len="448" hash="3195257660"/>
      </ac:txMk>
    </ac:txMkLst>
    <p188:pos x="4527826" y="2760869"/>
    <p188:txBody>
      <a:bodyPr/>
      <a:lstStyle/>
      <a:p>
        <a:r>
          <a:rPr lang="en-US"/>
          <a:t>think this needs to be elaborated more...what by-products...seems unlikely to be TBH might be a GPT chat error???</a:t>
        </a:r>
      </a:p>
    </p188:txBody>
    <p188:extLst>
      <p:ext xmlns:p="http://schemas.openxmlformats.org/presentationml/2006/main" uri="{57CB4572-C831-44C2-8A1C-0ADB6CCDFE69}">
        <p223:reactions xmlns:p223="http://schemas.microsoft.com/office/powerpoint/2022/03/main">
          <p223:rxn type="👍">
            <p223:instance time="2024-11-12T14:07:16.606" authorId="{3196237D-5949-FEA3-45E4-7FFD5135D7EB}"/>
          </p223:rxn>
        </p223:reactions>
      </p:ext>
    </p188:extLst>
  </p188:cm>
  <p188:cm id="{23D9F06D-BB7E-4C68-8297-4DF936D1D665}" authorId="{49C9AC9B-AC04-B40A-D827-74D2F9A498AA}" created="2024-11-07T13:08:48.519">
    <ac:txMkLst xmlns:ac="http://schemas.microsoft.com/office/drawing/2013/main/command">
      <pc:docMk xmlns:pc="http://schemas.microsoft.com/office/powerpoint/2013/main/command"/>
      <pc:sldMk xmlns:pc="http://schemas.microsoft.com/office/powerpoint/2013/main/command" cId="869851451" sldId="4370"/>
      <ac:spMk id="4" creationId="{40EDA134-70F1-C346-A124-7880EF1582DA}"/>
      <ac:txMk cp="3" len="17">
        <ac:context len="21" hash="2454707032"/>
      </ac:txMk>
    </ac:txMkLst>
    <p188:pos x="3578086" y="242956"/>
    <p188:txBody>
      <a:bodyPr/>
      <a:lstStyle/>
      <a:p>
        <a:r>
          <a:rPr lang="en-US"/>
          <a:t>a short bubble explaining what makes up the organic waste would be good here too</a:t>
        </a:r>
      </a:p>
    </p188:txBody>
    <p188:extLst>
      <p:ext xmlns:p="http://schemas.openxmlformats.org/presentationml/2006/main" uri="{57CB4572-C831-44C2-8A1C-0ADB6CCDFE69}">
        <p223:reactions xmlns:p223="http://schemas.microsoft.com/office/powerpoint/2022/03/main">
          <p223:rxn type="👍">
            <p223:instance time="2024-11-12T14:09:47.689" authorId="{3196237D-5949-FEA3-45E4-7FFD5135D7EB}"/>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37983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80"/>
              </a:lnSpc>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4367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C468-0D90-33C9-CFA9-DFE33E8E5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54E14-93BC-8D1E-AE20-71EC39AF0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2FC2E-BB77-238A-B2D5-5B0C818F66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9925ED0-96DE-329E-4D68-9CC0F4D0A012}"/>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286752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5" name="Picture 4">
            <a:extLst>
              <a:ext uri="{FF2B5EF4-FFF2-40B4-BE49-F238E27FC236}">
                <a16:creationId xmlns:a16="http://schemas.microsoft.com/office/drawing/2014/main" id="{6270A0C0-E754-7190-FF56-7306F4C39D5C}"/>
              </a:ext>
            </a:extLst>
          </p:cNvPr>
          <p:cNvPicPr>
            <a:picLocks noChangeAspect="1"/>
          </p:cNvPicPr>
          <p:nvPr userDrawn="1"/>
        </p:nvPicPr>
        <p:blipFill>
          <a:blip r:embed="rId3"/>
          <a:srcRect/>
          <a:stretch/>
        </p:blipFill>
        <p:spPr>
          <a:xfrm>
            <a:off x="5254334" y="610267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EC56897B-5376-B63C-3204-E70DD12F9E3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478053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TextBox 1">
            <a:extLst>
              <a:ext uri="{FF2B5EF4-FFF2-40B4-BE49-F238E27FC236}">
                <a16:creationId xmlns:a16="http://schemas.microsoft.com/office/drawing/2014/main" id="{A316D49B-1C8A-554B-3A92-0CB1D62EB201}"/>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40D760F-155F-7B82-FD19-A6608DFFB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9159" y="5654687"/>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00386EA3-41CA-638E-6DC9-A0FAF90D83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40627" y="6161311"/>
            <a:ext cx="869046" cy="317063"/>
          </a:xfrm>
          <a:prstGeom prst="rect">
            <a:avLst/>
          </a:prstGeom>
        </p:spPr>
      </p:pic>
      <p:sp>
        <p:nvSpPr>
          <p:cNvPr id="5" name="TextBox 4">
            <a:extLst>
              <a:ext uri="{FF2B5EF4-FFF2-40B4-BE49-F238E27FC236}">
                <a16:creationId xmlns:a16="http://schemas.microsoft.com/office/drawing/2014/main" id="{7EFB84C7-3894-5B24-ECEF-3AAE2310863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12_33D8E13B.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10E_266A9BE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0F_B2FCD71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11_49B3A1A4.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Wheels of cheese resting on shelves">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14" name="TextBox 13">
            <a:extLst>
              <a:ext uri="{FF2B5EF4-FFF2-40B4-BE49-F238E27FC236}">
                <a16:creationId xmlns:a16="http://schemas.microsoft.com/office/drawing/2014/main" id="{DF4D0D2F-8C16-CE39-1BE9-7CF488007713}"/>
              </a:ext>
            </a:extLst>
          </p:cNvPr>
          <p:cNvSpPr txBox="1"/>
          <p:nvPr/>
        </p:nvSpPr>
        <p:spPr>
          <a:xfrm>
            <a:off x="2646313" y="4303441"/>
            <a:ext cx="7529305" cy="646331"/>
          </a:xfrm>
          <a:prstGeom prst="rect">
            <a:avLst/>
          </a:prstGeom>
          <a:solidFill>
            <a:schemeClr val="bg1"/>
          </a:solidFill>
        </p:spPr>
        <p:txBody>
          <a:bodyPr wrap="none" lIns="91440" tIns="45720" rIns="91440" bIns="45720" rtlCol="0" anchor="t">
            <a:spAutoFit/>
          </a:bodyPr>
          <a:lstStyle/>
          <a:p>
            <a:r>
              <a:rPr lang="en-US" sz="3100" b="1" dirty="0">
                <a:solidFill>
                  <a:srgbClr val="60BA47"/>
                </a:solidFill>
                <a:latin typeface="Calibri"/>
                <a:ea typeface="Calibri"/>
                <a:cs typeface="Calibri"/>
              </a:rPr>
              <a:t>LATTICINI – </a:t>
            </a:r>
            <a:r>
              <a:rPr lang="en-US" sz="3100" b="1" dirty="0" err="1">
                <a:solidFill>
                  <a:srgbClr val="60BA47"/>
                </a:solidFill>
                <a:latin typeface="Calibri"/>
                <a:ea typeface="Calibri"/>
                <a:cs typeface="Calibri"/>
              </a:rPr>
              <a:t>Esplorazione</a:t>
            </a:r>
            <a:r>
              <a:rPr lang="en-US" sz="3100" b="1" dirty="0">
                <a:solidFill>
                  <a:srgbClr val="60BA47"/>
                </a:solidFill>
                <a:latin typeface="Calibri"/>
                <a:ea typeface="Calibri"/>
                <a:cs typeface="Calibri"/>
              </a:rPr>
              <a:t> </a:t>
            </a:r>
            <a:r>
              <a:rPr lang="en-US" sz="3100" b="1" dirty="0" err="1">
                <a:solidFill>
                  <a:srgbClr val="60BA47"/>
                </a:solidFill>
                <a:latin typeface="Calibri"/>
                <a:ea typeface="Calibri"/>
                <a:cs typeface="Calibri"/>
              </a:rPr>
              <a:t>sull'uso</a:t>
            </a:r>
            <a:r>
              <a:rPr lang="en-US" sz="3100" b="1" dirty="0">
                <a:solidFill>
                  <a:srgbClr val="60BA47"/>
                </a:solidFill>
                <a:latin typeface="Calibri"/>
                <a:ea typeface="Calibri"/>
                <a:cs typeface="Calibri"/>
              </a:rPr>
              <a:t> </a:t>
            </a:r>
            <a:r>
              <a:rPr lang="en-US" sz="3100" b="1" dirty="0" err="1">
                <a:solidFill>
                  <a:srgbClr val="60BA47"/>
                </a:solidFill>
                <a:latin typeface="Calibri"/>
                <a:ea typeface="Calibri"/>
                <a:cs typeface="Calibri"/>
              </a:rPr>
              <a:t>degli</a:t>
            </a:r>
            <a:r>
              <a:rPr lang="en-US" sz="3100" b="1" dirty="0">
                <a:solidFill>
                  <a:srgbClr val="60BA47"/>
                </a:solidFill>
                <a:latin typeface="Calibri"/>
                <a:ea typeface="Calibri"/>
                <a:cs typeface="Calibri"/>
              </a:rPr>
              <a:t> </a:t>
            </a:r>
            <a:r>
              <a:rPr lang="en-US" sz="3100" b="1" dirty="0" err="1">
                <a:solidFill>
                  <a:srgbClr val="60BA47"/>
                </a:solidFill>
                <a:latin typeface="Calibri"/>
                <a:ea typeface="Calibri"/>
                <a:cs typeface="Calibri"/>
              </a:rPr>
              <a:t>scarti</a:t>
            </a:r>
            <a:r>
              <a:rPr lang="en-US" sz="3600" b="1" dirty="0">
                <a:solidFill>
                  <a:srgbClr val="60BA47"/>
                </a:solidFill>
                <a:latin typeface="Calibri"/>
                <a:ea typeface="Calibri"/>
                <a:cs typeface="Calibri"/>
              </a:rPr>
              <a:t> </a:t>
            </a:r>
            <a:endParaRPr lang="en-US" dirty="0"/>
          </a:p>
        </p:txBody>
      </p:sp>
      <p:sp>
        <p:nvSpPr>
          <p:cNvPr id="7" name="Freeform 6">
            <a:extLst>
              <a:ext uri="{FF2B5EF4-FFF2-40B4-BE49-F238E27FC236}">
                <a16:creationId xmlns:a16="http://schemas.microsoft.com/office/drawing/2014/main" id="{09CD4256-3FEF-33B6-05B7-B2F25D3E73D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EACB-F5AF-85EF-EF88-D1C6F496DF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92D3F2B-57AD-CD95-2E6E-75DDC2399320}"/>
              </a:ext>
            </a:extLst>
          </p:cNvPr>
          <p:cNvSpPr>
            <a:spLocks noGrp="1"/>
          </p:cNvSpPr>
          <p:nvPr>
            <p:ph type="body" sz="quarter" idx="16"/>
          </p:nvPr>
        </p:nvSpPr>
        <p:spPr>
          <a:xfrm>
            <a:off x="1105002" y="368353"/>
            <a:ext cx="10619638" cy="992652"/>
          </a:xfrm>
          <a:prstGeom prst="rect">
            <a:avLst/>
          </a:prstGeom>
        </p:spPr>
        <p:txBody>
          <a:bodyPr lIns="91440" tIns="45720" rIns="91440" bIns="45720" anchor="t">
            <a:noAutofit/>
          </a:bodyPr>
          <a:lstStyle/>
          <a:p>
            <a:r>
              <a:rPr lang="en-US" dirty="0"/>
              <a:t> Prodotti </a:t>
            </a:r>
            <a:r>
              <a:rPr lang="en-US" dirty="0" err="1"/>
              <a:t>terziari</a:t>
            </a:r>
            <a:r>
              <a:rPr lang="en-US" dirty="0"/>
              <a:t> – </a:t>
            </a:r>
            <a:r>
              <a:rPr lang="en-US" dirty="0" err="1"/>
              <a:t>Gestione</a:t>
            </a:r>
            <a:r>
              <a:rPr lang="en-US" dirty="0"/>
              <a:t> </a:t>
            </a:r>
            <a:r>
              <a:rPr lang="en-US" dirty="0" err="1"/>
              <a:t>dei</a:t>
            </a:r>
            <a:r>
              <a:rPr lang="en-US" dirty="0"/>
              <a:t> </a:t>
            </a:r>
            <a:r>
              <a:rPr lang="en-US" dirty="0" err="1"/>
              <a:t>sottoprodotti</a:t>
            </a:r>
            <a:endParaRPr lang="en-US" dirty="0" err="1">
              <a:ea typeface="Calibri"/>
              <a:cs typeface="Calibri"/>
            </a:endParaRPr>
          </a:p>
          <a:p>
            <a:endParaRPr lang="en-US"/>
          </a:p>
        </p:txBody>
      </p:sp>
      <p:sp>
        <p:nvSpPr>
          <p:cNvPr id="2" name="Text Placeholder 1">
            <a:extLst>
              <a:ext uri="{FF2B5EF4-FFF2-40B4-BE49-F238E27FC236}">
                <a16:creationId xmlns:a16="http://schemas.microsoft.com/office/drawing/2014/main" id="{9B7DFC29-90EB-9D7E-858C-B7083839B0C3}"/>
              </a:ext>
            </a:extLst>
          </p:cNvPr>
          <p:cNvSpPr>
            <a:spLocks noGrp="1"/>
          </p:cNvSpPr>
          <p:nvPr>
            <p:ph type="body" sz="quarter" idx="19"/>
          </p:nvPr>
        </p:nvSpPr>
        <p:spPr>
          <a:xfrm>
            <a:off x="6715338" y="1698677"/>
            <a:ext cx="5123519" cy="4790970"/>
          </a:xfrm>
          <a:prstGeom prst="rect">
            <a:avLst/>
          </a:prstGeom>
        </p:spPr>
        <p:txBody>
          <a:bodyPr lIns="91440" tIns="45720" rIns="91440" bIns="45720" anchor="t"/>
          <a:lstStyle/>
          <a:p>
            <a:r>
              <a:rPr lang="en-US" dirty="0"/>
              <a:t>I </a:t>
            </a:r>
            <a:r>
              <a:rPr lang="en-US" dirty="0" err="1"/>
              <a:t>prodotti</a:t>
            </a:r>
            <a:r>
              <a:rPr lang="en-US" dirty="0"/>
              <a:t> </a:t>
            </a:r>
            <a:r>
              <a:rPr lang="en-US" dirty="0" err="1"/>
              <a:t>caseari</a:t>
            </a:r>
            <a:r>
              <a:rPr lang="en-US" dirty="0"/>
              <a:t> </a:t>
            </a:r>
            <a:r>
              <a:rPr lang="en-US" dirty="0" err="1"/>
              <a:t>trasformati</a:t>
            </a:r>
            <a:r>
              <a:rPr lang="en-US" dirty="0"/>
              <a:t> </a:t>
            </a:r>
            <a:r>
              <a:rPr lang="en-US" dirty="0" err="1"/>
              <a:t>producono</a:t>
            </a:r>
            <a:r>
              <a:rPr lang="en-US" dirty="0"/>
              <a:t> </a:t>
            </a:r>
            <a:r>
              <a:rPr lang="en-US" dirty="0" err="1"/>
              <a:t>diversi</a:t>
            </a:r>
            <a:r>
              <a:rPr lang="en-US" dirty="0"/>
              <a:t> </a:t>
            </a:r>
            <a:r>
              <a:rPr lang="en-US" dirty="0" err="1"/>
              <a:t>sottoprodotti</a:t>
            </a:r>
            <a:r>
              <a:rPr lang="en-US" dirty="0"/>
              <a:t> </a:t>
            </a:r>
            <a:r>
              <a:rPr lang="en-US" dirty="0" err="1"/>
              <a:t>che</a:t>
            </a:r>
            <a:r>
              <a:rPr lang="en-US" dirty="0"/>
              <a:t> </a:t>
            </a:r>
            <a:r>
              <a:rPr lang="en-US" dirty="0" err="1"/>
              <a:t>possono</a:t>
            </a:r>
            <a:r>
              <a:rPr lang="en-US" dirty="0"/>
              <a:t> </a:t>
            </a:r>
            <a:r>
              <a:rPr lang="en-US" dirty="0" err="1"/>
              <a:t>essere</a:t>
            </a:r>
            <a:r>
              <a:rPr lang="en-US" dirty="0"/>
              <a:t> </a:t>
            </a:r>
            <a:r>
              <a:rPr lang="en-US" dirty="0" err="1"/>
              <a:t>riutilizzati</a:t>
            </a:r>
            <a:r>
              <a:rPr lang="en-US" dirty="0"/>
              <a:t> per </a:t>
            </a:r>
            <a:r>
              <a:rPr lang="en-US" dirty="0" err="1"/>
              <a:t>creare</a:t>
            </a:r>
            <a:r>
              <a:rPr lang="en-US" dirty="0"/>
              <a:t> </a:t>
            </a:r>
            <a:r>
              <a:rPr lang="en-US" dirty="0" err="1"/>
              <a:t>prodotti</a:t>
            </a:r>
            <a:r>
              <a:rPr lang="en-US" dirty="0"/>
              <a:t> </a:t>
            </a:r>
            <a:r>
              <a:rPr lang="en-US" dirty="0" err="1"/>
              <a:t>utili</a:t>
            </a:r>
            <a:r>
              <a:rPr lang="en-US" dirty="0"/>
              <a:t> o </a:t>
            </a:r>
            <a:r>
              <a:rPr lang="en-US" dirty="0" err="1"/>
              <a:t>gestiti</a:t>
            </a:r>
            <a:r>
              <a:rPr lang="en-US" dirty="0"/>
              <a:t> come </a:t>
            </a:r>
            <a:r>
              <a:rPr lang="en-US" dirty="0" err="1"/>
              <a:t>flussi</a:t>
            </a:r>
            <a:r>
              <a:rPr lang="en-US" dirty="0"/>
              <a:t> di </a:t>
            </a:r>
            <a:r>
              <a:rPr lang="en-US" dirty="0" err="1"/>
              <a:t>scarti</a:t>
            </a:r>
            <a:r>
              <a:rPr lang="en-US" dirty="0"/>
              <a:t>. Di </a:t>
            </a:r>
            <a:r>
              <a:rPr lang="en-US" dirty="0" err="1"/>
              <a:t>seguito</a:t>
            </a:r>
            <a:r>
              <a:rPr lang="en-US" dirty="0"/>
              <a:t> </a:t>
            </a:r>
            <a:r>
              <a:rPr lang="en-US" dirty="0" err="1"/>
              <a:t>alcuni</a:t>
            </a:r>
            <a:r>
              <a:rPr lang="en-US" dirty="0"/>
              <a:t> </a:t>
            </a:r>
            <a:r>
              <a:rPr lang="en-US" dirty="0" err="1"/>
              <a:t>esempi</a:t>
            </a:r>
            <a:r>
              <a:rPr lang="en-US" dirty="0"/>
              <a:t>:</a:t>
            </a:r>
            <a:endParaRPr lang="en-GB" dirty="0"/>
          </a:p>
          <a:p>
            <a:endParaRPr lang="en-US"/>
          </a:p>
          <a:p>
            <a:pPr marL="457200" indent="-457200">
              <a:lnSpc>
                <a:spcPts val="2174"/>
              </a:lnSpc>
              <a:buAutoNum type="arabicPeriod"/>
            </a:pPr>
            <a:r>
              <a:rPr lang="en-US" sz="2100" b="1" dirty="0" err="1">
                <a:latin typeface="Segoe UI"/>
                <a:cs typeface="Segoe UI"/>
              </a:rPr>
              <a:t>Rifiuti</a:t>
            </a:r>
            <a:r>
              <a:rPr lang="en-US" sz="2100" b="1" dirty="0">
                <a:latin typeface="Segoe UI"/>
                <a:cs typeface="Segoe UI"/>
              </a:rPr>
              <a:t> </a:t>
            </a:r>
            <a:r>
              <a:rPr lang="en-US" sz="2100" b="1" dirty="0" err="1">
                <a:latin typeface="Segoe UI"/>
                <a:cs typeface="Segoe UI"/>
              </a:rPr>
              <a:t>organici</a:t>
            </a:r>
            <a:endParaRPr lang="en-US" err="1">
              <a:ea typeface="Calibri" panose="020F0502020204030204"/>
              <a:cs typeface="Calibri" panose="020F0502020204030204"/>
            </a:endParaRPr>
          </a:p>
          <a:p>
            <a:pPr marL="457200" indent="-457200">
              <a:buAutoNum type="arabicPeriod"/>
            </a:pPr>
            <a:r>
              <a:rPr lang="en-US" sz="2100" b="1" dirty="0" err="1">
                <a:latin typeface="Segoe UI"/>
                <a:ea typeface="Calibri"/>
                <a:cs typeface="Segoe UI"/>
              </a:rPr>
              <a:t>Acque</a:t>
            </a:r>
            <a:r>
              <a:rPr lang="en-US" sz="2100" b="1" dirty="0">
                <a:latin typeface="Segoe UI"/>
                <a:ea typeface="Calibri"/>
                <a:cs typeface="Segoe UI"/>
              </a:rPr>
              <a:t> </a:t>
            </a:r>
            <a:r>
              <a:rPr lang="en-US" sz="2100" b="1" dirty="0" err="1">
                <a:latin typeface="Segoe UI"/>
                <a:ea typeface="Calibri"/>
                <a:cs typeface="Segoe UI"/>
              </a:rPr>
              <a:t>reflue</a:t>
            </a:r>
          </a:p>
          <a:p>
            <a:pPr marL="457200" indent="-457200">
              <a:buAutoNum type="arabicPeriod"/>
            </a:pPr>
            <a:r>
              <a:rPr lang="en-US" sz="2100" b="1" err="1">
                <a:latin typeface="Segoe UI"/>
                <a:ea typeface="Calibri"/>
                <a:cs typeface="Segoe UI"/>
              </a:rPr>
              <a:t>Rifiuti</a:t>
            </a:r>
            <a:r>
              <a:rPr lang="en-US" sz="2100" b="1">
                <a:latin typeface="Segoe UI"/>
                <a:ea typeface="Calibri"/>
                <a:cs typeface="Segoe UI"/>
              </a:rPr>
              <a:t> solidi </a:t>
            </a:r>
          </a:p>
          <a:p>
            <a:pPr marL="0" indent="0">
              <a:lnSpc>
                <a:spcPts val="2174"/>
              </a:lnSpc>
            </a:pPr>
            <a:endParaRPr lang="en-US" sz="2100" dirty="0">
              <a:latin typeface="Segoe UI"/>
              <a:ea typeface="Calibri"/>
              <a:cs typeface="Segoe UI"/>
            </a:endParaRPr>
          </a:p>
          <a:p>
            <a:pPr marL="285750" indent="-285750">
              <a:lnSpc>
                <a:spcPts val="2174"/>
              </a:lnSpc>
              <a:buAutoNum type="arabicPeriod"/>
            </a:pPr>
            <a:endParaRPr lang="en-US" sz="2100" dirty="0">
              <a:solidFill>
                <a:srgbClr val="000000"/>
              </a:solidFill>
              <a:latin typeface="Segoe UI"/>
              <a:ea typeface="Calibri"/>
              <a:cs typeface="Segoe UI"/>
            </a:endParaRPr>
          </a:p>
          <a:p>
            <a:pPr marL="285750" indent="-285750">
              <a:lnSpc>
                <a:spcPts val="2174"/>
              </a:lnSpc>
              <a:buAutoNum type="arabicPeriod"/>
            </a:pPr>
            <a:endParaRPr lang="en-US" sz="2100" b="1" dirty="0">
              <a:latin typeface="Segoe UI"/>
              <a:ea typeface="Calibri"/>
              <a:cs typeface="Segoe UI"/>
            </a:endParaRPr>
          </a:p>
          <a:p>
            <a:pPr marL="285750" indent="-285750">
              <a:lnSpc>
                <a:spcPts val="2174"/>
              </a:lnSpc>
              <a:buAutoNum type="arabicPeriod"/>
            </a:pPr>
            <a:endParaRPr lang="en-US" sz="2100" b="1" dirty="0">
              <a:latin typeface="Segoe UI"/>
              <a:ea typeface="Calibri"/>
              <a:cs typeface="Segoe UI"/>
            </a:endParaRPr>
          </a:p>
        </p:txBody>
      </p:sp>
      <p:sp>
        <p:nvSpPr>
          <p:cNvPr id="8" name="Rectangle 1">
            <a:extLst>
              <a:ext uri="{FF2B5EF4-FFF2-40B4-BE49-F238E27FC236}">
                <a16:creationId xmlns:a16="http://schemas.microsoft.com/office/drawing/2014/main" id="{70A87472-34D3-701F-4161-66744223F0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Not Just Cheese: Russian Dairy Products Explained">
            <a:extLst>
              <a:ext uri="{FF2B5EF4-FFF2-40B4-BE49-F238E27FC236}">
                <a16:creationId xmlns:a16="http://schemas.microsoft.com/office/drawing/2014/main" id="{FA304978-6213-14FA-D241-2295834638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484" y="2083446"/>
            <a:ext cx="5155758" cy="386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0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400050">
              <a:buFont typeface="Arial,Sans-Serif" panose="020B0604020202020204" pitchFamily="34" charset="0"/>
              <a:buChar char="•"/>
            </a:pPr>
            <a:r>
              <a:rPr lang="en-US" b="1" err="1"/>
              <a:t>Compostaggio</a:t>
            </a:r>
            <a:r>
              <a:rPr lang="en-US" sz="2400" b="1" spc="0" dirty="0">
                <a:solidFill>
                  <a:srgbClr val="09465E"/>
                </a:solidFill>
                <a:latin typeface="+mn-lt"/>
              </a:rPr>
              <a:t> e </a:t>
            </a:r>
            <a:r>
              <a:rPr lang="en-US" sz="2400" b="1" spc="0" err="1">
                <a:solidFill>
                  <a:srgbClr val="09465E"/>
                </a:solidFill>
                <a:latin typeface="+mn-lt"/>
              </a:rPr>
              <a:t>prodotti</a:t>
            </a:r>
            <a:r>
              <a:rPr lang="en-US" sz="2400" b="1" spc="0" dirty="0">
                <a:solidFill>
                  <a:srgbClr val="09465E"/>
                </a:solidFill>
                <a:latin typeface="+mn-lt"/>
              </a:rPr>
              <a:t> per il </a:t>
            </a:r>
            <a:r>
              <a:rPr lang="en-US" sz="2400" b="1" spc="0" err="1">
                <a:solidFill>
                  <a:srgbClr val="09465E"/>
                </a:solidFill>
                <a:latin typeface="+mn-lt"/>
              </a:rPr>
              <a:t>miglioramento</a:t>
            </a:r>
            <a:r>
              <a:rPr lang="en-US" sz="2400" b="1" spc="0" dirty="0">
                <a:solidFill>
                  <a:srgbClr val="09465E"/>
                </a:solidFill>
                <a:latin typeface="+mn-lt"/>
              </a:rPr>
              <a:t> del </a:t>
            </a:r>
            <a:r>
              <a:rPr lang="en-US" sz="2400" b="1" spc="0" err="1">
                <a:solidFill>
                  <a:srgbClr val="09465E"/>
                </a:solidFill>
                <a:latin typeface="+mn-lt"/>
              </a:rPr>
              <a:t>terreno</a:t>
            </a:r>
            <a:r>
              <a:rPr lang="en-US" sz="2400" b="1" spc="0" dirty="0">
                <a:solidFill>
                  <a:srgbClr val="09465E"/>
                </a:solidFill>
                <a:latin typeface="+mn-lt"/>
              </a:rPr>
              <a:t>: </a:t>
            </a:r>
            <a:r>
              <a:rPr lang="en-US" sz="2400" spc="0" err="1">
                <a:solidFill>
                  <a:srgbClr val="09465E"/>
                </a:solidFill>
                <a:latin typeface="+mn-lt"/>
              </a:rPr>
              <a:t>i</a:t>
            </a:r>
            <a:r>
              <a:rPr lang="en-US" sz="2400" spc="0" dirty="0">
                <a:solidFill>
                  <a:srgbClr val="09465E"/>
                </a:solidFill>
                <a:latin typeface="+mn-lt"/>
              </a:rPr>
              <a:t> </a:t>
            </a:r>
            <a:r>
              <a:rPr lang="en-US" sz="2400" spc="0" err="1">
                <a:solidFill>
                  <a:srgbClr val="09465E"/>
                </a:solidFill>
                <a:latin typeface="+mn-lt"/>
              </a:rPr>
              <a:t>rifiuti</a:t>
            </a:r>
            <a:r>
              <a:rPr lang="en-US" sz="2400" spc="0" dirty="0">
                <a:solidFill>
                  <a:srgbClr val="09465E"/>
                </a:solidFill>
                <a:latin typeface="+mn-lt"/>
              </a:rPr>
              <a:t> </a:t>
            </a:r>
            <a:r>
              <a:rPr lang="en-US" sz="2400" spc="0" err="1">
                <a:solidFill>
                  <a:srgbClr val="09465E"/>
                </a:solidFill>
                <a:latin typeface="+mn-lt"/>
              </a:rPr>
              <a:t>caseari</a:t>
            </a:r>
            <a:r>
              <a:rPr lang="en-US" sz="2400" spc="0" dirty="0">
                <a:solidFill>
                  <a:srgbClr val="09465E"/>
                </a:solidFill>
                <a:latin typeface="+mn-lt"/>
              </a:rPr>
              <a:t> </a:t>
            </a:r>
            <a:r>
              <a:rPr lang="en-US" sz="2400" spc="0" err="1">
                <a:solidFill>
                  <a:srgbClr val="09465E"/>
                </a:solidFill>
                <a:latin typeface="+mn-lt"/>
              </a:rPr>
              <a:t>possono</a:t>
            </a:r>
            <a:r>
              <a:rPr lang="en-US" sz="2400" spc="0" dirty="0">
                <a:solidFill>
                  <a:srgbClr val="09465E"/>
                </a:solidFill>
                <a:latin typeface="+mn-lt"/>
              </a:rPr>
              <a:t> </a:t>
            </a:r>
            <a:r>
              <a:rPr lang="en-US" sz="2400" spc="0" err="1">
                <a:solidFill>
                  <a:srgbClr val="09465E"/>
                </a:solidFill>
                <a:latin typeface="+mn-lt"/>
              </a:rPr>
              <a:t>essere</a:t>
            </a:r>
            <a:r>
              <a:rPr lang="en-US" sz="2400" spc="0" dirty="0">
                <a:solidFill>
                  <a:srgbClr val="09465E"/>
                </a:solidFill>
                <a:latin typeface="+mn-lt"/>
              </a:rPr>
              <a:t> </a:t>
            </a:r>
            <a:r>
              <a:rPr lang="en-US" sz="2400" spc="0" err="1">
                <a:solidFill>
                  <a:srgbClr val="09465E"/>
                </a:solidFill>
                <a:latin typeface="+mn-lt"/>
              </a:rPr>
              <a:t>compostati</a:t>
            </a:r>
            <a:r>
              <a:rPr lang="en-US" sz="2400" spc="0" dirty="0">
                <a:solidFill>
                  <a:srgbClr val="09465E"/>
                </a:solidFill>
                <a:latin typeface="+mn-lt"/>
              </a:rPr>
              <a:t> per </a:t>
            </a:r>
            <a:r>
              <a:rPr lang="en-US" sz="2400" spc="0" err="1">
                <a:solidFill>
                  <a:srgbClr val="09465E"/>
                </a:solidFill>
                <a:latin typeface="+mn-lt"/>
              </a:rPr>
              <a:t>fungere</a:t>
            </a:r>
            <a:r>
              <a:rPr lang="en-US" sz="2400" spc="0" dirty="0">
                <a:solidFill>
                  <a:srgbClr val="09465E"/>
                </a:solidFill>
                <a:latin typeface="+mn-lt"/>
              </a:rPr>
              <a:t> da </a:t>
            </a:r>
            <a:r>
              <a:rPr lang="en-US" sz="2400" spc="0" err="1">
                <a:solidFill>
                  <a:srgbClr val="09465E"/>
                </a:solidFill>
                <a:latin typeface="+mn-lt"/>
              </a:rPr>
              <a:t>fertilizzante</a:t>
            </a:r>
            <a:r>
              <a:rPr lang="en-US" sz="2400" spc="0" dirty="0">
                <a:solidFill>
                  <a:srgbClr val="09465E"/>
                </a:solidFill>
                <a:latin typeface="+mn-lt"/>
              </a:rPr>
              <a:t> </a:t>
            </a:r>
            <a:r>
              <a:rPr lang="en-US" sz="2400" spc="0" err="1">
                <a:solidFill>
                  <a:srgbClr val="09465E"/>
                </a:solidFill>
                <a:latin typeface="+mn-lt"/>
              </a:rPr>
              <a:t>organico</a:t>
            </a:r>
            <a:r>
              <a:rPr lang="en-US" sz="2100" b="1" spc="300" dirty="0">
                <a:solidFill>
                  <a:srgbClr val="FFFFFF"/>
                </a:solidFill>
                <a:latin typeface="Arial"/>
                <a:cs typeface="Arial"/>
              </a:rPr>
              <a:t>.</a:t>
            </a:r>
            <a:endParaRPr lang="en-US" spc="300">
              <a:solidFill>
                <a:srgbClr val="FFFFFF"/>
              </a:solidFill>
              <a:latin typeface="Montserrat Light"/>
            </a:endParaRPr>
          </a:p>
          <a:p>
            <a:pPr marL="457200" indent="-457200">
              <a:buFont typeface="Arial" panose="020B0604020202020204" pitchFamily="34" charset="0"/>
              <a:buChar char="•"/>
            </a:pPr>
            <a:endParaRPr lang="en-US"/>
          </a:p>
          <a:p>
            <a:pPr marL="380365" lvl="1" indent="-189865">
              <a:lnSpc>
                <a:spcPts val="2174"/>
              </a:lnSpc>
              <a:buFont typeface="Arial,Sans-Serif" panose="020B0604020202020204" pitchFamily="34" charset="0"/>
              <a:buChar char="•"/>
            </a:pPr>
            <a:r>
              <a:rPr lang="en-US" sz="2400" b="1" spc="0" dirty="0" err="1">
                <a:solidFill>
                  <a:srgbClr val="09465E"/>
                </a:solidFill>
                <a:latin typeface="Calibri"/>
                <a:ea typeface="Calibri"/>
                <a:cs typeface="Calibri"/>
              </a:rPr>
              <a:t>Produzione</a:t>
            </a:r>
            <a:r>
              <a:rPr lang="en-US" sz="2400" b="1" spc="0" dirty="0">
                <a:solidFill>
                  <a:srgbClr val="09465E"/>
                </a:solidFill>
                <a:latin typeface="Calibri"/>
                <a:ea typeface="Calibri"/>
                <a:cs typeface="Calibri"/>
              </a:rPr>
              <a:t> di biogas:</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rifiuti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derivanti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dagli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allevamenti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lattiero-caseari</a:t>
            </a:r>
            <a:r>
              <a:rPr lang="en-US" sz="2400" spc="0" dirty="0">
                <a:solidFill>
                  <a:srgbClr val="09465E"/>
                </a:solidFill>
                <a:latin typeface="Calibri"/>
                <a:ea typeface="Calibri"/>
                <a:cs typeface="Calibri"/>
              </a:rPr>
              <a:t> e </a:t>
            </a:r>
            <a:r>
              <a:rPr lang="en-US" sz="2400" spc="0" dirty="0" err="1">
                <a:solidFill>
                  <a:srgbClr val="09465E"/>
                </a:solidFill>
                <a:latin typeface="Calibri"/>
                <a:ea typeface="Calibri"/>
                <a:cs typeface="Calibri"/>
              </a:rPr>
              <a:t>dagli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impianti</a:t>
            </a:r>
            <a:r>
              <a:rPr lang="en-US" sz="2400" spc="0" dirty="0">
                <a:solidFill>
                  <a:srgbClr val="09465E"/>
                </a:solidFill>
                <a:latin typeface="Calibri"/>
                <a:ea typeface="Calibri"/>
                <a:cs typeface="Calibri"/>
              </a:rPr>
              <a:t> di </a:t>
            </a:r>
            <a:r>
              <a:rPr lang="en-US" sz="2400" spc="0" dirty="0" err="1">
                <a:solidFill>
                  <a:srgbClr val="09465E"/>
                </a:solidFill>
                <a:latin typeface="Calibri"/>
                <a:ea typeface="Calibri"/>
                <a:cs typeface="Calibri"/>
              </a:rPr>
              <a:t>produzione</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possono</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essere</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convertiti</a:t>
            </a:r>
            <a:r>
              <a:rPr lang="en-US" sz="2400" spc="0" dirty="0">
                <a:solidFill>
                  <a:srgbClr val="09465E"/>
                </a:solidFill>
                <a:latin typeface="Calibri"/>
                <a:ea typeface="Calibri"/>
                <a:cs typeface="Calibri"/>
              </a:rPr>
              <a:t> in biogas.</a:t>
            </a:r>
          </a:p>
          <a:p>
            <a:pPr marL="342900" indent="-342900">
              <a:buChar char="•"/>
            </a:pPr>
            <a:endParaRPr lang="en-US">
              <a:latin typeface="Calibri"/>
              <a:ea typeface="Calibri"/>
              <a:cs typeface="Calibri"/>
            </a:endParaRPr>
          </a:p>
          <a:p>
            <a:pPr marL="380365" lvl="1" indent="-189865">
              <a:lnSpc>
                <a:spcPts val="2174"/>
              </a:lnSpc>
              <a:buFont typeface="Arial,Sans-Serif" panose="020B0604020202020204" pitchFamily="34" charset="0"/>
              <a:buChar char="•"/>
            </a:pPr>
            <a:r>
              <a:rPr lang="en-US" sz="2400" b="1" spc="0" dirty="0" err="1">
                <a:solidFill>
                  <a:srgbClr val="09465E"/>
                </a:solidFill>
                <a:latin typeface="Calibri"/>
                <a:ea typeface="Calibri"/>
                <a:cs typeface="Calibri"/>
              </a:rPr>
              <a:t>Purificazione</a:t>
            </a:r>
            <a:r>
              <a:rPr lang="en-US" sz="2400" b="1" spc="0" dirty="0">
                <a:solidFill>
                  <a:srgbClr val="09465E"/>
                </a:solidFill>
                <a:latin typeface="Calibri"/>
                <a:ea typeface="Calibri"/>
                <a:cs typeface="Calibri"/>
              </a:rPr>
              <a:t> </a:t>
            </a:r>
            <a:r>
              <a:rPr lang="en-US" sz="2400" b="1" spc="0" dirty="0" err="1">
                <a:solidFill>
                  <a:srgbClr val="09465E"/>
                </a:solidFill>
                <a:latin typeface="Calibri"/>
                <a:ea typeface="Calibri"/>
                <a:cs typeface="Calibri"/>
              </a:rPr>
              <a:t>dell'acqua</a:t>
            </a:r>
            <a:r>
              <a:rPr lang="en-US" sz="2400" b="1" spc="0" dirty="0">
                <a:solidFill>
                  <a:srgbClr val="09465E"/>
                </a:solidFill>
                <a:latin typeface="Calibri"/>
                <a:ea typeface="Calibri"/>
                <a:cs typeface="Calibri"/>
              </a:rPr>
              <a:t>:</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sottoprodotti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caseari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quali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lattosio</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caseina</a:t>
            </a:r>
            <a:r>
              <a:rPr lang="en-US" sz="2400" spc="0" dirty="0">
                <a:solidFill>
                  <a:srgbClr val="09465E"/>
                </a:solidFill>
                <a:latin typeface="Calibri"/>
                <a:ea typeface="Calibri"/>
                <a:cs typeface="Calibri"/>
              </a:rPr>
              <a:t> e </a:t>
            </a:r>
            <a:r>
              <a:rPr lang="en-US" sz="2400" spc="0" dirty="0" err="1">
                <a:solidFill>
                  <a:srgbClr val="09465E"/>
                </a:solidFill>
                <a:latin typeface="Calibri"/>
                <a:ea typeface="Calibri"/>
                <a:cs typeface="Calibri"/>
              </a:rPr>
              <a:t>siero</a:t>
            </a:r>
            <a:r>
              <a:rPr lang="en-US" sz="2400" spc="0" dirty="0">
                <a:solidFill>
                  <a:srgbClr val="09465E"/>
                </a:solidFill>
                <a:latin typeface="Calibri"/>
                <a:ea typeface="Calibri"/>
                <a:cs typeface="Calibri"/>
              </a:rPr>
              <a:t> di latte, </a:t>
            </a:r>
            <a:r>
              <a:rPr lang="en-US" sz="2400" spc="0" dirty="0" err="1">
                <a:solidFill>
                  <a:srgbClr val="09465E"/>
                </a:solidFill>
                <a:latin typeface="Calibri"/>
                <a:ea typeface="Calibri"/>
                <a:cs typeface="Calibri"/>
              </a:rPr>
              <a:t>possono</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rivelarsi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utili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nei</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sistemi</a:t>
            </a:r>
            <a:r>
              <a:rPr lang="en-US" sz="2400" spc="0" dirty="0">
                <a:solidFill>
                  <a:srgbClr val="09465E"/>
                </a:solidFill>
                <a:latin typeface="Calibri"/>
                <a:ea typeface="Calibri"/>
                <a:cs typeface="Calibri"/>
              </a:rPr>
              <a:t> di </a:t>
            </a:r>
            <a:r>
              <a:rPr lang="en-US" sz="2400" spc="0" dirty="0" err="1">
                <a:solidFill>
                  <a:srgbClr val="09465E"/>
                </a:solidFill>
                <a:latin typeface="Calibri"/>
                <a:ea typeface="Calibri"/>
                <a:cs typeface="Calibri"/>
              </a:rPr>
              <a:t>filtrazione</a:t>
            </a:r>
            <a:r>
              <a:rPr lang="en-US" sz="2400" spc="0" dirty="0">
                <a:solidFill>
                  <a:srgbClr val="09465E"/>
                </a:solidFill>
                <a:latin typeface="Calibri"/>
                <a:ea typeface="Calibri"/>
                <a:cs typeface="Calibri"/>
              </a:rPr>
              <a:t> </a:t>
            </a:r>
            <a:r>
              <a:rPr lang="en-US" sz="2400" spc="0" dirty="0" err="1">
                <a:solidFill>
                  <a:srgbClr val="09465E"/>
                </a:solidFill>
                <a:latin typeface="Calibri"/>
                <a:ea typeface="Calibri"/>
                <a:cs typeface="Calibri"/>
              </a:rPr>
              <a:t>dell'acqua</a:t>
            </a:r>
            <a:r>
              <a:rPr lang="en-US" sz="2400" spc="0" dirty="0">
                <a:solidFill>
                  <a:srgbClr val="09465E"/>
                </a:solidFill>
                <a:latin typeface="Calibri"/>
                <a:ea typeface="Calibri"/>
                <a:cs typeface="Calibri"/>
              </a:rPr>
              <a:t>.</a:t>
            </a:r>
          </a:p>
          <a:p>
            <a:pPr marL="342900" indent="-342900">
              <a:buFont typeface="Arial" panose="020B0604020202020204" pitchFamily="34" charset="0"/>
              <a:buChar char="•"/>
            </a:pPr>
            <a:endParaRPr lang="en-US" dirty="0">
              <a:ea typeface="Calibri"/>
              <a:cs typeface="Calibri"/>
            </a:endParaRPr>
          </a:p>
          <a:p>
            <a:pPr marL="342900" indent="-342900">
              <a:buFont typeface="Arial" panose="020B0604020202020204" pitchFamily="34" charset="0"/>
              <a:buChar char="•"/>
            </a:pPr>
            <a:endParaRPr lang="en-US" dirty="0">
              <a:ea typeface="Calibri"/>
              <a:cs typeface="Calibri"/>
            </a:endParaRPr>
          </a:p>
          <a:p>
            <a:pPr marL="742950" indent="-285750">
              <a:lnSpc>
                <a:spcPts val="2174"/>
              </a:lnSpc>
              <a:buFont typeface="Arial" panose="020B0604020202020204" pitchFamily="34" charset="0"/>
              <a:buChar char="•"/>
            </a:pPr>
            <a:endParaRPr lang="en-US" sz="2100" dirty="0">
              <a:solidFill>
                <a:srgbClr val="000000"/>
              </a:solidFill>
              <a:latin typeface="Arial"/>
              <a:ea typeface="Calibri"/>
              <a:cs typeface="Arial"/>
            </a:endParaRPr>
          </a:p>
          <a:p>
            <a:pPr marL="380365" lvl="1" indent="-189865">
              <a:lnSpc>
                <a:spcPts val="2174"/>
              </a:lnSpc>
              <a:buFont typeface="Arial,Sans-Serif" panose="020B0604020202020204" pitchFamily="34" charset="0"/>
              <a:buChar char="•"/>
            </a:pPr>
            <a:endParaRPr lang="en-US" sz="2100" b="1" dirty="0">
              <a:solidFill>
                <a:srgbClr val="FFFFFF"/>
              </a:solidFill>
              <a:latin typeface="Arial"/>
              <a:ea typeface="Calibri"/>
              <a:cs typeface="Arial"/>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5. </a:t>
            </a:r>
            <a:r>
              <a:rPr lang="en-US" dirty="0" err="1"/>
              <a:t>Rifiuti</a:t>
            </a:r>
            <a:r>
              <a:rPr lang="en-US" dirty="0"/>
              <a:t> </a:t>
            </a:r>
            <a:r>
              <a:rPr lang="en-US" dirty="0" err="1"/>
              <a:t>organici</a:t>
            </a:r>
            <a:r>
              <a:rPr lang="en-US" dirty="0"/>
              <a:t> </a:t>
            </a:r>
            <a:endParaRPr lang="en-US" b="1" dirty="0">
              <a:ea typeface="Calibri"/>
              <a:cs typeface="Calibri"/>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6" name="Speech Bubble: Rectangle with Corners Rounded 5">
            <a:extLst>
              <a:ext uri="{FF2B5EF4-FFF2-40B4-BE49-F238E27FC236}">
                <a16:creationId xmlns:a16="http://schemas.microsoft.com/office/drawing/2014/main" id="{2D708D85-AD2E-3756-59A5-27FC2713127B}"/>
              </a:ext>
            </a:extLst>
          </p:cNvPr>
          <p:cNvSpPr/>
          <p:nvPr/>
        </p:nvSpPr>
        <p:spPr>
          <a:xfrm>
            <a:off x="743473" y="1938260"/>
            <a:ext cx="2983344" cy="1990258"/>
          </a:xfrm>
          <a:prstGeom prst="wedgeRoundRectCallout">
            <a:avLst>
              <a:gd name="adj1" fmla="val -4115"/>
              <a:gd name="adj2" fmla="val -65526"/>
              <a:gd name="adj3" fmla="val 16667"/>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ea typeface="+mn-lt"/>
                <a:cs typeface="+mn-lt"/>
              </a:rPr>
              <a:t>Rifiuti</a:t>
            </a:r>
            <a:r>
              <a:rPr lang="en-US" dirty="0">
                <a:ea typeface="+mn-lt"/>
                <a:cs typeface="+mn-lt"/>
              </a:rPr>
              <a:t> </a:t>
            </a:r>
            <a:r>
              <a:rPr lang="en-US" dirty="0" err="1">
                <a:ea typeface="+mn-lt"/>
                <a:cs typeface="+mn-lt"/>
              </a:rPr>
              <a:t>organici</a:t>
            </a:r>
            <a:r>
              <a:rPr lang="en-US" dirty="0">
                <a:ea typeface="+mn-lt"/>
                <a:cs typeface="+mn-lt"/>
              </a:rPr>
              <a:t> = </a:t>
            </a:r>
            <a:r>
              <a:rPr lang="en-US" dirty="0" err="1">
                <a:ea typeface="+mn-lt"/>
                <a:cs typeface="+mn-lt"/>
              </a:rPr>
              <a:t>Sostanze</a:t>
            </a:r>
            <a:r>
              <a:rPr lang="en-US" dirty="0">
                <a:ea typeface="+mn-lt"/>
                <a:cs typeface="+mn-lt"/>
              </a:rPr>
              <a:t> derivate da </a:t>
            </a:r>
            <a:r>
              <a:rPr lang="en-US" dirty="0" err="1">
                <a:ea typeface="+mn-lt"/>
                <a:cs typeface="+mn-lt"/>
              </a:rPr>
              <a:t>organismi</a:t>
            </a:r>
            <a:r>
              <a:rPr lang="en-US" dirty="0">
                <a:ea typeface="+mn-lt"/>
                <a:cs typeface="+mn-lt"/>
              </a:rPr>
              <a:t> </a:t>
            </a:r>
            <a:r>
              <a:rPr lang="en-US" dirty="0" err="1">
                <a:ea typeface="+mn-lt"/>
                <a:cs typeface="+mn-lt"/>
              </a:rPr>
              <a:t>viventi</a:t>
            </a:r>
            <a:r>
              <a:rPr lang="en-US" dirty="0">
                <a:ea typeface="+mn-lt"/>
                <a:cs typeface="+mn-lt"/>
              </a:rPr>
              <a:t>, in </a:t>
            </a:r>
            <a:r>
              <a:rPr lang="en-US" dirty="0" err="1">
                <a:ea typeface="+mn-lt"/>
                <a:cs typeface="+mn-lt"/>
              </a:rPr>
              <a:t>particolare</a:t>
            </a:r>
            <a:r>
              <a:rPr lang="en-US" dirty="0">
                <a:ea typeface="+mn-lt"/>
                <a:cs typeface="+mn-lt"/>
              </a:rPr>
              <a:t> da </a:t>
            </a:r>
            <a:r>
              <a:rPr lang="en-US" dirty="0" err="1">
                <a:ea typeface="+mn-lt"/>
                <a:cs typeface="+mn-lt"/>
              </a:rPr>
              <a:t>piante</a:t>
            </a:r>
            <a:r>
              <a:rPr lang="en-US" dirty="0">
                <a:ea typeface="+mn-lt"/>
                <a:cs typeface="+mn-lt"/>
              </a:rPr>
              <a:t>, </a:t>
            </a:r>
            <a:r>
              <a:rPr lang="en-US" dirty="0" err="1">
                <a:ea typeface="+mn-lt"/>
                <a:cs typeface="+mn-lt"/>
              </a:rPr>
              <a:t>animali</a:t>
            </a:r>
            <a:r>
              <a:rPr lang="en-US" dirty="0">
                <a:ea typeface="+mn-lt"/>
                <a:cs typeface="+mn-lt"/>
              </a:rPr>
              <a:t> e </a:t>
            </a:r>
            <a:r>
              <a:rPr lang="en-US" dirty="0" err="1">
                <a:ea typeface="+mn-lt"/>
                <a:cs typeface="+mn-lt"/>
              </a:rPr>
              <a:t>altre</a:t>
            </a:r>
            <a:r>
              <a:rPr lang="en-US" dirty="0">
                <a:ea typeface="+mn-lt"/>
                <a:cs typeface="+mn-lt"/>
              </a:rPr>
              <a:t> </a:t>
            </a:r>
            <a:r>
              <a:rPr lang="en-US" dirty="0" err="1">
                <a:ea typeface="+mn-lt"/>
                <a:cs typeface="+mn-lt"/>
              </a:rPr>
              <a:t>fonti</a:t>
            </a:r>
            <a:r>
              <a:rPr lang="en-US" dirty="0">
                <a:ea typeface="+mn-lt"/>
                <a:cs typeface="+mn-lt"/>
              </a:rPr>
              <a:t> </a:t>
            </a:r>
            <a:r>
              <a:rPr lang="en-US" dirty="0" err="1">
                <a:ea typeface="+mn-lt"/>
                <a:cs typeface="+mn-lt"/>
              </a:rPr>
              <a:t>biologiche</a:t>
            </a:r>
            <a:r>
              <a:rPr lang="en-US" dirty="0">
                <a:ea typeface="+mn-lt"/>
                <a:cs typeface="+mn-lt"/>
              </a:rPr>
              <a:t>.</a:t>
            </a:r>
            <a:r>
              <a:rPr lang="en-IE" sz="2000" dirty="0">
                <a:ea typeface="+mn-lt"/>
                <a:cs typeface="+mn-lt"/>
              </a:rPr>
              <a:t> </a:t>
            </a:r>
            <a:endParaRPr lang="en-IE" sz="2000" dirty="0">
              <a:ea typeface="Calibri"/>
              <a:cs typeface="Calibri"/>
            </a:endParaRPr>
          </a:p>
        </p:txBody>
      </p:sp>
    </p:spTree>
    <p:extLst>
      <p:ext uri="{BB962C8B-B14F-4D97-AF65-F5344CB8AC3E}">
        <p14:creationId xmlns:p14="http://schemas.microsoft.com/office/powerpoint/2010/main" val="869851451"/>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0" indent="0" defTabSz="457200">
              <a:lnSpc>
                <a:spcPct val="100000"/>
              </a:lnSpc>
              <a:spcBef>
                <a:spcPct val="20000"/>
              </a:spcBef>
              <a:defRPr/>
            </a:pPr>
            <a:r>
              <a:rPr lang="en-US" dirty="0">
                <a:solidFill>
                  <a:srgbClr val="0B3A5B"/>
                </a:solidFill>
                <a:latin typeface="Calibri"/>
              </a:rPr>
              <a:t> Acqua </a:t>
            </a:r>
            <a:r>
              <a:rPr lang="en-US" dirty="0" err="1">
                <a:solidFill>
                  <a:srgbClr val="0B3A5B"/>
                </a:solidFill>
                <a:latin typeface="Calibri"/>
              </a:rPr>
              <a:t>impiegata</a:t>
            </a:r>
            <a:r>
              <a:rPr lang="en-US" dirty="0">
                <a:solidFill>
                  <a:srgbClr val="0B3A5B"/>
                </a:solidFill>
                <a:latin typeface="Calibri"/>
              </a:rPr>
              <a:t> per la </a:t>
            </a:r>
            <a:r>
              <a:rPr lang="en-US" dirty="0" err="1">
                <a:solidFill>
                  <a:srgbClr val="0B3A5B"/>
                </a:solidFill>
                <a:latin typeface="Calibri"/>
              </a:rPr>
              <a:t>pulizia</a:t>
            </a:r>
            <a:r>
              <a:rPr lang="en-US" dirty="0">
                <a:solidFill>
                  <a:srgbClr val="0B3A5B"/>
                </a:solidFill>
                <a:latin typeface="Calibri"/>
              </a:rPr>
              <a:t>, il </a:t>
            </a:r>
            <a:r>
              <a:rPr lang="en-US" dirty="0" err="1">
                <a:solidFill>
                  <a:srgbClr val="0B3A5B"/>
                </a:solidFill>
                <a:latin typeface="Calibri"/>
              </a:rPr>
              <a:t>risciacquo</a:t>
            </a:r>
            <a:r>
              <a:rPr lang="en-US" dirty="0">
                <a:solidFill>
                  <a:srgbClr val="0B3A5B"/>
                </a:solidFill>
                <a:latin typeface="Calibri"/>
              </a:rPr>
              <a:t> e la </a:t>
            </a:r>
            <a:r>
              <a:rPr lang="en-US" dirty="0" err="1">
                <a:solidFill>
                  <a:srgbClr val="0B3A5B"/>
                </a:solidFill>
                <a:latin typeface="Calibri"/>
              </a:rPr>
              <a:t>lavorazione</a:t>
            </a:r>
            <a:r>
              <a:rPr lang="en-US" dirty="0">
                <a:solidFill>
                  <a:srgbClr val="0B3A5B"/>
                </a:solidFill>
                <a:latin typeface="Calibri"/>
              </a:rPr>
              <a:t> </a:t>
            </a:r>
            <a:r>
              <a:rPr lang="en-US" dirty="0" err="1">
                <a:solidFill>
                  <a:srgbClr val="0B3A5B"/>
                </a:solidFill>
                <a:latin typeface="Calibri"/>
              </a:rPr>
              <a:t>dei</a:t>
            </a:r>
            <a:r>
              <a:rPr lang="en-US" dirty="0">
                <a:solidFill>
                  <a:srgbClr val="0B3A5B"/>
                </a:solidFill>
                <a:latin typeface="Calibri"/>
              </a:rPr>
              <a:t> </a:t>
            </a:r>
            <a:r>
              <a:rPr lang="en-US" dirty="0" err="1">
                <a:solidFill>
                  <a:srgbClr val="0B3A5B"/>
                </a:solidFill>
                <a:latin typeface="Calibri"/>
              </a:rPr>
              <a:t>prodotti</a:t>
            </a:r>
            <a:r>
              <a:rPr lang="en-US" dirty="0">
                <a:solidFill>
                  <a:srgbClr val="0B3A5B"/>
                </a:solidFill>
                <a:latin typeface="Calibri"/>
              </a:rPr>
              <a:t> </a:t>
            </a:r>
            <a:r>
              <a:rPr lang="en-US" dirty="0" err="1">
                <a:solidFill>
                  <a:srgbClr val="0B3A5B"/>
                </a:solidFill>
                <a:latin typeface="Calibri"/>
              </a:rPr>
              <a:t>lattiero-caseari</a:t>
            </a:r>
            <a:r>
              <a:rPr lang="en-US" dirty="0">
                <a:solidFill>
                  <a:srgbClr val="0B3A5B"/>
                </a:solidFill>
                <a:latin typeface="Calibri"/>
              </a:rPr>
              <a:t>.</a:t>
            </a:r>
          </a:p>
          <a:p>
            <a:pPr marL="342900" indent="-342900" defTabSz="457200">
              <a:lnSpc>
                <a:spcPct val="100000"/>
              </a:lnSpc>
              <a:spcBef>
                <a:spcPct val="20000"/>
              </a:spcBef>
              <a:buFont typeface="Arial"/>
              <a:buChar char="•"/>
              <a:defRPr/>
            </a:pPr>
            <a:r>
              <a:rPr lang="en-US" b="1" dirty="0">
                <a:solidFill>
                  <a:srgbClr val="0B3A5B"/>
                </a:solidFill>
                <a:latin typeface="Calibri"/>
              </a:rPr>
              <a:t>Recupero </a:t>
            </a:r>
            <a:r>
              <a:rPr lang="en-US" b="1" dirty="0" err="1">
                <a:solidFill>
                  <a:srgbClr val="0B3A5B"/>
                </a:solidFill>
                <a:latin typeface="Calibri"/>
              </a:rPr>
              <a:t>delle</a:t>
            </a:r>
            <a:r>
              <a:rPr lang="en-US" b="1" dirty="0">
                <a:solidFill>
                  <a:srgbClr val="0B3A5B"/>
                </a:solidFill>
                <a:latin typeface="Calibri"/>
              </a:rPr>
              <a:t> </a:t>
            </a:r>
            <a:r>
              <a:rPr lang="en-US" b="1" dirty="0" err="1">
                <a:solidFill>
                  <a:srgbClr val="0B3A5B"/>
                </a:solidFill>
                <a:latin typeface="Calibri"/>
              </a:rPr>
              <a:t>acque</a:t>
            </a:r>
            <a:r>
              <a:rPr lang="en-US" b="1" dirty="0">
                <a:solidFill>
                  <a:srgbClr val="0B3A5B"/>
                </a:solidFill>
                <a:latin typeface="Calibri"/>
              </a:rPr>
              <a:t>:</a:t>
            </a:r>
            <a:r>
              <a:rPr lang="en-US" dirty="0">
                <a:solidFill>
                  <a:srgbClr val="0B3A5B"/>
                </a:solidFill>
                <a:latin typeface="Calibri"/>
              </a:rPr>
              <a:t> </a:t>
            </a:r>
            <a:r>
              <a:rPr lang="en-US" dirty="0" err="1">
                <a:solidFill>
                  <a:srgbClr val="0B3A5B"/>
                </a:solidFill>
                <a:latin typeface="Calibri"/>
              </a:rPr>
              <a:t>riciclo</a:t>
            </a:r>
            <a:r>
              <a:rPr lang="en-US" dirty="0">
                <a:solidFill>
                  <a:srgbClr val="0B3A5B"/>
                </a:solidFill>
                <a:latin typeface="Calibri"/>
              </a:rPr>
              <a:t> </a:t>
            </a:r>
            <a:r>
              <a:rPr lang="en-US" dirty="0" err="1">
                <a:solidFill>
                  <a:srgbClr val="0B3A5B"/>
                </a:solidFill>
                <a:latin typeface="Calibri"/>
              </a:rPr>
              <a:t>delle</a:t>
            </a:r>
            <a:r>
              <a:rPr lang="en-US" dirty="0">
                <a:solidFill>
                  <a:srgbClr val="0B3A5B"/>
                </a:solidFill>
                <a:latin typeface="Calibri"/>
              </a:rPr>
              <a:t> </a:t>
            </a:r>
            <a:r>
              <a:rPr lang="en-US" dirty="0" err="1">
                <a:solidFill>
                  <a:srgbClr val="0B3A5B"/>
                </a:solidFill>
                <a:latin typeface="Calibri"/>
              </a:rPr>
              <a:t>acque</a:t>
            </a:r>
            <a:r>
              <a:rPr lang="en-US" dirty="0">
                <a:solidFill>
                  <a:srgbClr val="0B3A5B"/>
                </a:solidFill>
                <a:latin typeface="Calibri"/>
              </a:rPr>
              <a:t> </a:t>
            </a:r>
            <a:r>
              <a:rPr lang="en-US" dirty="0" err="1">
                <a:solidFill>
                  <a:srgbClr val="0B3A5B"/>
                </a:solidFill>
                <a:latin typeface="Calibri"/>
              </a:rPr>
              <a:t>reflue</a:t>
            </a:r>
            <a:r>
              <a:rPr lang="en-US" dirty="0">
                <a:solidFill>
                  <a:srgbClr val="0B3A5B"/>
                </a:solidFill>
                <a:latin typeface="Calibri"/>
              </a:rPr>
              <a:t> </a:t>
            </a:r>
            <a:r>
              <a:rPr lang="en-US" dirty="0" err="1">
                <a:solidFill>
                  <a:srgbClr val="0B3A5B"/>
                </a:solidFill>
                <a:latin typeface="Calibri"/>
              </a:rPr>
              <a:t>trattate</a:t>
            </a:r>
            <a:r>
              <a:rPr lang="en-US" dirty="0">
                <a:solidFill>
                  <a:srgbClr val="0B3A5B"/>
                </a:solidFill>
                <a:latin typeface="Calibri"/>
              </a:rPr>
              <a:t> per il </a:t>
            </a:r>
            <a:r>
              <a:rPr lang="en-US" dirty="0" err="1">
                <a:solidFill>
                  <a:srgbClr val="0B3A5B"/>
                </a:solidFill>
                <a:latin typeface="Calibri"/>
              </a:rPr>
              <a:t>riutilizzo</a:t>
            </a:r>
            <a:r>
              <a:rPr lang="en-US" dirty="0">
                <a:solidFill>
                  <a:srgbClr val="0B3A5B"/>
                </a:solidFill>
                <a:latin typeface="Calibri"/>
              </a:rPr>
              <a:t>.</a:t>
            </a:r>
            <a:endParaRPr lang="en-US" dirty="0">
              <a:solidFill>
                <a:srgbClr val="0B3A5B"/>
              </a:solidFill>
              <a:latin typeface="Calibri"/>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a:solidFill>
                <a:srgbClr val="0B3A5B"/>
              </a:solidFill>
              <a:latin typeface="Calibri"/>
            </a:endParaRPr>
          </a:p>
          <a:p>
            <a:pPr marL="342900" indent="-342900" defTabSz="457200">
              <a:lnSpc>
                <a:spcPct val="100000"/>
              </a:lnSpc>
              <a:spcBef>
                <a:spcPct val="20000"/>
              </a:spcBef>
              <a:buFont typeface="Arial"/>
              <a:buChar char="•"/>
              <a:defRPr/>
            </a:pPr>
            <a:r>
              <a:rPr lang="en-US" b="1" dirty="0" err="1">
                <a:solidFill>
                  <a:srgbClr val="0B3A5B"/>
                </a:solidFill>
                <a:latin typeface="Calibri"/>
              </a:rPr>
              <a:t>Digestione</a:t>
            </a:r>
            <a:r>
              <a:rPr lang="en-US" b="1" dirty="0">
                <a:solidFill>
                  <a:srgbClr val="0B3A5B"/>
                </a:solidFill>
                <a:latin typeface="Calibri"/>
              </a:rPr>
              <a:t> </a:t>
            </a:r>
            <a:r>
              <a:rPr lang="en-US" b="1" dirty="0" err="1">
                <a:solidFill>
                  <a:srgbClr val="0B3A5B"/>
                </a:solidFill>
                <a:latin typeface="Calibri"/>
              </a:rPr>
              <a:t>anaerobica</a:t>
            </a:r>
            <a:r>
              <a:rPr lang="en-US" b="1" dirty="0">
                <a:solidFill>
                  <a:srgbClr val="0B3A5B"/>
                </a:solidFill>
                <a:latin typeface="Calibri"/>
              </a:rPr>
              <a:t>:</a:t>
            </a:r>
            <a:r>
              <a:rPr lang="en-US" dirty="0">
                <a:solidFill>
                  <a:srgbClr val="0B3A5B"/>
                </a:solidFill>
                <a:latin typeface="Calibri"/>
              </a:rPr>
              <a:t> per la </a:t>
            </a:r>
            <a:r>
              <a:rPr lang="en-US" dirty="0" err="1">
                <a:solidFill>
                  <a:srgbClr val="0B3A5B"/>
                </a:solidFill>
                <a:latin typeface="Calibri"/>
              </a:rPr>
              <a:t>produzione</a:t>
            </a:r>
            <a:r>
              <a:rPr lang="en-US" dirty="0">
                <a:solidFill>
                  <a:srgbClr val="0B3A5B"/>
                </a:solidFill>
                <a:latin typeface="Calibri"/>
              </a:rPr>
              <a:t> di biogas e </a:t>
            </a:r>
            <a:r>
              <a:rPr lang="en-US" dirty="0" err="1">
                <a:solidFill>
                  <a:srgbClr val="0B3A5B"/>
                </a:solidFill>
                <a:latin typeface="Calibri"/>
              </a:rPr>
              <a:t>energia</a:t>
            </a:r>
            <a:r>
              <a:rPr lang="en-US" dirty="0">
                <a:solidFill>
                  <a:srgbClr val="0B3A5B"/>
                </a:solidFill>
                <a:latin typeface="Calibri"/>
              </a:rPr>
              <a:t> </a:t>
            </a:r>
            <a:r>
              <a:rPr lang="en-US" dirty="0" err="1">
                <a:solidFill>
                  <a:srgbClr val="0B3A5B"/>
                </a:solidFill>
                <a:latin typeface="Calibri"/>
              </a:rPr>
              <a:t>pulita</a:t>
            </a:r>
            <a:endParaRPr lang="en-US" dirty="0" err="1">
              <a:solidFill>
                <a:srgbClr val="0B3A5B"/>
              </a:solidFill>
              <a:latin typeface="Calibri"/>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b="0" i="0" u="none" strike="noStrike" kern="1200" cap="none" spc="0" normalizeH="0" baseline="0" noProof="0">
              <a:ln>
                <a:noFill/>
              </a:ln>
              <a:solidFill>
                <a:srgbClr val="0B3A5B"/>
              </a:solidFill>
              <a:effectLst/>
              <a:uLnTx/>
              <a:uFillTx/>
              <a:latin typeface="Calibri"/>
              <a:cs typeface="Calibri"/>
            </a:endParaRPr>
          </a:p>
          <a:p>
            <a:pPr marL="342900" indent="-342900" defTabSz="457200">
              <a:lnSpc>
                <a:spcPct val="100000"/>
              </a:lnSpc>
              <a:spcBef>
                <a:spcPct val="20000"/>
              </a:spcBef>
              <a:buFont typeface="Arial"/>
              <a:buChar char="•"/>
              <a:defRPr/>
            </a:pPr>
            <a:r>
              <a:rPr lang="en-US" b="1" dirty="0">
                <a:solidFill>
                  <a:srgbClr val="0B3A5B"/>
                </a:solidFill>
                <a:latin typeface="Calibri"/>
              </a:rPr>
              <a:t>Recupero </a:t>
            </a:r>
            <a:r>
              <a:rPr lang="en-US" b="1" dirty="0" err="1">
                <a:solidFill>
                  <a:srgbClr val="0B3A5B"/>
                </a:solidFill>
                <a:latin typeface="Calibri"/>
              </a:rPr>
              <a:t>dei</a:t>
            </a:r>
            <a:r>
              <a:rPr lang="en-US" b="1" dirty="0">
                <a:solidFill>
                  <a:srgbClr val="0B3A5B"/>
                </a:solidFill>
                <a:latin typeface="Calibri"/>
              </a:rPr>
              <a:t> </a:t>
            </a:r>
            <a:r>
              <a:rPr lang="en-US" b="1" dirty="0" err="1">
                <a:solidFill>
                  <a:srgbClr val="0B3A5B"/>
                </a:solidFill>
                <a:latin typeface="Calibri"/>
              </a:rPr>
              <a:t>nutrienti</a:t>
            </a:r>
            <a:r>
              <a:rPr lang="en-US" b="1" dirty="0">
                <a:solidFill>
                  <a:srgbClr val="0B3A5B"/>
                </a:solidFill>
                <a:latin typeface="Calibri"/>
              </a:rPr>
              <a:t>: </a:t>
            </a:r>
            <a:r>
              <a:rPr lang="en-US" dirty="0" err="1">
                <a:solidFill>
                  <a:srgbClr val="0B3A5B"/>
                </a:solidFill>
                <a:latin typeface="Calibri"/>
              </a:rPr>
              <a:t>estrazione</a:t>
            </a:r>
            <a:r>
              <a:rPr lang="en-US" dirty="0">
                <a:solidFill>
                  <a:srgbClr val="0B3A5B"/>
                </a:solidFill>
                <a:latin typeface="Calibri"/>
              </a:rPr>
              <a:t> </a:t>
            </a:r>
            <a:r>
              <a:rPr lang="en-US" dirty="0" err="1">
                <a:solidFill>
                  <a:srgbClr val="0B3A5B"/>
                </a:solidFill>
                <a:latin typeface="Calibri"/>
              </a:rPr>
              <a:t>dei</a:t>
            </a:r>
            <a:r>
              <a:rPr lang="en-US" dirty="0">
                <a:solidFill>
                  <a:srgbClr val="0B3A5B"/>
                </a:solidFill>
                <a:latin typeface="Calibri"/>
              </a:rPr>
              <a:t> </a:t>
            </a:r>
            <a:r>
              <a:rPr lang="en-US" dirty="0" err="1">
                <a:solidFill>
                  <a:srgbClr val="0B3A5B"/>
                </a:solidFill>
                <a:latin typeface="Calibri"/>
              </a:rPr>
              <a:t>nutrienti</a:t>
            </a:r>
            <a:r>
              <a:rPr lang="en-US" dirty="0">
                <a:solidFill>
                  <a:srgbClr val="0B3A5B"/>
                </a:solidFill>
                <a:latin typeface="Calibri"/>
              </a:rPr>
              <a:t> da </a:t>
            </a:r>
            <a:r>
              <a:rPr lang="en-US" dirty="0" err="1">
                <a:solidFill>
                  <a:srgbClr val="0B3A5B"/>
                </a:solidFill>
                <a:latin typeface="Calibri"/>
              </a:rPr>
              <a:t>impiegare</a:t>
            </a:r>
            <a:r>
              <a:rPr lang="en-US" dirty="0">
                <a:solidFill>
                  <a:srgbClr val="0B3A5B"/>
                </a:solidFill>
                <a:latin typeface="Calibri"/>
              </a:rPr>
              <a:t> come </a:t>
            </a:r>
            <a:r>
              <a:rPr lang="en-US" dirty="0" err="1">
                <a:solidFill>
                  <a:srgbClr val="0B3A5B"/>
                </a:solidFill>
                <a:latin typeface="Calibri"/>
              </a:rPr>
              <a:t>fertilizzanti</a:t>
            </a:r>
            <a:endParaRPr lang="en-US" dirty="0" err="1">
              <a:solidFill>
                <a:srgbClr val="0B3A5B"/>
              </a:solidFill>
              <a:latin typeface="Calibri"/>
              <a:ea typeface="Calibri"/>
              <a:cs typeface="Calibri"/>
            </a:endParaRPr>
          </a:p>
          <a:p>
            <a:pPr marL="285750" indent="-285750" defTabSz="457200">
              <a:lnSpc>
                <a:spcPts val="2525"/>
              </a:lnSpc>
              <a:buFont typeface="Arial"/>
              <a:buChar char="•"/>
              <a:defRPr/>
            </a:pPr>
            <a:endParaRPr lang="en-US" sz="2100" dirty="0">
              <a:solidFill>
                <a:srgbClr val="0B3A5B"/>
              </a:solidFill>
              <a:latin typeface="Segoe UI"/>
              <a:ea typeface="Calibri"/>
              <a:cs typeface="Segoe UI"/>
            </a:endParaRPr>
          </a:p>
          <a:p>
            <a:pPr marL="285750" indent="-285750" defTabSz="457200">
              <a:lnSpc>
                <a:spcPts val="2525"/>
              </a:lnSpc>
              <a:buFont typeface="Arial"/>
              <a:buChar char="•"/>
              <a:defRPr/>
            </a:pPr>
            <a:endParaRPr lang="en-US" sz="2100" b="1" dirty="0">
              <a:solidFill>
                <a:srgbClr val="0B3A5B"/>
              </a:solidFill>
              <a:latin typeface="Segoe UI"/>
              <a:ea typeface="Calibri"/>
              <a:cs typeface="Segoe UI"/>
            </a:endParaRPr>
          </a:p>
          <a:p>
            <a:pPr marL="285750" indent="-285750" defTabSz="457200">
              <a:lnSpc>
                <a:spcPts val="2525"/>
              </a:lnSpc>
              <a:buFont typeface="Arial"/>
              <a:buChar char="•"/>
              <a:defRPr/>
            </a:pPr>
            <a:endParaRPr lang="en-US" sz="2100" dirty="0">
              <a:solidFill>
                <a:srgbClr val="000000"/>
              </a:solidFill>
              <a:latin typeface="Segoe UI"/>
              <a:ea typeface="Calibri"/>
              <a:cs typeface="Segoe UI"/>
            </a:endParaRPr>
          </a:p>
          <a:p>
            <a:pPr marL="285750" indent="-285750" defTabSz="457200">
              <a:lnSpc>
                <a:spcPts val="2525"/>
              </a:lnSpc>
              <a:buFont typeface="Arial"/>
              <a:buChar char="•"/>
              <a:defRPr/>
            </a:pPr>
            <a:r>
              <a:rPr lang="en-US" sz="2100" b="1" dirty="0">
                <a:solidFill>
                  <a:srgbClr val="0B3A5B"/>
                </a:solidFill>
                <a:latin typeface="Segoe UI"/>
                <a:ea typeface="Calibri"/>
                <a:cs typeface="Segoe UI"/>
              </a:rPr>
              <a:t>.</a:t>
            </a:r>
            <a:endParaRPr lang="en-US" sz="2100" dirty="0">
              <a:solidFill>
                <a:srgbClr val="000000"/>
              </a:solidFill>
              <a:latin typeface="Segoe UI"/>
              <a:ea typeface="Calibri"/>
              <a:cs typeface="Segoe UI"/>
            </a:endParaRPr>
          </a:p>
          <a:p>
            <a:pPr marL="285750" indent="-285750" defTabSz="457200">
              <a:lnSpc>
                <a:spcPts val="2525"/>
              </a:lnSpc>
              <a:buFont typeface="Arial"/>
              <a:buChar char="•"/>
              <a:defRPr/>
            </a:pPr>
            <a:endParaRPr lang="en-US" sz="2100" dirty="0">
              <a:solidFill>
                <a:srgbClr val="000000"/>
              </a:solidFill>
              <a:latin typeface="Segoe UI"/>
              <a:ea typeface="Calibri"/>
              <a:cs typeface="Segoe UI"/>
            </a:endParaRPr>
          </a:p>
          <a:p>
            <a:pPr marL="285750" indent="-285750" defTabSz="457200">
              <a:lnSpc>
                <a:spcPts val="2525"/>
              </a:lnSpc>
              <a:buFont typeface="Arial"/>
              <a:buChar char="•"/>
              <a:defRPr/>
            </a:pPr>
            <a:endParaRPr lang="en-US" sz="2100" b="1" dirty="0">
              <a:solidFill>
                <a:srgbClr val="0B3A5B"/>
              </a:solidFill>
              <a:latin typeface="Segoe UI"/>
              <a:ea typeface="Calibri"/>
              <a:cs typeface="Segoe UI"/>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6. </a:t>
            </a:r>
            <a:r>
              <a:rPr lang="en-US" dirty="0" err="1"/>
              <a:t>Acque</a:t>
            </a:r>
            <a:r>
              <a:rPr lang="en-US" dirty="0"/>
              <a:t> </a:t>
            </a:r>
            <a:r>
              <a:rPr lang="en-US" dirty="0" err="1"/>
              <a:t>reflue</a:t>
            </a:r>
            <a:endParaRPr lang="en-US" b="1" dirty="0" err="1">
              <a:ea typeface="Calibri"/>
              <a:cs typeface="Calibri"/>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9630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r>
              <a:rPr lang="en-US" dirty="0"/>
              <a:t>Materiali di </a:t>
            </a:r>
            <a:r>
              <a:rPr lang="en-US" dirty="0" err="1"/>
              <a:t>imballaggio</a:t>
            </a:r>
            <a:r>
              <a:rPr lang="en-US" dirty="0"/>
              <a:t>, </a:t>
            </a:r>
            <a:r>
              <a:rPr lang="en-US" dirty="0" err="1"/>
              <a:t>residui</a:t>
            </a:r>
            <a:r>
              <a:rPr lang="en-US" dirty="0"/>
              <a:t> solidi </a:t>
            </a:r>
            <a:r>
              <a:rPr lang="en-US" dirty="0" err="1"/>
              <a:t>derivanti</a:t>
            </a:r>
            <a:r>
              <a:rPr lang="en-US" dirty="0"/>
              <a:t> </a:t>
            </a:r>
            <a:r>
              <a:rPr lang="en-US" dirty="0" err="1"/>
              <a:t>dalla</a:t>
            </a:r>
            <a:r>
              <a:rPr lang="en-US" dirty="0"/>
              <a:t> </a:t>
            </a:r>
            <a:r>
              <a:rPr lang="en-US" dirty="0" err="1"/>
              <a:t>lavorazione</a:t>
            </a:r>
            <a:r>
              <a:rPr lang="en-US" dirty="0"/>
              <a:t> </a:t>
            </a:r>
            <a:r>
              <a:rPr lang="en-US" dirty="0" err="1"/>
              <a:t>dei</a:t>
            </a:r>
            <a:r>
              <a:rPr lang="en-US" dirty="0"/>
              <a:t> </a:t>
            </a:r>
            <a:r>
              <a:rPr lang="en-US" dirty="0" err="1"/>
              <a:t>latticini</a:t>
            </a:r>
            <a:r>
              <a:rPr lang="en-US" dirty="0"/>
              <a:t> e </a:t>
            </a:r>
            <a:r>
              <a:rPr lang="en-US" dirty="0" err="1"/>
              <a:t>prodotti</a:t>
            </a:r>
            <a:r>
              <a:rPr lang="en-US" dirty="0"/>
              <a:t> non </a:t>
            </a:r>
            <a:r>
              <a:rPr lang="en-US" dirty="0" err="1"/>
              <a:t>conformi</a:t>
            </a:r>
            <a:r>
              <a:rPr lang="en-US" dirty="0"/>
              <a:t>.</a:t>
            </a:r>
          </a:p>
          <a:p>
            <a:endParaRPr lang="en-US"/>
          </a:p>
          <a:p>
            <a:pPr marL="342900" indent="-342900">
              <a:buFont typeface="Arial" panose="020B0604020202020204" pitchFamily="34" charset="0"/>
              <a:buChar char="•"/>
            </a:pPr>
            <a:r>
              <a:rPr lang="en-US" b="1" dirty="0" err="1"/>
              <a:t>Compostaggio</a:t>
            </a:r>
            <a:r>
              <a:rPr lang="en-US" b="1" dirty="0"/>
              <a:t>:</a:t>
            </a:r>
            <a:r>
              <a:rPr lang="en-US" dirty="0"/>
              <a:t> </a:t>
            </a:r>
            <a:r>
              <a:rPr lang="en-US" dirty="0" err="1"/>
              <a:t>i</a:t>
            </a:r>
            <a:r>
              <a:rPr lang="en-US" dirty="0"/>
              <a:t> </a:t>
            </a:r>
            <a:r>
              <a:rPr lang="en-US" dirty="0" err="1"/>
              <a:t>rifiuti</a:t>
            </a:r>
            <a:r>
              <a:rPr lang="en-US" dirty="0"/>
              <a:t> solidi </a:t>
            </a:r>
            <a:r>
              <a:rPr lang="en-US" dirty="0" err="1"/>
              <a:t>organici</a:t>
            </a:r>
            <a:r>
              <a:rPr lang="en-US" dirty="0"/>
              <a:t> </a:t>
            </a:r>
            <a:r>
              <a:rPr lang="en-US" dirty="0" err="1"/>
              <a:t>possono</a:t>
            </a:r>
            <a:r>
              <a:rPr lang="en-US" dirty="0"/>
              <a:t> </a:t>
            </a:r>
            <a:r>
              <a:rPr lang="en-US" dirty="0" err="1"/>
              <a:t>essere</a:t>
            </a:r>
            <a:r>
              <a:rPr lang="en-US" dirty="0"/>
              <a:t> </a:t>
            </a:r>
            <a:r>
              <a:rPr lang="en-US" dirty="0" err="1"/>
              <a:t>trasformati</a:t>
            </a:r>
            <a:r>
              <a:rPr lang="en-US" dirty="0"/>
              <a:t> in compost per </a:t>
            </a:r>
            <a:r>
              <a:rPr lang="en-US" dirty="0" err="1"/>
              <a:t>produrre</a:t>
            </a:r>
            <a:r>
              <a:rPr lang="en-US" dirty="0"/>
              <a:t> </a:t>
            </a:r>
            <a:r>
              <a:rPr lang="en-US" dirty="0" err="1"/>
              <a:t>fertilizzante</a:t>
            </a:r>
            <a:r>
              <a:rPr lang="en-US" dirty="0"/>
              <a:t> </a:t>
            </a:r>
            <a:r>
              <a:rPr lang="en-US" dirty="0" err="1"/>
              <a:t>organico</a:t>
            </a:r>
            <a:endParaRPr lang="en-US" dirty="0" err="1">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err="1"/>
              <a:t>Mangime</a:t>
            </a:r>
            <a:r>
              <a:rPr lang="en-US" b="1" dirty="0"/>
              <a:t> per </a:t>
            </a:r>
            <a:r>
              <a:rPr lang="en-US" b="1" dirty="0" err="1"/>
              <a:t>animali</a:t>
            </a:r>
            <a:r>
              <a:rPr lang="en-US" b="1" dirty="0"/>
              <a:t>:</a:t>
            </a:r>
            <a:r>
              <a:rPr lang="en-US" dirty="0"/>
              <a:t> </a:t>
            </a:r>
            <a:r>
              <a:rPr lang="en-US" dirty="0" err="1"/>
              <a:t>i</a:t>
            </a:r>
            <a:r>
              <a:rPr lang="en-US" dirty="0"/>
              <a:t> </a:t>
            </a:r>
            <a:r>
              <a:rPr lang="en-US" dirty="0" err="1"/>
              <a:t>residui</a:t>
            </a:r>
            <a:r>
              <a:rPr lang="en-US" dirty="0"/>
              <a:t> solidi </a:t>
            </a:r>
            <a:r>
              <a:rPr lang="en-US" dirty="0" err="1"/>
              <a:t>possono</a:t>
            </a:r>
            <a:r>
              <a:rPr lang="en-US" dirty="0"/>
              <a:t> </a:t>
            </a:r>
            <a:r>
              <a:rPr lang="en-US" dirty="0" err="1"/>
              <a:t>essere</a:t>
            </a:r>
            <a:r>
              <a:rPr lang="en-US" dirty="0"/>
              <a:t> </a:t>
            </a:r>
            <a:r>
              <a:rPr lang="en-US" dirty="0" err="1"/>
              <a:t>trasformati</a:t>
            </a:r>
            <a:r>
              <a:rPr lang="en-US" dirty="0"/>
              <a:t> in </a:t>
            </a:r>
            <a:r>
              <a:rPr lang="en-US" dirty="0" err="1"/>
              <a:t>mangime</a:t>
            </a:r>
            <a:r>
              <a:rPr lang="en-US" dirty="0"/>
              <a:t> per </a:t>
            </a:r>
            <a:r>
              <a:rPr lang="en-US" dirty="0" err="1"/>
              <a:t>animali</a:t>
            </a:r>
            <a:r>
              <a:rPr lang="en-US" dirty="0"/>
              <a:t>.</a:t>
            </a:r>
            <a:endParaRPr lang="en-US" dirty="0">
              <a:ea typeface="Calibri"/>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err="1"/>
              <a:t>Produzione</a:t>
            </a:r>
            <a:r>
              <a:rPr lang="en-US" b="1" dirty="0"/>
              <a:t> di </a:t>
            </a:r>
            <a:r>
              <a:rPr lang="en-US" b="1" dirty="0" err="1"/>
              <a:t>energia</a:t>
            </a:r>
            <a:r>
              <a:rPr lang="en-US" b="1" dirty="0"/>
              <a:t>:</a:t>
            </a:r>
            <a:r>
              <a:rPr lang="en-US" dirty="0"/>
              <a:t> </a:t>
            </a:r>
            <a:r>
              <a:rPr lang="en-US" dirty="0" err="1"/>
              <a:t>i</a:t>
            </a:r>
            <a:r>
              <a:rPr lang="en-US" dirty="0"/>
              <a:t> </a:t>
            </a:r>
            <a:r>
              <a:rPr lang="en-US" dirty="0" err="1"/>
              <a:t>rifiuti</a:t>
            </a:r>
            <a:r>
              <a:rPr lang="en-US" dirty="0"/>
              <a:t> solidi </a:t>
            </a:r>
            <a:r>
              <a:rPr lang="en-US" dirty="0" err="1"/>
              <a:t>possono</a:t>
            </a:r>
            <a:r>
              <a:rPr lang="en-US" dirty="0"/>
              <a:t> </a:t>
            </a:r>
            <a:r>
              <a:rPr lang="en-US" dirty="0" err="1"/>
              <a:t>essere</a:t>
            </a:r>
            <a:r>
              <a:rPr lang="en-US" dirty="0"/>
              <a:t> </a:t>
            </a:r>
            <a:r>
              <a:rPr lang="en-US" dirty="0" err="1"/>
              <a:t>bruciati</a:t>
            </a:r>
            <a:r>
              <a:rPr lang="en-US" dirty="0"/>
              <a:t> per </a:t>
            </a:r>
            <a:r>
              <a:rPr lang="en-US" dirty="0" err="1"/>
              <a:t>generare</a:t>
            </a:r>
            <a:r>
              <a:rPr lang="en-US" dirty="0"/>
              <a:t> </a:t>
            </a:r>
            <a:r>
              <a:rPr lang="en-US" dirty="0" err="1"/>
              <a:t>energia</a:t>
            </a:r>
            <a:r>
              <a:rPr lang="en-US" dirty="0"/>
              <a:t>.</a:t>
            </a:r>
            <a:endParaRPr lang="en-US" dirty="0">
              <a:ea typeface="Calibri"/>
              <a:cs typeface="Calibri"/>
            </a:endParaRPr>
          </a:p>
          <a:p>
            <a:pPr marL="342900" indent="-342900">
              <a:buFont typeface="Arial" panose="020B0604020202020204" pitchFamily="34" charset="0"/>
              <a:buChar char="•"/>
            </a:pPr>
            <a:endParaRPr lang="en-US" dirty="0">
              <a:ea typeface="Calibri"/>
              <a:cs typeface="Calibri"/>
            </a:endParaRPr>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r>
              <a:rPr lang="en-US" dirty="0"/>
              <a:t>.</a:t>
            </a:r>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p>
          <a:p>
            <a:pPr marL="285750" indent="-285750">
              <a:lnSpc>
                <a:spcPts val="2174"/>
              </a:lnSpc>
              <a:buFont typeface="Arial" panose="020B0604020202020204" pitchFamily="34" charset="0"/>
              <a:buChar char="•"/>
            </a:pPr>
            <a:endParaRPr lang="en-US" dirty="0">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6. </a:t>
            </a:r>
            <a:r>
              <a:rPr lang="en-US" dirty="0" err="1"/>
              <a:t>Rifiuti</a:t>
            </a:r>
            <a:r>
              <a:rPr lang="en-US" dirty="0"/>
              <a:t> Solidi</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1828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506267" y="4012902"/>
            <a:ext cx="6712785" cy="1015663"/>
          </a:xfrm>
          <a:prstGeom prst="rect">
            <a:avLst/>
          </a:prstGeom>
          <a:noFill/>
        </p:spPr>
        <p:txBody>
          <a:bodyPr wrap="square" lIns="91440" tIns="45720" rIns="91440" bIns="45720" rtlCol="0" anchor="t">
            <a:spAutoFit/>
          </a:bodyPr>
          <a:lstStyle/>
          <a:p>
            <a:pPr algn="ctr"/>
            <a:r>
              <a:rPr lang="en-US" sz="3000" b="1" spc="162" dirty="0">
                <a:solidFill>
                  <a:schemeClr val="bg1"/>
                </a:solidFill>
                <a:latin typeface="Calibri"/>
                <a:ea typeface="Calibri"/>
                <a:cs typeface="Calibri"/>
              </a:rPr>
              <a:t>UN PICCOLO PROGRESSO OGNI GIORNO PORTA A GRANDI RISULTATI</a:t>
            </a:r>
            <a:endParaRPr lang="en-US" dirty="0">
              <a:solidFill>
                <a:schemeClr val="bg1"/>
              </a:solidFill>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5746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erson holding tablet in dairy factory">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520639"/>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dirty="0">
                <a:solidFill>
                  <a:schemeClr val="bg1"/>
                </a:solidFill>
              </a:rPr>
              <a:t>www.</a:t>
            </a:r>
            <a:r>
              <a:rPr lang="en-US" sz="3000" b="1" dirty="0">
                <a:solidFill>
                  <a:schemeClr val="bg1"/>
                </a:solidFill>
              </a:rPr>
              <a:t>waste2worth</a:t>
            </a:r>
            <a:r>
              <a:rPr lang="en-US" sz="3000" dirty="0">
                <a:solidFill>
                  <a:schemeClr val="bg1"/>
                </a:solidFill>
              </a:rPr>
              <a:t>.eu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dirty="0">
                  <a:solidFill>
                    <a:srgbClr val="0B3A5B"/>
                  </a:solidFill>
                  <a:hlinkClick r:id="rId6">
                    <a:extLst>
                      <a:ext uri="{A12FA001-AC4F-418D-AE19-62706E023703}">
                        <ahyp:hlinkClr xmlns:ahyp="http://schemas.microsoft.com/office/drawing/2018/hyperlinkcolor" val="tx"/>
                      </a:ext>
                    </a:extLst>
                  </a:hlinkClick>
                </a:rPr>
                <a:t>in</a:t>
              </a:r>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583440" y="2777116"/>
            <a:ext cx="6331432" cy="2123902"/>
          </a:xfrm>
        </p:spPr>
        <p:txBody>
          <a:bodyPr lIns="91440" tIns="45720" rIns="91440" bIns="45720" anchor="t"/>
          <a:lstStyle/>
          <a:p>
            <a:r>
              <a:rPr lang="en-US" dirty="0"/>
              <a:t>Una </a:t>
            </a:r>
            <a:r>
              <a:rPr lang="en-US" dirty="0" err="1"/>
              <a:t>prospettiva</a:t>
            </a:r>
            <a:r>
              <a:rPr lang="en-US" dirty="0"/>
              <a:t> </a:t>
            </a:r>
            <a:r>
              <a:rPr lang="en-US" dirty="0" err="1"/>
              <a:t>irlandese</a:t>
            </a:r>
            <a:r>
              <a:rPr lang="en-US" dirty="0"/>
              <a:t>: </a:t>
            </a:r>
            <a:r>
              <a:rPr lang="en-US" dirty="0" err="1"/>
              <a:t>Latticini</a:t>
            </a:r>
            <a:r>
              <a:rPr lang="en-US" dirty="0"/>
              <a:t> </a:t>
            </a:r>
          </a:p>
        </p:txBody>
      </p:sp>
      <p:sp>
        <p:nvSpPr>
          <p:cNvPr id="8" name="Freeform 7">
            <a:extLst>
              <a:ext uri="{FF2B5EF4-FFF2-40B4-BE49-F238E27FC236}">
                <a16:creationId xmlns:a16="http://schemas.microsoft.com/office/drawing/2014/main" id="{A3B464D6-C3E4-2466-6582-5E34672FDED3}"/>
              </a:ext>
            </a:extLst>
          </p:cNvPr>
          <p:cNvSpPr/>
          <p:nvPr/>
        </p:nvSpPr>
        <p:spPr>
          <a:xfrm>
            <a:off x="-6153929" y="3428999"/>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2" name="Freeform 2">
            <a:extLst>
              <a:ext uri="{FF2B5EF4-FFF2-40B4-BE49-F238E27FC236}">
                <a16:creationId xmlns:a16="http://schemas.microsoft.com/office/drawing/2014/main" id="{DE7130DC-5AD6-14B5-5877-794CADBFB50A}"/>
              </a:ext>
            </a:extLst>
          </p:cNvPr>
          <p:cNvSpPr>
            <a:spLocks/>
          </p:cNvSpPr>
          <p:nvPr/>
        </p:nvSpPr>
        <p:spPr bwMode="auto">
          <a:xfrm rot="20839667">
            <a:off x="8621273" y="2800929"/>
            <a:ext cx="1767867" cy="1821528"/>
          </a:xfrm>
          <a:custGeom>
            <a:avLst/>
            <a:gdLst/>
            <a:ahLst/>
            <a:cxnLst/>
            <a:rect l="0" t="0" r="r" b="b"/>
            <a:pathLst>
              <a:path w="577046" h="606954">
                <a:moveTo>
                  <a:pt x="573920" y="271042"/>
                </a:moveTo>
                <a:cubicBezTo>
                  <a:pt x="572315" y="269438"/>
                  <a:pt x="573920" y="267834"/>
                  <a:pt x="573920" y="266230"/>
                </a:cubicBezTo>
                <a:lnTo>
                  <a:pt x="572315" y="263023"/>
                </a:lnTo>
                <a:cubicBezTo>
                  <a:pt x="572315" y="263023"/>
                  <a:pt x="570711" y="261419"/>
                  <a:pt x="570711" y="261419"/>
                </a:cubicBezTo>
                <a:cubicBezTo>
                  <a:pt x="570711" y="261419"/>
                  <a:pt x="572315" y="261419"/>
                  <a:pt x="572315" y="261419"/>
                </a:cubicBezTo>
                <a:lnTo>
                  <a:pt x="570711" y="256608"/>
                </a:lnTo>
                <a:cubicBezTo>
                  <a:pt x="561082" y="248589"/>
                  <a:pt x="546640" y="267834"/>
                  <a:pt x="530593" y="255004"/>
                </a:cubicBezTo>
                <a:cubicBezTo>
                  <a:pt x="530593" y="255004"/>
                  <a:pt x="530593" y="245381"/>
                  <a:pt x="530593" y="245381"/>
                </a:cubicBezTo>
                <a:cubicBezTo>
                  <a:pt x="530593" y="245381"/>
                  <a:pt x="538616" y="235758"/>
                  <a:pt x="538616" y="235758"/>
                </a:cubicBezTo>
                <a:cubicBezTo>
                  <a:pt x="540221" y="224532"/>
                  <a:pt x="528988" y="227739"/>
                  <a:pt x="524174" y="221324"/>
                </a:cubicBezTo>
                <a:cubicBezTo>
                  <a:pt x="517755" y="210098"/>
                  <a:pt x="524174" y="194060"/>
                  <a:pt x="516150" y="182833"/>
                </a:cubicBezTo>
                <a:cubicBezTo>
                  <a:pt x="514545" y="181229"/>
                  <a:pt x="514545" y="178022"/>
                  <a:pt x="512941" y="176418"/>
                </a:cubicBezTo>
                <a:cubicBezTo>
                  <a:pt x="511336" y="176418"/>
                  <a:pt x="488870" y="187644"/>
                  <a:pt x="487265" y="189248"/>
                </a:cubicBezTo>
                <a:cubicBezTo>
                  <a:pt x="485660" y="194060"/>
                  <a:pt x="492079" y="198871"/>
                  <a:pt x="490475" y="203682"/>
                </a:cubicBezTo>
                <a:cubicBezTo>
                  <a:pt x="477637" y="224532"/>
                  <a:pt x="443937" y="203682"/>
                  <a:pt x="432704" y="192456"/>
                </a:cubicBezTo>
                <a:cubicBezTo>
                  <a:pt x="426285" y="186041"/>
                  <a:pt x="395796" y="134719"/>
                  <a:pt x="399005" y="128304"/>
                </a:cubicBezTo>
                <a:cubicBezTo>
                  <a:pt x="403819" y="120285"/>
                  <a:pt x="439123" y="128304"/>
                  <a:pt x="447147" y="121889"/>
                </a:cubicBezTo>
                <a:cubicBezTo>
                  <a:pt x="455170" y="115473"/>
                  <a:pt x="431100" y="89813"/>
                  <a:pt x="450356" y="93020"/>
                </a:cubicBezTo>
                <a:cubicBezTo>
                  <a:pt x="458380" y="94624"/>
                  <a:pt x="464799" y="109058"/>
                  <a:pt x="479241" y="102643"/>
                </a:cubicBezTo>
                <a:cubicBezTo>
                  <a:pt x="501708" y="93020"/>
                  <a:pt x="500103" y="56133"/>
                  <a:pt x="528988" y="59341"/>
                </a:cubicBezTo>
                <a:lnTo>
                  <a:pt x="535407" y="59341"/>
                </a:lnTo>
                <a:cubicBezTo>
                  <a:pt x="537011" y="41699"/>
                  <a:pt x="561082" y="48114"/>
                  <a:pt x="572315" y="40095"/>
                </a:cubicBezTo>
                <a:cubicBezTo>
                  <a:pt x="581944" y="32076"/>
                  <a:pt x="567501" y="43303"/>
                  <a:pt x="554664" y="24057"/>
                </a:cubicBezTo>
                <a:cubicBezTo>
                  <a:pt x="549849" y="16038"/>
                  <a:pt x="548245" y="1604"/>
                  <a:pt x="533802" y="0"/>
                </a:cubicBezTo>
                <a:cubicBezTo>
                  <a:pt x="533802" y="0"/>
                  <a:pt x="541826" y="20849"/>
                  <a:pt x="541826" y="20849"/>
                </a:cubicBezTo>
                <a:lnTo>
                  <a:pt x="533802" y="14434"/>
                </a:lnTo>
                <a:cubicBezTo>
                  <a:pt x="533802" y="12830"/>
                  <a:pt x="519359" y="9623"/>
                  <a:pt x="514545" y="11227"/>
                </a:cubicBezTo>
                <a:cubicBezTo>
                  <a:pt x="504917" y="14434"/>
                  <a:pt x="514545" y="43303"/>
                  <a:pt x="508126" y="49718"/>
                </a:cubicBezTo>
                <a:lnTo>
                  <a:pt x="496893" y="51322"/>
                </a:lnTo>
                <a:lnTo>
                  <a:pt x="480846" y="60944"/>
                </a:lnTo>
                <a:cubicBezTo>
                  <a:pt x="479241" y="59341"/>
                  <a:pt x="482451" y="57737"/>
                  <a:pt x="484056" y="56133"/>
                </a:cubicBezTo>
                <a:cubicBezTo>
                  <a:pt x="496893" y="46510"/>
                  <a:pt x="484056" y="60944"/>
                  <a:pt x="498498" y="44906"/>
                </a:cubicBezTo>
                <a:cubicBezTo>
                  <a:pt x="501708" y="41699"/>
                  <a:pt x="500103" y="6415"/>
                  <a:pt x="498498" y="6415"/>
                </a:cubicBezTo>
                <a:cubicBezTo>
                  <a:pt x="498498" y="6415"/>
                  <a:pt x="488870" y="12830"/>
                  <a:pt x="488870" y="16038"/>
                </a:cubicBezTo>
                <a:cubicBezTo>
                  <a:pt x="490475" y="19246"/>
                  <a:pt x="484056" y="38491"/>
                  <a:pt x="482451" y="35284"/>
                </a:cubicBezTo>
                <a:cubicBezTo>
                  <a:pt x="480846" y="32076"/>
                  <a:pt x="485660" y="30472"/>
                  <a:pt x="485660" y="27265"/>
                </a:cubicBezTo>
                <a:cubicBezTo>
                  <a:pt x="485660" y="16038"/>
                  <a:pt x="485660" y="11227"/>
                  <a:pt x="482451" y="6415"/>
                </a:cubicBezTo>
                <a:cubicBezTo>
                  <a:pt x="480846" y="4811"/>
                  <a:pt x="479241" y="9623"/>
                  <a:pt x="477637" y="11227"/>
                </a:cubicBezTo>
                <a:cubicBezTo>
                  <a:pt x="472822" y="12830"/>
                  <a:pt x="468008" y="19246"/>
                  <a:pt x="466404" y="20849"/>
                </a:cubicBezTo>
                <a:cubicBezTo>
                  <a:pt x="466404" y="20849"/>
                  <a:pt x="466404" y="22453"/>
                  <a:pt x="466404" y="22453"/>
                </a:cubicBezTo>
                <a:cubicBezTo>
                  <a:pt x="466404" y="22453"/>
                  <a:pt x="466404" y="22453"/>
                  <a:pt x="466404" y="20849"/>
                </a:cubicBezTo>
                <a:cubicBezTo>
                  <a:pt x="466404" y="20849"/>
                  <a:pt x="466404" y="19246"/>
                  <a:pt x="466404" y="19246"/>
                </a:cubicBezTo>
                <a:cubicBezTo>
                  <a:pt x="464799" y="16038"/>
                  <a:pt x="466404" y="9623"/>
                  <a:pt x="461589" y="4811"/>
                </a:cubicBezTo>
                <a:cubicBezTo>
                  <a:pt x="459985" y="3208"/>
                  <a:pt x="458380" y="9623"/>
                  <a:pt x="455170" y="11227"/>
                </a:cubicBezTo>
                <a:cubicBezTo>
                  <a:pt x="451961" y="12830"/>
                  <a:pt x="447147" y="11227"/>
                  <a:pt x="442333" y="12830"/>
                </a:cubicBezTo>
                <a:cubicBezTo>
                  <a:pt x="440728" y="12830"/>
                  <a:pt x="437519" y="16038"/>
                  <a:pt x="437519" y="14434"/>
                </a:cubicBezTo>
                <a:cubicBezTo>
                  <a:pt x="437519" y="11227"/>
                  <a:pt x="442333" y="4811"/>
                  <a:pt x="427890" y="4811"/>
                </a:cubicBezTo>
                <a:cubicBezTo>
                  <a:pt x="423076" y="4811"/>
                  <a:pt x="423076" y="14434"/>
                  <a:pt x="421471" y="16038"/>
                </a:cubicBezTo>
                <a:cubicBezTo>
                  <a:pt x="416657" y="24057"/>
                  <a:pt x="407029" y="19246"/>
                  <a:pt x="400610" y="24057"/>
                </a:cubicBezTo>
                <a:cubicBezTo>
                  <a:pt x="397400" y="27265"/>
                  <a:pt x="408634" y="33680"/>
                  <a:pt x="405424" y="35284"/>
                </a:cubicBezTo>
                <a:cubicBezTo>
                  <a:pt x="402215" y="36887"/>
                  <a:pt x="390982" y="30472"/>
                  <a:pt x="394191" y="40095"/>
                </a:cubicBezTo>
                <a:cubicBezTo>
                  <a:pt x="395796" y="46510"/>
                  <a:pt x="405424" y="54529"/>
                  <a:pt x="403819" y="56133"/>
                </a:cubicBezTo>
                <a:cubicBezTo>
                  <a:pt x="400610" y="59341"/>
                  <a:pt x="384563" y="43303"/>
                  <a:pt x="379748" y="49718"/>
                </a:cubicBezTo>
                <a:cubicBezTo>
                  <a:pt x="376539" y="52925"/>
                  <a:pt x="389377" y="57737"/>
                  <a:pt x="387772" y="60944"/>
                </a:cubicBezTo>
                <a:cubicBezTo>
                  <a:pt x="387772" y="60944"/>
                  <a:pt x="341235" y="49718"/>
                  <a:pt x="344445" y="68963"/>
                </a:cubicBezTo>
                <a:cubicBezTo>
                  <a:pt x="346049" y="80190"/>
                  <a:pt x="373330" y="89813"/>
                  <a:pt x="379748" y="89813"/>
                </a:cubicBezTo>
                <a:cubicBezTo>
                  <a:pt x="381353" y="89813"/>
                  <a:pt x="384563" y="88209"/>
                  <a:pt x="384563" y="89813"/>
                </a:cubicBezTo>
                <a:cubicBezTo>
                  <a:pt x="386167" y="94624"/>
                  <a:pt x="389377" y="85001"/>
                  <a:pt x="394191" y="89813"/>
                </a:cubicBezTo>
                <a:cubicBezTo>
                  <a:pt x="399005" y="94624"/>
                  <a:pt x="386167" y="96228"/>
                  <a:pt x="395796" y="96228"/>
                </a:cubicBezTo>
                <a:cubicBezTo>
                  <a:pt x="402215" y="96228"/>
                  <a:pt x="418262" y="96228"/>
                  <a:pt x="413448" y="99435"/>
                </a:cubicBezTo>
                <a:cubicBezTo>
                  <a:pt x="408634" y="102643"/>
                  <a:pt x="395796" y="105851"/>
                  <a:pt x="389377" y="113870"/>
                </a:cubicBezTo>
                <a:cubicBezTo>
                  <a:pt x="387772" y="115473"/>
                  <a:pt x="387772" y="117077"/>
                  <a:pt x="386167" y="117077"/>
                </a:cubicBezTo>
                <a:cubicBezTo>
                  <a:pt x="378144" y="118681"/>
                  <a:pt x="371725" y="112266"/>
                  <a:pt x="366911" y="110662"/>
                </a:cubicBezTo>
                <a:cubicBezTo>
                  <a:pt x="366911" y="110662"/>
                  <a:pt x="362096" y="117077"/>
                  <a:pt x="360492" y="117077"/>
                </a:cubicBezTo>
                <a:cubicBezTo>
                  <a:pt x="355678" y="118681"/>
                  <a:pt x="342840" y="118681"/>
                  <a:pt x="339630" y="121889"/>
                </a:cubicBezTo>
                <a:cubicBezTo>
                  <a:pt x="330002" y="133115"/>
                  <a:pt x="357282" y="123492"/>
                  <a:pt x="354073" y="133115"/>
                </a:cubicBezTo>
                <a:cubicBezTo>
                  <a:pt x="352468" y="134719"/>
                  <a:pt x="349259" y="128304"/>
                  <a:pt x="347654" y="129908"/>
                </a:cubicBezTo>
                <a:cubicBezTo>
                  <a:pt x="347654" y="129908"/>
                  <a:pt x="354073" y="142738"/>
                  <a:pt x="354073" y="142738"/>
                </a:cubicBezTo>
                <a:cubicBezTo>
                  <a:pt x="350863" y="145946"/>
                  <a:pt x="349259" y="149153"/>
                  <a:pt x="344445" y="152361"/>
                </a:cubicBezTo>
                <a:cubicBezTo>
                  <a:pt x="342840" y="153965"/>
                  <a:pt x="339630" y="152361"/>
                  <a:pt x="338026" y="149153"/>
                </a:cubicBezTo>
                <a:cubicBezTo>
                  <a:pt x="338026" y="149153"/>
                  <a:pt x="331607" y="134719"/>
                  <a:pt x="331607" y="134719"/>
                </a:cubicBezTo>
                <a:cubicBezTo>
                  <a:pt x="328397" y="129908"/>
                  <a:pt x="318769" y="133115"/>
                  <a:pt x="315559" y="131511"/>
                </a:cubicBezTo>
                <a:cubicBezTo>
                  <a:pt x="309141" y="129908"/>
                  <a:pt x="305931" y="115473"/>
                  <a:pt x="296303" y="117077"/>
                </a:cubicBezTo>
                <a:cubicBezTo>
                  <a:pt x="291489" y="118681"/>
                  <a:pt x="289884" y="126700"/>
                  <a:pt x="285070" y="128304"/>
                </a:cubicBezTo>
                <a:cubicBezTo>
                  <a:pt x="273837" y="131511"/>
                  <a:pt x="277046" y="109058"/>
                  <a:pt x="275441" y="105851"/>
                </a:cubicBezTo>
                <a:cubicBezTo>
                  <a:pt x="269023" y="93020"/>
                  <a:pt x="270627" y="104247"/>
                  <a:pt x="262604" y="104247"/>
                </a:cubicBezTo>
                <a:cubicBezTo>
                  <a:pt x="260999" y="104247"/>
                  <a:pt x="232114" y="81794"/>
                  <a:pt x="224090" y="80190"/>
                </a:cubicBezTo>
                <a:cubicBezTo>
                  <a:pt x="208043" y="76982"/>
                  <a:pt x="224090" y="91416"/>
                  <a:pt x="222485" y="96228"/>
                </a:cubicBezTo>
                <a:lnTo>
                  <a:pt x="214462" y="89813"/>
                </a:lnTo>
                <a:cubicBezTo>
                  <a:pt x="214462" y="89813"/>
                  <a:pt x="209648" y="93020"/>
                  <a:pt x="208043" y="91416"/>
                </a:cubicBezTo>
                <a:cubicBezTo>
                  <a:pt x="206438" y="81794"/>
                  <a:pt x="185577" y="75379"/>
                  <a:pt x="185577" y="85001"/>
                </a:cubicBezTo>
                <a:cubicBezTo>
                  <a:pt x="185577" y="86605"/>
                  <a:pt x="190391" y="88209"/>
                  <a:pt x="188786" y="89813"/>
                </a:cubicBezTo>
                <a:cubicBezTo>
                  <a:pt x="188786" y="91416"/>
                  <a:pt x="175948" y="102643"/>
                  <a:pt x="175948" y="107454"/>
                </a:cubicBezTo>
                <a:cubicBezTo>
                  <a:pt x="175948" y="109058"/>
                  <a:pt x="177553" y="112266"/>
                  <a:pt x="179158" y="112266"/>
                </a:cubicBezTo>
                <a:cubicBezTo>
                  <a:pt x="182367" y="110662"/>
                  <a:pt x="187181" y="93020"/>
                  <a:pt x="193600" y="91416"/>
                </a:cubicBezTo>
                <a:cubicBezTo>
                  <a:pt x="196810" y="91416"/>
                  <a:pt x="200019" y="96228"/>
                  <a:pt x="200019" y="101039"/>
                </a:cubicBezTo>
                <a:cubicBezTo>
                  <a:pt x="198415" y="105851"/>
                  <a:pt x="185577" y="115473"/>
                  <a:pt x="191996" y="120285"/>
                </a:cubicBezTo>
                <a:cubicBezTo>
                  <a:pt x="191996" y="120285"/>
                  <a:pt x="208043" y="110662"/>
                  <a:pt x="204834" y="115473"/>
                </a:cubicBezTo>
                <a:cubicBezTo>
                  <a:pt x="203229" y="120285"/>
                  <a:pt x="190391" y="121889"/>
                  <a:pt x="191996" y="129908"/>
                </a:cubicBezTo>
                <a:cubicBezTo>
                  <a:pt x="193600" y="139530"/>
                  <a:pt x="203229" y="142738"/>
                  <a:pt x="196810" y="150757"/>
                </a:cubicBezTo>
                <a:cubicBezTo>
                  <a:pt x="196810" y="150757"/>
                  <a:pt x="185577" y="133115"/>
                  <a:pt x="177553" y="153965"/>
                </a:cubicBezTo>
                <a:cubicBezTo>
                  <a:pt x="175948" y="157172"/>
                  <a:pt x="212857" y="155568"/>
                  <a:pt x="217671" y="163587"/>
                </a:cubicBezTo>
                <a:cubicBezTo>
                  <a:pt x="220881" y="168399"/>
                  <a:pt x="209648" y="171606"/>
                  <a:pt x="208043" y="173210"/>
                </a:cubicBezTo>
                <a:cubicBezTo>
                  <a:pt x="204834" y="174814"/>
                  <a:pt x="212857" y="179625"/>
                  <a:pt x="212857" y="181229"/>
                </a:cubicBezTo>
                <a:cubicBezTo>
                  <a:pt x="211252" y="189248"/>
                  <a:pt x="182367" y="171606"/>
                  <a:pt x="174344" y="176418"/>
                </a:cubicBezTo>
                <a:cubicBezTo>
                  <a:pt x="166320" y="181229"/>
                  <a:pt x="171134" y="195663"/>
                  <a:pt x="167925" y="198871"/>
                </a:cubicBezTo>
                <a:cubicBezTo>
                  <a:pt x="166320" y="198871"/>
                  <a:pt x="145459" y="200475"/>
                  <a:pt x="140645" y="202079"/>
                </a:cubicBezTo>
                <a:cubicBezTo>
                  <a:pt x="137435" y="202079"/>
                  <a:pt x="131016" y="194060"/>
                  <a:pt x="131016" y="197267"/>
                </a:cubicBezTo>
                <a:cubicBezTo>
                  <a:pt x="131016" y="198871"/>
                  <a:pt x="143854" y="216513"/>
                  <a:pt x="139040" y="219720"/>
                </a:cubicBezTo>
                <a:cubicBezTo>
                  <a:pt x="137435" y="221324"/>
                  <a:pt x="131016" y="213305"/>
                  <a:pt x="126202" y="219720"/>
                </a:cubicBezTo>
                <a:cubicBezTo>
                  <a:pt x="124597" y="221324"/>
                  <a:pt x="121388" y="221324"/>
                  <a:pt x="122992" y="222928"/>
                </a:cubicBezTo>
                <a:cubicBezTo>
                  <a:pt x="124597" y="226136"/>
                  <a:pt x="124597" y="229343"/>
                  <a:pt x="142249" y="237362"/>
                </a:cubicBezTo>
                <a:cubicBezTo>
                  <a:pt x="151878" y="240570"/>
                  <a:pt x="153482" y="227739"/>
                  <a:pt x="163111" y="235758"/>
                </a:cubicBezTo>
                <a:cubicBezTo>
                  <a:pt x="172739" y="243777"/>
                  <a:pt x="142249" y="238966"/>
                  <a:pt x="147063" y="248589"/>
                </a:cubicBezTo>
                <a:cubicBezTo>
                  <a:pt x="148668" y="253400"/>
                  <a:pt x="155087" y="255004"/>
                  <a:pt x="159901" y="256608"/>
                </a:cubicBezTo>
                <a:cubicBezTo>
                  <a:pt x="161506" y="256608"/>
                  <a:pt x="179158" y="246985"/>
                  <a:pt x="179158" y="251796"/>
                </a:cubicBezTo>
                <a:cubicBezTo>
                  <a:pt x="179158" y="255004"/>
                  <a:pt x="185577" y="256608"/>
                  <a:pt x="182367" y="259815"/>
                </a:cubicBezTo>
                <a:cubicBezTo>
                  <a:pt x="175948" y="264627"/>
                  <a:pt x="153482" y="274249"/>
                  <a:pt x="171134" y="274249"/>
                </a:cubicBezTo>
                <a:cubicBezTo>
                  <a:pt x="174344" y="274249"/>
                  <a:pt x="177553" y="274249"/>
                  <a:pt x="177553" y="277457"/>
                </a:cubicBezTo>
                <a:cubicBezTo>
                  <a:pt x="180763" y="291891"/>
                  <a:pt x="235323" y="287080"/>
                  <a:pt x="243347" y="296703"/>
                </a:cubicBezTo>
                <a:cubicBezTo>
                  <a:pt x="244952" y="298306"/>
                  <a:pt x="243347" y="304722"/>
                  <a:pt x="243347" y="306325"/>
                </a:cubicBezTo>
                <a:cubicBezTo>
                  <a:pt x="243347" y="307929"/>
                  <a:pt x="236928" y="320759"/>
                  <a:pt x="235323" y="319156"/>
                </a:cubicBezTo>
                <a:cubicBezTo>
                  <a:pt x="233719" y="319156"/>
                  <a:pt x="235323" y="312741"/>
                  <a:pt x="233719" y="312741"/>
                </a:cubicBezTo>
                <a:cubicBezTo>
                  <a:pt x="227300" y="306325"/>
                  <a:pt x="219276" y="322363"/>
                  <a:pt x="201624" y="303118"/>
                </a:cubicBezTo>
                <a:cubicBezTo>
                  <a:pt x="201624" y="303118"/>
                  <a:pt x="174344" y="325571"/>
                  <a:pt x="172739" y="327175"/>
                </a:cubicBezTo>
                <a:cubicBezTo>
                  <a:pt x="166320" y="331986"/>
                  <a:pt x="164715" y="330382"/>
                  <a:pt x="172739" y="333590"/>
                </a:cubicBezTo>
                <a:cubicBezTo>
                  <a:pt x="174344" y="335194"/>
                  <a:pt x="182367" y="335194"/>
                  <a:pt x="179158" y="336797"/>
                </a:cubicBezTo>
                <a:cubicBezTo>
                  <a:pt x="171134" y="343213"/>
                  <a:pt x="159901" y="359251"/>
                  <a:pt x="151878" y="362458"/>
                </a:cubicBezTo>
                <a:cubicBezTo>
                  <a:pt x="151878" y="362458"/>
                  <a:pt x="110155" y="375289"/>
                  <a:pt x="108550" y="375289"/>
                </a:cubicBezTo>
                <a:cubicBezTo>
                  <a:pt x="103736" y="376892"/>
                  <a:pt x="97317" y="372081"/>
                  <a:pt x="94108" y="376892"/>
                </a:cubicBezTo>
                <a:cubicBezTo>
                  <a:pt x="92503" y="380100"/>
                  <a:pt x="100526" y="381704"/>
                  <a:pt x="105341" y="381704"/>
                </a:cubicBezTo>
                <a:cubicBezTo>
                  <a:pt x="111759" y="381704"/>
                  <a:pt x="129411" y="383308"/>
                  <a:pt x="137435" y="380100"/>
                </a:cubicBezTo>
                <a:cubicBezTo>
                  <a:pt x="139040" y="378496"/>
                  <a:pt x="139040" y="373685"/>
                  <a:pt x="140645" y="375289"/>
                </a:cubicBezTo>
                <a:cubicBezTo>
                  <a:pt x="142249" y="375289"/>
                  <a:pt x="139040" y="380100"/>
                  <a:pt x="140645" y="381704"/>
                </a:cubicBezTo>
                <a:cubicBezTo>
                  <a:pt x="140645" y="381704"/>
                  <a:pt x="151878" y="392930"/>
                  <a:pt x="151878" y="392930"/>
                </a:cubicBezTo>
                <a:cubicBezTo>
                  <a:pt x="155087" y="394534"/>
                  <a:pt x="161506" y="400949"/>
                  <a:pt x="163111" y="400949"/>
                </a:cubicBezTo>
                <a:cubicBezTo>
                  <a:pt x="177553" y="400949"/>
                  <a:pt x="204834" y="380100"/>
                  <a:pt x="208043" y="383308"/>
                </a:cubicBezTo>
                <a:cubicBezTo>
                  <a:pt x="212857" y="386515"/>
                  <a:pt x="204834" y="397742"/>
                  <a:pt x="204834" y="397742"/>
                </a:cubicBezTo>
                <a:cubicBezTo>
                  <a:pt x="204834" y="399346"/>
                  <a:pt x="230509" y="399346"/>
                  <a:pt x="225695" y="408968"/>
                </a:cubicBezTo>
                <a:cubicBezTo>
                  <a:pt x="224090" y="412176"/>
                  <a:pt x="206438" y="402553"/>
                  <a:pt x="201624" y="402553"/>
                </a:cubicBezTo>
                <a:cubicBezTo>
                  <a:pt x="193600" y="404157"/>
                  <a:pt x="172739" y="405761"/>
                  <a:pt x="161506" y="404157"/>
                </a:cubicBezTo>
                <a:cubicBezTo>
                  <a:pt x="156692" y="402553"/>
                  <a:pt x="151878" y="396138"/>
                  <a:pt x="147063" y="396138"/>
                </a:cubicBezTo>
                <a:cubicBezTo>
                  <a:pt x="145459" y="396138"/>
                  <a:pt x="143854" y="400949"/>
                  <a:pt x="140645" y="400949"/>
                </a:cubicBezTo>
                <a:cubicBezTo>
                  <a:pt x="134226" y="400949"/>
                  <a:pt x="127807" y="386515"/>
                  <a:pt x="119783" y="392930"/>
                </a:cubicBezTo>
                <a:cubicBezTo>
                  <a:pt x="118178" y="394534"/>
                  <a:pt x="113364" y="400949"/>
                  <a:pt x="113364" y="404157"/>
                </a:cubicBezTo>
                <a:cubicBezTo>
                  <a:pt x="113364" y="405761"/>
                  <a:pt x="119783" y="408968"/>
                  <a:pt x="118178" y="408968"/>
                </a:cubicBezTo>
                <a:cubicBezTo>
                  <a:pt x="111759" y="405761"/>
                  <a:pt x="79665" y="405761"/>
                  <a:pt x="81270" y="407365"/>
                </a:cubicBezTo>
                <a:cubicBezTo>
                  <a:pt x="89293" y="423403"/>
                  <a:pt x="103736" y="410572"/>
                  <a:pt x="81270" y="426610"/>
                </a:cubicBezTo>
                <a:cubicBezTo>
                  <a:pt x="79665" y="428214"/>
                  <a:pt x="78060" y="429818"/>
                  <a:pt x="79665" y="433025"/>
                </a:cubicBezTo>
                <a:cubicBezTo>
                  <a:pt x="82874" y="439441"/>
                  <a:pt x="92503" y="433025"/>
                  <a:pt x="94108" y="442648"/>
                </a:cubicBezTo>
                <a:cubicBezTo>
                  <a:pt x="94108" y="445856"/>
                  <a:pt x="87689" y="439441"/>
                  <a:pt x="86084" y="439441"/>
                </a:cubicBezTo>
                <a:cubicBezTo>
                  <a:pt x="79665" y="437837"/>
                  <a:pt x="66827" y="439441"/>
                  <a:pt x="66827" y="428214"/>
                </a:cubicBezTo>
                <a:cubicBezTo>
                  <a:pt x="66827" y="415384"/>
                  <a:pt x="66827" y="428214"/>
                  <a:pt x="53989" y="428214"/>
                </a:cubicBezTo>
                <a:cubicBezTo>
                  <a:pt x="52385" y="428214"/>
                  <a:pt x="49175" y="429818"/>
                  <a:pt x="49175" y="428214"/>
                </a:cubicBezTo>
                <a:cubicBezTo>
                  <a:pt x="49175" y="425006"/>
                  <a:pt x="53989" y="423403"/>
                  <a:pt x="52385" y="420195"/>
                </a:cubicBezTo>
                <a:cubicBezTo>
                  <a:pt x="50780" y="415384"/>
                  <a:pt x="34733" y="421799"/>
                  <a:pt x="33128" y="421799"/>
                </a:cubicBezTo>
                <a:cubicBezTo>
                  <a:pt x="31523" y="421799"/>
                  <a:pt x="29919" y="418591"/>
                  <a:pt x="28314" y="420195"/>
                </a:cubicBezTo>
                <a:cubicBezTo>
                  <a:pt x="25104" y="421799"/>
                  <a:pt x="28314" y="426610"/>
                  <a:pt x="25104" y="428214"/>
                </a:cubicBezTo>
                <a:cubicBezTo>
                  <a:pt x="23500" y="429818"/>
                  <a:pt x="10662" y="418591"/>
                  <a:pt x="10662" y="434629"/>
                </a:cubicBezTo>
                <a:cubicBezTo>
                  <a:pt x="10662" y="439441"/>
                  <a:pt x="13871" y="439441"/>
                  <a:pt x="17081" y="441044"/>
                </a:cubicBezTo>
                <a:cubicBezTo>
                  <a:pt x="28314" y="445856"/>
                  <a:pt x="66827" y="450667"/>
                  <a:pt x="70037" y="452271"/>
                </a:cubicBezTo>
                <a:cubicBezTo>
                  <a:pt x="71641" y="453875"/>
                  <a:pt x="86084" y="458686"/>
                  <a:pt x="86084" y="461894"/>
                </a:cubicBezTo>
                <a:cubicBezTo>
                  <a:pt x="86084" y="466705"/>
                  <a:pt x="76456" y="455479"/>
                  <a:pt x="71641" y="457082"/>
                </a:cubicBezTo>
                <a:cubicBezTo>
                  <a:pt x="71641" y="457082"/>
                  <a:pt x="63618" y="463498"/>
                  <a:pt x="62013" y="463498"/>
                </a:cubicBezTo>
                <a:cubicBezTo>
                  <a:pt x="60408" y="461894"/>
                  <a:pt x="58804" y="466705"/>
                  <a:pt x="55594" y="468309"/>
                </a:cubicBezTo>
                <a:cubicBezTo>
                  <a:pt x="47570" y="471517"/>
                  <a:pt x="21895" y="461894"/>
                  <a:pt x="17081" y="473120"/>
                </a:cubicBezTo>
                <a:cubicBezTo>
                  <a:pt x="17081" y="474724"/>
                  <a:pt x="18685" y="476328"/>
                  <a:pt x="20290" y="477932"/>
                </a:cubicBezTo>
                <a:cubicBezTo>
                  <a:pt x="20290" y="479535"/>
                  <a:pt x="21895" y="482743"/>
                  <a:pt x="20290" y="484347"/>
                </a:cubicBezTo>
                <a:cubicBezTo>
                  <a:pt x="20290" y="484347"/>
                  <a:pt x="5848" y="479535"/>
                  <a:pt x="2638" y="481139"/>
                </a:cubicBezTo>
                <a:cubicBezTo>
                  <a:pt x="-5385" y="487554"/>
                  <a:pt x="7452" y="489158"/>
                  <a:pt x="7452" y="489158"/>
                </a:cubicBezTo>
                <a:lnTo>
                  <a:pt x="2638" y="500385"/>
                </a:lnTo>
                <a:cubicBezTo>
                  <a:pt x="5848" y="501989"/>
                  <a:pt x="17081" y="490762"/>
                  <a:pt x="21895" y="493970"/>
                </a:cubicBezTo>
                <a:cubicBezTo>
                  <a:pt x="28314" y="500385"/>
                  <a:pt x="7452" y="513215"/>
                  <a:pt x="21895" y="516423"/>
                </a:cubicBezTo>
                <a:cubicBezTo>
                  <a:pt x="39547" y="521234"/>
                  <a:pt x="62013" y="511611"/>
                  <a:pt x="81270" y="514819"/>
                </a:cubicBezTo>
                <a:cubicBezTo>
                  <a:pt x="84479" y="514819"/>
                  <a:pt x="89293" y="513215"/>
                  <a:pt x="89293" y="516423"/>
                </a:cubicBezTo>
                <a:cubicBezTo>
                  <a:pt x="87689" y="519630"/>
                  <a:pt x="63618" y="513215"/>
                  <a:pt x="58804" y="521234"/>
                </a:cubicBezTo>
                <a:cubicBezTo>
                  <a:pt x="58804" y="522838"/>
                  <a:pt x="62013" y="524442"/>
                  <a:pt x="62013" y="526046"/>
                </a:cubicBezTo>
                <a:cubicBezTo>
                  <a:pt x="49175" y="530857"/>
                  <a:pt x="42756" y="514819"/>
                  <a:pt x="23500" y="537272"/>
                </a:cubicBezTo>
                <a:cubicBezTo>
                  <a:pt x="20290" y="540480"/>
                  <a:pt x="9057" y="530857"/>
                  <a:pt x="10662" y="542084"/>
                </a:cubicBezTo>
                <a:cubicBezTo>
                  <a:pt x="10662" y="543687"/>
                  <a:pt x="12267" y="540480"/>
                  <a:pt x="13871" y="540480"/>
                </a:cubicBezTo>
                <a:cubicBezTo>
                  <a:pt x="17081" y="540480"/>
                  <a:pt x="18685" y="542084"/>
                  <a:pt x="20290" y="543687"/>
                </a:cubicBezTo>
                <a:cubicBezTo>
                  <a:pt x="29919" y="546895"/>
                  <a:pt x="31523" y="543687"/>
                  <a:pt x="39547" y="542084"/>
                </a:cubicBezTo>
                <a:cubicBezTo>
                  <a:pt x="50780" y="540480"/>
                  <a:pt x="63618" y="551706"/>
                  <a:pt x="74851" y="550103"/>
                </a:cubicBezTo>
                <a:cubicBezTo>
                  <a:pt x="79665" y="550103"/>
                  <a:pt x="79665" y="538876"/>
                  <a:pt x="84479" y="540480"/>
                </a:cubicBezTo>
                <a:cubicBezTo>
                  <a:pt x="87689" y="542084"/>
                  <a:pt x="92503" y="545291"/>
                  <a:pt x="92503" y="550103"/>
                </a:cubicBezTo>
                <a:cubicBezTo>
                  <a:pt x="94108" y="559725"/>
                  <a:pt x="47570" y="554914"/>
                  <a:pt x="39547" y="561329"/>
                </a:cubicBezTo>
                <a:cubicBezTo>
                  <a:pt x="36337" y="564537"/>
                  <a:pt x="29919" y="569348"/>
                  <a:pt x="36337" y="578971"/>
                </a:cubicBezTo>
                <a:cubicBezTo>
                  <a:pt x="44361" y="591801"/>
                  <a:pt x="52385" y="570952"/>
                  <a:pt x="58804" y="574160"/>
                </a:cubicBezTo>
                <a:cubicBezTo>
                  <a:pt x="60408" y="575763"/>
                  <a:pt x="62013" y="585386"/>
                  <a:pt x="68432" y="580575"/>
                </a:cubicBezTo>
                <a:cubicBezTo>
                  <a:pt x="70037" y="578971"/>
                  <a:pt x="68432" y="575763"/>
                  <a:pt x="70037" y="574160"/>
                </a:cubicBezTo>
                <a:cubicBezTo>
                  <a:pt x="71641" y="574160"/>
                  <a:pt x="78060" y="578971"/>
                  <a:pt x="81270" y="578971"/>
                </a:cubicBezTo>
                <a:cubicBezTo>
                  <a:pt x="82874" y="577367"/>
                  <a:pt x="81270" y="574160"/>
                  <a:pt x="82874" y="574160"/>
                </a:cubicBezTo>
                <a:cubicBezTo>
                  <a:pt x="89293" y="572556"/>
                  <a:pt x="81270" y="590198"/>
                  <a:pt x="82874" y="593405"/>
                </a:cubicBezTo>
                <a:cubicBezTo>
                  <a:pt x="86084" y="598217"/>
                  <a:pt x="92503" y="591801"/>
                  <a:pt x="94108" y="591801"/>
                </a:cubicBezTo>
                <a:cubicBezTo>
                  <a:pt x="98922" y="590198"/>
                  <a:pt x="94108" y="598217"/>
                  <a:pt x="102131" y="598217"/>
                </a:cubicBezTo>
                <a:cubicBezTo>
                  <a:pt x="114969" y="598217"/>
                  <a:pt x="113364" y="595009"/>
                  <a:pt x="116574" y="593405"/>
                </a:cubicBezTo>
                <a:cubicBezTo>
                  <a:pt x="118178" y="591801"/>
                  <a:pt x="114969" y="586990"/>
                  <a:pt x="116574" y="586990"/>
                </a:cubicBezTo>
                <a:cubicBezTo>
                  <a:pt x="124597" y="585386"/>
                  <a:pt x="131016" y="598217"/>
                  <a:pt x="135830" y="601424"/>
                </a:cubicBezTo>
                <a:cubicBezTo>
                  <a:pt x="137435" y="601424"/>
                  <a:pt x="143854" y="596613"/>
                  <a:pt x="145459" y="595009"/>
                </a:cubicBezTo>
                <a:cubicBezTo>
                  <a:pt x="153482" y="593405"/>
                  <a:pt x="156692" y="606236"/>
                  <a:pt x="161506" y="604632"/>
                </a:cubicBezTo>
                <a:cubicBezTo>
                  <a:pt x="169530" y="601424"/>
                  <a:pt x="172739" y="585386"/>
                  <a:pt x="180763" y="606236"/>
                </a:cubicBezTo>
                <a:cubicBezTo>
                  <a:pt x="182367" y="611047"/>
                  <a:pt x="180763" y="590198"/>
                  <a:pt x="187181" y="588594"/>
                </a:cubicBezTo>
                <a:cubicBezTo>
                  <a:pt x="188786" y="588594"/>
                  <a:pt x="225695" y="601424"/>
                  <a:pt x="219276" y="574160"/>
                </a:cubicBezTo>
                <a:cubicBezTo>
                  <a:pt x="219276" y="572556"/>
                  <a:pt x="212857" y="567744"/>
                  <a:pt x="211252" y="566141"/>
                </a:cubicBezTo>
                <a:cubicBezTo>
                  <a:pt x="209648" y="564537"/>
                  <a:pt x="216067" y="566141"/>
                  <a:pt x="217671" y="567744"/>
                </a:cubicBezTo>
                <a:cubicBezTo>
                  <a:pt x="220881" y="570952"/>
                  <a:pt x="235323" y="570952"/>
                  <a:pt x="236928" y="572556"/>
                </a:cubicBezTo>
                <a:cubicBezTo>
                  <a:pt x="240137" y="577367"/>
                  <a:pt x="222485" y="578971"/>
                  <a:pt x="222485" y="580575"/>
                </a:cubicBezTo>
                <a:cubicBezTo>
                  <a:pt x="217671" y="583782"/>
                  <a:pt x="246556" y="590198"/>
                  <a:pt x="249766" y="590198"/>
                </a:cubicBezTo>
                <a:cubicBezTo>
                  <a:pt x="252975" y="590198"/>
                  <a:pt x="251370" y="583782"/>
                  <a:pt x="254580" y="582179"/>
                </a:cubicBezTo>
                <a:lnTo>
                  <a:pt x="267418" y="583782"/>
                </a:lnTo>
                <a:cubicBezTo>
                  <a:pt x="273837" y="575763"/>
                  <a:pt x="264208" y="582179"/>
                  <a:pt x="270627" y="574160"/>
                </a:cubicBezTo>
                <a:cubicBezTo>
                  <a:pt x="272232" y="572556"/>
                  <a:pt x="272232" y="570952"/>
                  <a:pt x="273837" y="570952"/>
                </a:cubicBezTo>
                <a:cubicBezTo>
                  <a:pt x="283465" y="570952"/>
                  <a:pt x="293093" y="582179"/>
                  <a:pt x="305931" y="575763"/>
                </a:cubicBezTo>
                <a:cubicBezTo>
                  <a:pt x="321978" y="567744"/>
                  <a:pt x="297907" y="559725"/>
                  <a:pt x="310745" y="558122"/>
                </a:cubicBezTo>
                <a:cubicBezTo>
                  <a:pt x="312350" y="558122"/>
                  <a:pt x="312350" y="561329"/>
                  <a:pt x="315559" y="562933"/>
                </a:cubicBezTo>
                <a:cubicBezTo>
                  <a:pt x="320374" y="564537"/>
                  <a:pt x="325188" y="558122"/>
                  <a:pt x="331607" y="558122"/>
                </a:cubicBezTo>
                <a:cubicBezTo>
                  <a:pt x="344445" y="559725"/>
                  <a:pt x="355678" y="569348"/>
                  <a:pt x="368515" y="567744"/>
                </a:cubicBezTo>
                <a:cubicBezTo>
                  <a:pt x="374934" y="566141"/>
                  <a:pt x="363701" y="577367"/>
                  <a:pt x="378144" y="574160"/>
                </a:cubicBezTo>
                <a:cubicBezTo>
                  <a:pt x="386167" y="572556"/>
                  <a:pt x="386167" y="561329"/>
                  <a:pt x="386167" y="554914"/>
                </a:cubicBezTo>
                <a:cubicBezTo>
                  <a:pt x="386167" y="553310"/>
                  <a:pt x="384563" y="548499"/>
                  <a:pt x="386167" y="548499"/>
                </a:cubicBezTo>
                <a:cubicBezTo>
                  <a:pt x="395796" y="551706"/>
                  <a:pt x="397400" y="564537"/>
                  <a:pt x="400610" y="562933"/>
                </a:cubicBezTo>
                <a:cubicBezTo>
                  <a:pt x="403819" y="561329"/>
                  <a:pt x="407029" y="561329"/>
                  <a:pt x="408634" y="562933"/>
                </a:cubicBezTo>
                <a:cubicBezTo>
                  <a:pt x="411843" y="564537"/>
                  <a:pt x="400610" y="567744"/>
                  <a:pt x="402215" y="570952"/>
                </a:cubicBezTo>
                <a:cubicBezTo>
                  <a:pt x="402215" y="572556"/>
                  <a:pt x="439123" y="586990"/>
                  <a:pt x="447147" y="590198"/>
                </a:cubicBezTo>
                <a:cubicBezTo>
                  <a:pt x="448752" y="590198"/>
                  <a:pt x="448752" y="588594"/>
                  <a:pt x="448752" y="586990"/>
                </a:cubicBezTo>
                <a:cubicBezTo>
                  <a:pt x="458380" y="575763"/>
                  <a:pt x="447147" y="580575"/>
                  <a:pt x="451961" y="569348"/>
                </a:cubicBezTo>
                <a:cubicBezTo>
                  <a:pt x="451961" y="567744"/>
                  <a:pt x="453566" y="561329"/>
                  <a:pt x="456775" y="561329"/>
                </a:cubicBezTo>
                <a:lnTo>
                  <a:pt x="463194" y="550103"/>
                </a:lnTo>
                <a:cubicBezTo>
                  <a:pt x="469613" y="543687"/>
                  <a:pt x="482451" y="540480"/>
                  <a:pt x="487265" y="532461"/>
                </a:cubicBezTo>
                <a:cubicBezTo>
                  <a:pt x="495289" y="519630"/>
                  <a:pt x="496893" y="497177"/>
                  <a:pt x="512941" y="487554"/>
                </a:cubicBezTo>
                <a:cubicBezTo>
                  <a:pt x="517755" y="484347"/>
                  <a:pt x="532197" y="477932"/>
                  <a:pt x="532197" y="468309"/>
                </a:cubicBezTo>
                <a:cubicBezTo>
                  <a:pt x="533802" y="460290"/>
                  <a:pt x="533802" y="453875"/>
                  <a:pt x="537011" y="444252"/>
                </a:cubicBezTo>
                <a:cubicBezTo>
                  <a:pt x="538616" y="436233"/>
                  <a:pt x="538616" y="421799"/>
                  <a:pt x="540221" y="413780"/>
                </a:cubicBezTo>
                <a:cubicBezTo>
                  <a:pt x="540221" y="408968"/>
                  <a:pt x="530593" y="400949"/>
                  <a:pt x="532197" y="396138"/>
                </a:cubicBezTo>
                <a:cubicBezTo>
                  <a:pt x="537011" y="386515"/>
                  <a:pt x="546640" y="399346"/>
                  <a:pt x="549849" y="399346"/>
                </a:cubicBezTo>
                <a:cubicBezTo>
                  <a:pt x="549849" y="399346"/>
                  <a:pt x="541826" y="386515"/>
                  <a:pt x="543430" y="381704"/>
                </a:cubicBezTo>
                <a:cubicBezTo>
                  <a:pt x="548245" y="373685"/>
                  <a:pt x="553059" y="373685"/>
                  <a:pt x="557873" y="364062"/>
                </a:cubicBezTo>
                <a:cubicBezTo>
                  <a:pt x="559478" y="360854"/>
                  <a:pt x="548245" y="351232"/>
                  <a:pt x="548245" y="348024"/>
                </a:cubicBezTo>
                <a:cubicBezTo>
                  <a:pt x="543430" y="331986"/>
                  <a:pt x="562687" y="320759"/>
                  <a:pt x="557873" y="306325"/>
                </a:cubicBezTo>
                <a:cubicBezTo>
                  <a:pt x="556268" y="301514"/>
                  <a:pt x="548245" y="301514"/>
                  <a:pt x="546640" y="293495"/>
                </a:cubicBezTo>
                <a:cubicBezTo>
                  <a:pt x="538616" y="248589"/>
                  <a:pt x="589967" y="296703"/>
                  <a:pt x="573920" y="271042"/>
                </a:cubicBez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endParaRPr lang="en-IE"/>
          </a:p>
        </p:txBody>
      </p:sp>
      <p:pic>
        <p:nvPicPr>
          <p:cNvPr id="2050" name="Picture 2" descr="Dairy Manufacturing | Donaldson Compressed Air &amp; Process">
            <a:extLst>
              <a:ext uri="{FF2B5EF4-FFF2-40B4-BE49-F238E27FC236}">
                <a16:creationId xmlns:a16="http://schemas.microsoft.com/office/drawing/2014/main" id="{FC67D3E4-3078-812B-6001-1F8D3E4479DF}"/>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98036" y="0"/>
            <a:ext cx="4107750" cy="608707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7">
            <a:extLst>
              <a:ext uri="{FF2B5EF4-FFF2-40B4-BE49-F238E27FC236}">
                <a16:creationId xmlns:a16="http://schemas.microsoft.com/office/drawing/2014/main" id="{614A2A49-29D3-1199-498A-AF9105C019CD}"/>
              </a:ext>
            </a:extLst>
          </p:cNvPr>
          <p:cNvSpPr/>
          <p:nvPr/>
        </p:nvSpPr>
        <p:spPr>
          <a:xfrm>
            <a:off x="-6098611" y="333932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F5B3DF5B-B659-D26B-965C-36176B3B9B03}"/>
              </a:ext>
            </a:extLst>
          </p:cNvPr>
          <p:cNvSpPr/>
          <p:nvPr/>
        </p:nvSpPr>
        <p:spPr>
          <a:xfrm>
            <a:off x="3401984" y="1540862"/>
            <a:ext cx="6109291" cy="674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416277" y="1543200"/>
            <a:ext cx="6032805" cy="569387"/>
          </a:xfrm>
          <a:prstGeom prst="rect">
            <a:avLst/>
          </a:prstGeom>
          <a:noFill/>
        </p:spPr>
        <p:txBody>
          <a:bodyPr wrap="none" lIns="91440" tIns="45720" rIns="91440" bIns="45720" rtlCol="0" anchor="t">
            <a:spAutoFit/>
          </a:bodyPr>
          <a:lstStyle/>
          <a:p>
            <a:r>
              <a:rPr lang="en-US" sz="3100" b="1" spc="324" dirty="0" err="1">
                <a:solidFill>
                  <a:srgbClr val="60BA47"/>
                </a:solidFill>
                <a:latin typeface="Calibri"/>
                <a:ea typeface="Calibri"/>
                <a:cs typeface="Calibri"/>
              </a:rPr>
              <a:t>Mappe</a:t>
            </a:r>
            <a:r>
              <a:rPr lang="en-US" sz="3100" b="1" spc="324" dirty="0">
                <a:solidFill>
                  <a:srgbClr val="60BA47"/>
                </a:solidFill>
                <a:latin typeface="Calibri"/>
                <a:ea typeface="Calibri"/>
                <a:cs typeface="Calibri"/>
              </a:rPr>
              <a:t> </a:t>
            </a:r>
            <a:r>
              <a:rPr lang="en-US" sz="3100" b="1" spc="324" dirty="0" err="1">
                <a:solidFill>
                  <a:srgbClr val="60BA47"/>
                </a:solidFill>
                <a:latin typeface="Calibri"/>
                <a:ea typeface="Calibri"/>
                <a:cs typeface="Calibri"/>
              </a:rPr>
              <a:t>dei</a:t>
            </a:r>
            <a:r>
              <a:rPr lang="en-US" sz="3100" b="1" spc="324" dirty="0">
                <a:solidFill>
                  <a:srgbClr val="60BA47"/>
                </a:solidFill>
                <a:latin typeface="Calibri"/>
                <a:ea typeface="Calibri"/>
                <a:cs typeface="Calibri"/>
              </a:rPr>
              <a:t> </a:t>
            </a:r>
            <a:r>
              <a:rPr lang="en-US" sz="3100" b="1" spc="324" dirty="0" err="1">
                <a:solidFill>
                  <a:srgbClr val="60BA47"/>
                </a:solidFill>
                <a:latin typeface="Calibri"/>
                <a:ea typeface="Calibri"/>
                <a:cs typeface="Calibri"/>
              </a:rPr>
              <a:t>Flussi</a:t>
            </a:r>
            <a:r>
              <a:rPr lang="en-US" sz="3100" b="1" spc="324" dirty="0">
                <a:solidFill>
                  <a:srgbClr val="60BA47"/>
                </a:solidFill>
                <a:latin typeface="Calibri"/>
                <a:ea typeface="Calibri"/>
                <a:cs typeface="Calibri"/>
              </a:rPr>
              <a:t> </a:t>
            </a:r>
            <a:r>
              <a:rPr lang="en-US" sz="3100" b="1" spc="324" dirty="0" err="1">
                <a:solidFill>
                  <a:srgbClr val="60BA47"/>
                </a:solidFill>
                <a:latin typeface="Calibri"/>
                <a:ea typeface="Calibri"/>
                <a:cs typeface="Calibri"/>
              </a:rPr>
              <a:t>degli</a:t>
            </a:r>
            <a:r>
              <a:rPr lang="en-US" sz="3100" b="1" spc="324" dirty="0">
                <a:solidFill>
                  <a:srgbClr val="60BA47"/>
                </a:solidFill>
                <a:latin typeface="Calibri"/>
                <a:ea typeface="Calibri"/>
                <a:cs typeface="Calibri"/>
              </a:rPr>
              <a:t> </a:t>
            </a:r>
            <a:r>
              <a:rPr lang="en-US" sz="3100" b="1" spc="324" dirty="0" err="1">
                <a:solidFill>
                  <a:srgbClr val="60BA47"/>
                </a:solidFill>
                <a:latin typeface="Calibri"/>
                <a:ea typeface="Calibri"/>
                <a:cs typeface="Calibri"/>
              </a:rPr>
              <a:t>scarti</a:t>
            </a:r>
            <a:endParaRPr lang="en-US" dirty="0" err="1"/>
          </a:p>
        </p:txBody>
      </p:sp>
    </p:spTree>
    <p:extLst>
      <p:ext uri="{BB962C8B-B14F-4D97-AF65-F5344CB8AC3E}">
        <p14:creationId xmlns:p14="http://schemas.microsoft.com/office/powerpoint/2010/main" val="399398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904856" y="826894"/>
            <a:ext cx="2646223" cy="1625184"/>
          </a:xfrm>
          <a:prstGeom prst="rect">
            <a:avLst/>
          </a:prstGeom>
        </p:spPr>
        <p:txBody>
          <a:bodyPr lIns="91440" tIns="45720" rIns="91440" bIns="45720" anchor="t">
            <a:noAutofit/>
          </a:bodyPr>
          <a:lstStyle/>
          <a:p>
            <a:r>
              <a:rPr lang="en-US"/>
              <a:t>Flusso</a:t>
            </a:r>
            <a:r>
              <a:rPr lang="en-US" dirty="0"/>
              <a:t> </a:t>
            </a:r>
            <a:r>
              <a:rPr lang="en-US" dirty="0" err="1"/>
              <a:t>degli</a:t>
            </a:r>
            <a:r>
              <a:rPr lang="en-US" dirty="0"/>
              <a:t> </a:t>
            </a:r>
            <a:r>
              <a:rPr lang="en-US" dirty="0" err="1"/>
              <a:t>scarti</a:t>
            </a:r>
            <a:r>
              <a:rPr lang="en-US" dirty="0"/>
              <a:t> </a:t>
            </a:r>
            <a:r>
              <a:rPr lang="en-US" dirty="0" err="1"/>
              <a:t>latteo-caseari</a:t>
            </a:r>
            <a:endParaRPr lang="en-US" dirty="0" err="1">
              <a:ea typeface="Calibri"/>
              <a:cs typeface="Calibri"/>
            </a:endParaRPr>
          </a:p>
        </p:txBody>
      </p:sp>
      <p:sp>
        <p:nvSpPr>
          <p:cNvPr id="9" name="TextBox 8">
            <a:extLst>
              <a:ext uri="{FF2B5EF4-FFF2-40B4-BE49-F238E27FC236}">
                <a16:creationId xmlns:a16="http://schemas.microsoft.com/office/drawing/2014/main" id="{A9317E67-6663-6B79-C741-9BD1C249A9A5}"/>
              </a:ext>
            </a:extLst>
          </p:cNvPr>
          <p:cNvSpPr txBox="1"/>
          <p:nvPr/>
        </p:nvSpPr>
        <p:spPr>
          <a:xfrm>
            <a:off x="904856" y="2643673"/>
            <a:ext cx="2254803" cy="2862322"/>
          </a:xfrm>
          <a:prstGeom prst="rect">
            <a:avLst/>
          </a:prstGeom>
          <a:noFill/>
        </p:spPr>
        <p:txBody>
          <a:bodyPr wrap="square" lIns="91440" tIns="45720" rIns="91440" bIns="45720" anchor="t">
            <a:spAutoFit/>
          </a:bodyPr>
          <a:lstStyle/>
          <a:p>
            <a:r>
              <a:rPr lang="en-US" dirty="0">
                <a:solidFill>
                  <a:srgbClr val="09465E"/>
                </a:solidFill>
              </a:rPr>
              <a:t> </a:t>
            </a:r>
            <a:r>
              <a:rPr lang="en-US" err="1">
                <a:solidFill>
                  <a:srgbClr val="09465E"/>
                </a:solidFill>
                <a:ea typeface="+mn-lt"/>
                <a:cs typeface="+mn-lt"/>
              </a:rPr>
              <a:t>Evidenziando</a:t>
            </a:r>
            <a:r>
              <a:rPr lang="en-US" dirty="0">
                <a:solidFill>
                  <a:srgbClr val="09465E"/>
                </a:solidFill>
              </a:rPr>
              <a:t> le </a:t>
            </a:r>
            <a:r>
              <a:rPr lang="en-US" err="1">
                <a:solidFill>
                  <a:srgbClr val="09465E"/>
                </a:solidFill>
              </a:rPr>
              <a:t>fasi</a:t>
            </a:r>
            <a:r>
              <a:rPr lang="en-US" dirty="0">
                <a:solidFill>
                  <a:srgbClr val="09465E"/>
                </a:solidFill>
              </a:rPr>
              <a:t> </a:t>
            </a:r>
            <a:r>
              <a:rPr lang="en-US" err="1">
                <a:solidFill>
                  <a:srgbClr val="09465E"/>
                </a:solidFill>
              </a:rPr>
              <a:t>fondamentali</a:t>
            </a:r>
            <a:r>
              <a:rPr lang="en-US" dirty="0">
                <a:solidFill>
                  <a:srgbClr val="09465E"/>
                </a:solidFill>
              </a:rPr>
              <a:t> </a:t>
            </a:r>
            <a:r>
              <a:rPr lang="en-US" err="1">
                <a:solidFill>
                  <a:srgbClr val="09465E"/>
                </a:solidFill>
              </a:rPr>
              <a:t>della</a:t>
            </a:r>
            <a:r>
              <a:rPr lang="en-US" dirty="0">
                <a:solidFill>
                  <a:srgbClr val="09465E"/>
                </a:solidFill>
              </a:rPr>
              <a:t> </a:t>
            </a:r>
            <a:r>
              <a:rPr lang="en-US" err="1">
                <a:solidFill>
                  <a:srgbClr val="09465E"/>
                </a:solidFill>
              </a:rPr>
              <a:t>produzione</a:t>
            </a:r>
            <a:r>
              <a:rPr lang="en-US" dirty="0">
                <a:solidFill>
                  <a:srgbClr val="09465E"/>
                </a:solidFill>
              </a:rPr>
              <a:t> e </a:t>
            </a:r>
            <a:r>
              <a:rPr lang="en-US" err="1">
                <a:solidFill>
                  <a:srgbClr val="09465E"/>
                </a:solidFill>
              </a:rPr>
              <a:t>i</a:t>
            </a:r>
            <a:r>
              <a:rPr lang="en-US" dirty="0">
                <a:solidFill>
                  <a:srgbClr val="09465E"/>
                </a:solidFill>
              </a:rPr>
              <a:t> </a:t>
            </a:r>
            <a:r>
              <a:rPr lang="en-US" err="1">
                <a:solidFill>
                  <a:srgbClr val="09465E"/>
                </a:solidFill>
              </a:rPr>
              <a:t>possibili</a:t>
            </a:r>
            <a:r>
              <a:rPr lang="en-US" dirty="0">
                <a:solidFill>
                  <a:srgbClr val="09465E"/>
                </a:solidFill>
              </a:rPr>
              <a:t> </a:t>
            </a:r>
            <a:r>
              <a:rPr lang="en-US" err="1">
                <a:solidFill>
                  <a:srgbClr val="09465E"/>
                </a:solidFill>
              </a:rPr>
              <a:t>impieghi</a:t>
            </a:r>
            <a:r>
              <a:rPr lang="en-US" dirty="0">
                <a:solidFill>
                  <a:srgbClr val="09465E"/>
                </a:solidFill>
              </a:rPr>
              <a:t> </a:t>
            </a:r>
            <a:r>
              <a:rPr lang="en-US" err="1">
                <a:solidFill>
                  <a:srgbClr val="09465E"/>
                </a:solidFill>
              </a:rPr>
              <a:t>dei</a:t>
            </a:r>
            <a:r>
              <a:rPr lang="en-US" dirty="0">
                <a:solidFill>
                  <a:srgbClr val="09465E"/>
                </a:solidFill>
              </a:rPr>
              <a:t> </a:t>
            </a:r>
            <a:r>
              <a:rPr lang="en-US" err="1">
                <a:solidFill>
                  <a:srgbClr val="09465E"/>
                </a:solidFill>
              </a:rPr>
              <a:t>sottoprodotti</a:t>
            </a:r>
            <a:r>
              <a:rPr lang="en-US" dirty="0">
                <a:solidFill>
                  <a:srgbClr val="09465E"/>
                </a:solidFill>
              </a:rPr>
              <a:t> </a:t>
            </a:r>
            <a:r>
              <a:rPr lang="en-US" err="1">
                <a:solidFill>
                  <a:srgbClr val="09465E"/>
                </a:solidFill>
              </a:rPr>
              <a:t>lattiero-caseari</a:t>
            </a:r>
            <a:r>
              <a:rPr lang="en-US" dirty="0">
                <a:solidFill>
                  <a:srgbClr val="09465E"/>
                </a:solidFill>
              </a:rPr>
              <a:t>, </a:t>
            </a:r>
            <a:r>
              <a:rPr lang="en-US" err="1">
                <a:solidFill>
                  <a:srgbClr val="09465E"/>
                </a:solidFill>
              </a:rPr>
              <a:t>si</a:t>
            </a:r>
            <a:r>
              <a:rPr lang="en-US" dirty="0">
                <a:solidFill>
                  <a:srgbClr val="09465E"/>
                </a:solidFill>
              </a:rPr>
              <a:t> </a:t>
            </a:r>
            <a:r>
              <a:rPr lang="en-US" err="1">
                <a:solidFill>
                  <a:srgbClr val="09465E"/>
                </a:solidFill>
              </a:rPr>
              <a:t>dimostrano</a:t>
            </a:r>
            <a:r>
              <a:rPr lang="en-US" dirty="0">
                <a:solidFill>
                  <a:srgbClr val="09465E"/>
                </a:solidFill>
              </a:rPr>
              <a:t> le </a:t>
            </a:r>
            <a:r>
              <a:rPr lang="en-US" err="1">
                <a:solidFill>
                  <a:srgbClr val="09465E"/>
                </a:solidFill>
              </a:rPr>
              <a:t>vaste</a:t>
            </a:r>
            <a:r>
              <a:rPr lang="en-US" dirty="0">
                <a:solidFill>
                  <a:srgbClr val="09465E"/>
                </a:solidFill>
              </a:rPr>
              <a:t> </a:t>
            </a:r>
            <a:r>
              <a:rPr lang="en-US" err="1">
                <a:solidFill>
                  <a:srgbClr val="09465E"/>
                </a:solidFill>
              </a:rPr>
              <a:t>applicazioni</a:t>
            </a:r>
            <a:r>
              <a:rPr lang="en-US" dirty="0">
                <a:solidFill>
                  <a:srgbClr val="09465E"/>
                </a:solidFill>
              </a:rPr>
              <a:t> </a:t>
            </a:r>
            <a:r>
              <a:rPr lang="en-US" err="1">
                <a:solidFill>
                  <a:srgbClr val="09465E"/>
                </a:solidFill>
              </a:rPr>
              <a:t>degli</a:t>
            </a:r>
            <a:r>
              <a:rPr lang="en-US" dirty="0">
                <a:solidFill>
                  <a:srgbClr val="09465E"/>
                </a:solidFill>
              </a:rPr>
              <a:t> </a:t>
            </a:r>
            <a:r>
              <a:rPr lang="en-US" err="1">
                <a:solidFill>
                  <a:srgbClr val="09465E"/>
                </a:solidFill>
              </a:rPr>
              <a:t>scarti</a:t>
            </a:r>
            <a:r>
              <a:rPr lang="en-US" dirty="0">
                <a:solidFill>
                  <a:srgbClr val="09465E"/>
                </a:solidFill>
              </a:rPr>
              <a:t> </a:t>
            </a:r>
            <a:r>
              <a:rPr lang="en-US" err="1">
                <a:solidFill>
                  <a:srgbClr val="09465E"/>
                </a:solidFill>
              </a:rPr>
              <a:t>lattiero-caseari</a:t>
            </a:r>
            <a:r>
              <a:rPr lang="en-US" dirty="0">
                <a:solidFill>
                  <a:srgbClr val="09465E"/>
                </a:solidFill>
              </a:rPr>
              <a:t> </a:t>
            </a:r>
            <a:r>
              <a:rPr lang="en-US" err="1">
                <a:solidFill>
                  <a:srgbClr val="09465E"/>
                </a:solidFill>
              </a:rPr>
              <a:t>all'interno</a:t>
            </a:r>
            <a:r>
              <a:rPr lang="en-US" dirty="0">
                <a:solidFill>
                  <a:srgbClr val="09465E"/>
                </a:solidFill>
              </a:rPr>
              <a:t> di </a:t>
            </a:r>
            <a:r>
              <a:rPr lang="en-US" err="1">
                <a:solidFill>
                  <a:srgbClr val="09465E"/>
                </a:solidFill>
              </a:rPr>
              <a:t>un'economia</a:t>
            </a:r>
            <a:r>
              <a:rPr lang="en-US" dirty="0">
                <a:solidFill>
                  <a:srgbClr val="09465E"/>
                </a:solidFill>
              </a:rPr>
              <a:t> </a:t>
            </a:r>
            <a:r>
              <a:rPr lang="en-US" err="1">
                <a:solidFill>
                  <a:srgbClr val="09465E"/>
                </a:solidFill>
              </a:rPr>
              <a:t>circolare</a:t>
            </a:r>
            <a:endParaRPr lang="en-IE" err="1">
              <a:solidFill>
                <a:srgbClr val="09465E"/>
              </a:solidFill>
            </a:endParaRPr>
          </a:p>
        </p:txBody>
      </p:sp>
      <p:pic>
        <p:nvPicPr>
          <p:cNvPr id="2" name="Picture 1">
            <a:extLst>
              <a:ext uri="{FF2B5EF4-FFF2-40B4-BE49-F238E27FC236}">
                <a16:creationId xmlns:a16="http://schemas.microsoft.com/office/drawing/2014/main" id="{6842B5AF-A3F4-30E8-51A0-0BBD65170B76}"/>
              </a:ext>
            </a:extLst>
          </p:cNvPr>
          <p:cNvPicPr>
            <a:picLocks noChangeAspect="1"/>
          </p:cNvPicPr>
          <p:nvPr/>
        </p:nvPicPr>
        <p:blipFill>
          <a:blip r:embed="rId2"/>
          <a:stretch>
            <a:fillRect/>
          </a:stretch>
        </p:blipFill>
        <p:spPr>
          <a:xfrm>
            <a:off x="4701327" y="821531"/>
            <a:ext cx="5908782" cy="5214938"/>
          </a:xfrm>
          <a:prstGeom prst="rect">
            <a:avLst/>
          </a:prstGeom>
          <a:ln>
            <a:solidFill>
              <a:schemeClr val="bg2">
                <a:lumMod val="50000"/>
              </a:schemeClr>
            </a:solidFill>
          </a:ln>
        </p:spPr>
      </p:pic>
    </p:spTree>
    <p:extLst>
      <p:ext uri="{BB962C8B-B14F-4D97-AF65-F5344CB8AC3E}">
        <p14:creationId xmlns:p14="http://schemas.microsoft.com/office/powerpoint/2010/main" val="308352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80D2-4F08-42D5-99DB-B6A9DBDA74E3}"/>
              </a:ext>
            </a:extLst>
          </p:cNvPr>
          <p:cNvSpPr>
            <a:spLocks noGrp="1"/>
          </p:cNvSpPr>
          <p:nvPr>
            <p:ph type="body" sz="quarter" idx="16"/>
          </p:nvPr>
        </p:nvSpPr>
        <p:spPr>
          <a:xfrm>
            <a:off x="904856" y="425067"/>
            <a:ext cx="10052954" cy="803654"/>
          </a:xfrm>
        </p:spPr>
        <p:txBody>
          <a:bodyPr lIns="91440" tIns="45720" rIns="91440" bIns="45720" anchor="t">
            <a:noAutofit/>
          </a:bodyPr>
          <a:lstStyle/>
          <a:p>
            <a:r>
              <a:rPr lang="en-US" dirty="0" err="1"/>
              <a:t>Prodotto</a:t>
            </a:r>
            <a:r>
              <a:rPr lang="en-US" dirty="0"/>
              <a:t> </a:t>
            </a:r>
            <a:r>
              <a:rPr lang="en-US" dirty="0" err="1"/>
              <a:t>Primario</a:t>
            </a:r>
            <a:r>
              <a:rPr lang="en-US" dirty="0"/>
              <a:t> – Latte Crudo</a:t>
            </a:r>
            <a:endParaRPr lang="en-IE" dirty="0"/>
          </a:p>
        </p:txBody>
      </p:sp>
      <p:sp>
        <p:nvSpPr>
          <p:cNvPr id="3" name="Text Placeholder 2">
            <a:extLst>
              <a:ext uri="{FF2B5EF4-FFF2-40B4-BE49-F238E27FC236}">
                <a16:creationId xmlns:a16="http://schemas.microsoft.com/office/drawing/2014/main" id="{97F08EAA-642A-BC48-0C77-D38FB00E4A53}"/>
              </a:ext>
            </a:extLst>
          </p:cNvPr>
          <p:cNvSpPr>
            <a:spLocks noGrp="1"/>
          </p:cNvSpPr>
          <p:nvPr>
            <p:ph type="body" sz="quarter" idx="19"/>
          </p:nvPr>
        </p:nvSpPr>
        <p:spPr>
          <a:xfrm>
            <a:off x="662957" y="1057374"/>
            <a:ext cx="10527823" cy="4746787"/>
          </a:xfrm>
        </p:spPr>
        <p:txBody>
          <a:bodyPr lIns="91440" tIns="45720" rIns="91440" bIns="45720" anchor="t"/>
          <a:lstStyle/>
          <a:p>
            <a:r>
              <a:rPr lang="en-US" sz="2000" dirty="0"/>
              <a:t> Il </a:t>
            </a:r>
            <a:r>
              <a:rPr lang="en-US" sz="2000" dirty="0" err="1"/>
              <a:t>prodotto</a:t>
            </a:r>
            <a:r>
              <a:rPr lang="en-US" sz="2000" dirty="0"/>
              <a:t> </a:t>
            </a:r>
            <a:r>
              <a:rPr lang="en-US" sz="2000" dirty="0" err="1"/>
              <a:t>principale</a:t>
            </a:r>
            <a:r>
              <a:rPr lang="en-US" sz="2000" dirty="0"/>
              <a:t> </a:t>
            </a:r>
            <a:r>
              <a:rPr lang="en-US" sz="2000" dirty="0" err="1"/>
              <a:t>dell'industria</a:t>
            </a:r>
            <a:r>
              <a:rPr lang="en-US" sz="2000" dirty="0"/>
              <a:t> </a:t>
            </a:r>
            <a:r>
              <a:rPr lang="en-US" sz="2000" dirty="0" err="1"/>
              <a:t>lattiero-casearia</a:t>
            </a:r>
            <a:r>
              <a:rPr lang="en-US" sz="2000" dirty="0"/>
              <a:t> è il latte, </a:t>
            </a:r>
            <a:r>
              <a:rPr lang="en-US" sz="2000" dirty="0" err="1"/>
              <a:t>che</a:t>
            </a:r>
            <a:r>
              <a:rPr lang="en-US" sz="2000" dirty="0"/>
              <a:t> </a:t>
            </a:r>
            <a:r>
              <a:rPr lang="en-US" sz="2000" dirty="0" err="1"/>
              <a:t>viene</a:t>
            </a:r>
            <a:r>
              <a:rPr lang="en-US" sz="2000" dirty="0"/>
              <a:t> </a:t>
            </a:r>
            <a:r>
              <a:rPr lang="en-US" sz="2000" dirty="0" err="1"/>
              <a:t>successivamente</a:t>
            </a:r>
            <a:r>
              <a:rPr lang="en-US" sz="2000" dirty="0"/>
              <a:t> </a:t>
            </a:r>
            <a:r>
              <a:rPr lang="en-US" sz="2000" dirty="0" err="1"/>
              <a:t>trasformato</a:t>
            </a:r>
            <a:r>
              <a:rPr lang="en-US" sz="2000" dirty="0"/>
              <a:t> in </a:t>
            </a:r>
            <a:r>
              <a:rPr lang="en-US" sz="2000" dirty="0" err="1"/>
              <a:t>diversi</a:t>
            </a:r>
            <a:r>
              <a:rPr lang="en-US" sz="2000" dirty="0"/>
              <a:t> </a:t>
            </a:r>
            <a:r>
              <a:rPr lang="en-US" sz="2000" dirty="0" err="1"/>
              <a:t>prodotti</a:t>
            </a:r>
            <a:r>
              <a:rPr lang="en-US" sz="2000" dirty="0"/>
              <a:t>, </a:t>
            </a:r>
            <a:r>
              <a:rPr lang="en-US" sz="2000" dirty="0" err="1"/>
              <a:t>tra</a:t>
            </a:r>
            <a:r>
              <a:rPr lang="en-US" sz="2000" dirty="0"/>
              <a:t> cui </a:t>
            </a:r>
            <a:r>
              <a:rPr lang="en-US" sz="2000" dirty="0" err="1"/>
              <a:t>formaggio</a:t>
            </a:r>
            <a:r>
              <a:rPr lang="en-US" sz="2000" dirty="0"/>
              <a:t>, burro e yogurt.</a:t>
            </a:r>
            <a:endParaRPr lang="en-US" sz="2000" dirty="0">
              <a:ea typeface="Calibri"/>
              <a:cs typeface="Calibri"/>
            </a:endParaRPr>
          </a:p>
          <a:p>
            <a:endParaRPr lang="en-US" sz="600" dirty="0">
              <a:ea typeface="Calibri"/>
              <a:cs typeface="Calibri"/>
            </a:endParaRPr>
          </a:p>
          <a:p>
            <a:r>
              <a:rPr lang="en-US" sz="2000" b="1" dirty="0" err="1"/>
              <a:t>Perché</a:t>
            </a:r>
            <a:r>
              <a:rPr lang="en-US" sz="2000" b="1" dirty="0"/>
              <a:t> il latte o </a:t>
            </a:r>
            <a:r>
              <a:rPr lang="en-US" sz="2000" b="1" dirty="0" err="1"/>
              <a:t>i</a:t>
            </a:r>
            <a:r>
              <a:rPr lang="en-US" sz="2000" b="1" dirty="0"/>
              <a:t> </a:t>
            </a:r>
            <a:r>
              <a:rPr lang="en-US" sz="2000" b="1" dirty="0" err="1"/>
              <a:t>latticini</a:t>
            </a:r>
            <a:r>
              <a:rPr lang="en-US" sz="2000" b="1" dirty="0"/>
              <a:t> </a:t>
            </a:r>
            <a:r>
              <a:rPr lang="en-US" sz="2000" b="1" dirty="0" err="1"/>
              <a:t>vengono</a:t>
            </a:r>
            <a:r>
              <a:rPr lang="en-US" sz="2000" b="1" dirty="0"/>
              <a:t> </a:t>
            </a:r>
            <a:r>
              <a:rPr lang="en-US" sz="2000" b="1" dirty="0" err="1"/>
              <a:t>considerati</a:t>
            </a:r>
            <a:r>
              <a:rPr lang="en-US" sz="2000" b="1" dirty="0"/>
              <a:t> </a:t>
            </a:r>
            <a:r>
              <a:rPr lang="en-US" sz="2000" b="1" dirty="0" err="1"/>
              <a:t>prodotti</a:t>
            </a:r>
            <a:r>
              <a:rPr lang="en-US" sz="2000" b="1" dirty="0"/>
              <a:t> </a:t>
            </a:r>
            <a:r>
              <a:rPr lang="en-US" sz="2000" b="1" dirty="0" err="1"/>
              <a:t>primari</a:t>
            </a:r>
            <a:r>
              <a:rPr lang="en-US" sz="2000" b="1" dirty="0"/>
              <a:t>?</a:t>
            </a:r>
            <a:endParaRPr lang="en-US" sz="2000" b="1" dirty="0">
              <a:ea typeface="Calibri"/>
              <a:cs typeface="Calibri"/>
            </a:endParaRPr>
          </a:p>
          <a:p>
            <a:pPr marL="457200" indent="-457200">
              <a:buAutoNum type="arabicPeriod"/>
            </a:pPr>
            <a:r>
              <a:rPr lang="en-US" sz="2000" b="1" err="1"/>
              <a:t>Progressi</a:t>
            </a:r>
            <a:r>
              <a:rPr lang="en-US" sz="2000" b="1" dirty="0"/>
              <a:t> </a:t>
            </a:r>
            <a:r>
              <a:rPr lang="en-US" sz="2000" b="1" err="1"/>
              <a:t>tecnologici</a:t>
            </a:r>
            <a:r>
              <a:rPr lang="en-US" sz="2000" b="1"/>
              <a:t>:</a:t>
            </a:r>
            <a:r>
              <a:rPr lang="en-US" sz="2000" dirty="0"/>
              <a:t> </a:t>
            </a:r>
            <a:r>
              <a:rPr lang="en-US" sz="2000" err="1"/>
              <a:t>l'innovazione</a:t>
            </a:r>
            <a:r>
              <a:rPr lang="en-US" sz="2000" dirty="0"/>
              <a:t> </a:t>
            </a:r>
            <a:r>
              <a:rPr lang="en-US" sz="2000" err="1"/>
              <a:t>nella</a:t>
            </a:r>
            <a:r>
              <a:rPr lang="en-US" sz="2000" dirty="0"/>
              <a:t> </a:t>
            </a:r>
            <a:r>
              <a:rPr lang="en-US" sz="2000" err="1"/>
              <a:t>lavorazione</a:t>
            </a:r>
            <a:r>
              <a:rPr lang="en-US" sz="2000" dirty="0"/>
              <a:t> </a:t>
            </a:r>
            <a:r>
              <a:rPr lang="en-US" sz="2000" err="1"/>
              <a:t>dei</a:t>
            </a:r>
            <a:r>
              <a:rPr lang="en-US" sz="2000" dirty="0"/>
              <a:t> </a:t>
            </a:r>
            <a:r>
              <a:rPr lang="en-US" sz="2000" err="1"/>
              <a:t>prodotti</a:t>
            </a:r>
            <a:r>
              <a:rPr lang="en-US" sz="2000" dirty="0"/>
              <a:t> </a:t>
            </a:r>
            <a:r>
              <a:rPr lang="en-US" sz="2000" err="1"/>
              <a:t>lattiero-caseari</a:t>
            </a:r>
            <a:r>
              <a:rPr lang="en-US" sz="2000"/>
              <a:t> ha </a:t>
            </a:r>
            <a:r>
              <a:rPr lang="en-US" sz="2000" err="1"/>
              <a:t>permesso</a:t>
            </a:r>
            <a:r>
              <a:rPr lang="en-US" sz="2000" dirty="0"/>
              <a:t> </a:t>
            </a:r>
            <a:r>
              <a:rPr lang="en-US" sz="2000" err="1"/>
              <a:t>all'Irlanda</a:t>
            </a:r>
            <a:r>
              <a:rPr lang="en-US" sz="2000"/>
              <a:t> di </a:t>
            </a:r>
            <a:r>
              <a:rPr lang="en-US" sz="2000" err="1"/>
              <a:t>produrre</a:t>
            </a:r>
            <a:r>
              <a:rPr lang="en-US" sz="2000"/>
              <a:t> in modo </a:t>
            </a:r>
            <a:r>
              <a:rPr lang="en-US" sz="2000" err="1"/>
              <a:t>efficiente</a:t>
            </a:r>
            <a:r>
              <a:rPr lang="en-US" sz="2000" dirty="0"/>
              <a:t> </a:t>
            </a:r>
            <a:r>
              <a:rPr lang="en-US" sz="2000" err="1"/>
              <a:t>una</a:t>
            </a:r>
            <a:r>
              <a:rPr lang="en-US" sz="2000" dirty="0"/>
              <a:t> </a:t>
            </a:r>
            <a:r>
              <a:rPr lang="en-US" sz="2000" err="1"/>
              <a:t>vasta</a:t>
            </a:r>
            <a:r>
              <a:rPr lang="en-US" sz="2000"/>
              <a:t> gamma di </a:t>
            </a:r>
            <a:r>
              <a:rPr lang="en-US" sz="2000" err="1"/>
              <a:t>prodotti</a:t>
            </a:r>
            <a:r>
              <a:rPr lang="en-US" sz="2000" dirty="0"/>
              <a:t> </a:t>
            </a:r>
            <a:r>
              <a:rPr lang="en-US" sz="2000" err="1"/>
              <a:t>lattiero-caseari</a:t>
            </a:r>
            <a:r>
              <a:rPr lang="en-US" sz="2000"/>
              <a:t>.</a:t>
            </a:r>
            <a:endParaRPr lang="en-US" sz="2000">
              <a:latin typeface="Calibri"/>
              <a:ea typeface="Calibri"/>
              <a:cs typeface="Calibri"/>
            </a:endParaRPr>
          </a:p>
          <a:p>
            <a:pPr marL="457200" indent="-457200">
              <a:buAutoNum type="arabicPeriod"/>
            </a:pPr>
            <a:r>
              <a:rPr lang="en-US" sz="2000" b="1" err="1"/>
              <a:t>Utilizzo</a:t>
            </a:r>
            <a:r>
              <a:rPr lang="en-US" sz="2000" b="1" dirty="0"/>
              <a:t> </a:t>
            </a:r>
            <a:r>
              <a:rPr lang="en-US" sz="2000" b="1" err="1"/>
              <a:t>efficiente</a:t>
            </a:r>
            <a:r>
              <a:rPr lang="en-US" sz="2000" b="1" dirty="0"/>
              <a:t>:</a:t>
            </a:r>
            <a:r>
              <a:rPr lang="en-US" sz="2000" b="1" dirty="0">
                <a:latin typeface="Segoe UI"/>
                <a:cs typeface="Segoe UI"/>
              </a:rPr>
              <a:t> </a:t>
            </a:r>
            <a:r>
              <a:rPr lang="en-US" sz="2000" err="1"/>
              <a:t>numerosi</a:t>
            </a:r>
            <a:r>
              <a:rPr lang="en-US" sz="2000" dirty="0"/>
              <a:t> </a:t>
            </a:r>
            <a:r>
              <a:rPr lang="en-US" sz="2000" err="1"/>
              <a:t>aspetti</a:t>
            </a:r>
            <a:r>
              <a:rPr lang="en-US" sz="2000" dirty="0"/>
              <a:t> del </a:t>
            </a:r>
            <a:r>
              <a:rPr lang="en-US" sz="2000" err="1"/>
              <a:t>processo</a:t>
            </a:r>
            <a:r>
              <a:rPr lang="en-US" sz="2000" dirty="0"/>
              <a:t> di </a:t>
            </a:r>
            <a:r>
              <a:rPr lang="en-US" sz="2000" err="1"/>
              <a:t>produzione</a:t>
            </a:r>
            <a:r>
              <a:rPr lang="en-US" sz="2000" dirty="0"/>
              <a:t> del latte </a:t>
            </a:r>
            <a:r>
              <a:rPr lang="en-US" sz="2000" err="1"/>
              <a:t>possono</a:t>
            </a:r>
            <a:r>
              <a:rPr lang="en-US" sz="2000" dirty="0"/>
              <a:t> </a:t>
            </a:r>
            <a:r>
              <a:rPr lang="en-US" sz="2000" err="1"/>
              <a:t>generare</a:t>
            </a:r>
            <a:r>
              <a:rPr lang="en-US" sz="2000" dirty="0"/>
              <a:t> </a:t>
            </a:r>
            <a:r>
              <a:rPr lang="en-US" sz="2000" err="1"/>
              <a:t>sottoprodotti</a:t>
            </a:r>
            <a:r>
              <a:rPr lang="en-US" sz="2000" dirty="0"/>
              <a:t> </a:t>
            </a:r>
            <a:r>
              <a:rPr lang="en-US" sz="2000" err="1"/>
              <a:t>preziosi</a:t>
            </a:r>
            <a:r>
              <a:rPr lang="en-US" sz="2000" dirty="0"/>
              <a:t> in </a:t>
            </a:r>
            <a:r>
              <a:rPr lang="en-US" sz="2000" err="1"/>
              <a:t>diversi</a:t>
            </a:r>
            <a:r>
              <a:rPr lang="en-US" sz="2000" dirty="0"/>
              <a:t> </a:t>
            </a:r>
            <a:r>
              <a:rPr lang="en-US" sz="2000" err="1"/>
              <a:t>settori</a:t>
            </a:r>
            <a:r>
              <a:rPr lang="en-US" sz="2000"/>
              <a:t>.</a:t>
            </a:r>
            <a:endParaRPr lang="en-US" sz="2000" dirty="0">
              <a:ea typeface="Calibri"/>
              <a:cs typeface="Calibri"/>
            </a:endParaRPr>
          </a:p>
          <a:p>
            <a:pPr marL="457200" indent="-457200">
              <a:buAutoNum type="arabicPeriod"/>
            </a:pPr>
            <a:r>
              <a:rPr lang="en-US" sz="2000" b="1" err="1"/>
              <a:t>Domanda</a:t>
            </a:r>
            <a:r>
              <a:rPr lang="en-US" sz="2000" b="1" dirty="0"/>
              <a:t> </a:t>
            </a:r>
            <a:r>
              <a:rPr lang="en-US" sz="2000" b="1" err="1"/>
              <a:t>globale</a:t>
            </a:r>
            <a:r>
              <a:rPr lang="en-US" sz="2000" b="1" dirty="0"/>
              <a:t> di </a:t>
            </a:r>
            <a:r>
              <a:rPr lang="en-US" sz="2000" b="1" err="1"/>
              <a:t>prodotti</a:t>
            </a:r>
            <a:r>
              <a:rPr lang="en-US" sz="2000" b="1" dirty="0"/>
              <a:t> </a:t>
            </a:r>
            <a:r>
              <a:rPr lang="en-US" sz="2000" b="1" err="1"/>
              <a:t>lattiero-caseari</a:t>
            </a:r>
            <a:r>
              <a:rPr lang="en-US" sz="2000" b="1" dirty="0"/>
              <a:t> </a:t>
            </a:r>
            <a:r>
              <a:rPr lang="en-US" sz="2000" b="1" err="1"/>
              <a:t>irlandesi</a:t>
            </a:r>
            <a:r>
              <a:rPr lang="en-US" sz="2000" b="1" dirty="0"/>
              <a:t>:</a:t>
            </a:r>
            <a:r>
              <a:rPr lang="en-US" sz="2000" dirty="0"/>
              <a:t> </a:t>
            </a:r>
            <a:r>
              <a:rPr lang="en-US" sz="2000" err="1"/>
              <a:t>l'Irlanda</a:t>
            </a:r>
            <a:r>
              <a:rPr lang="en-US" sz="2000" dirty="0"/>
              <a:t> produce </a:t>
            </a:r>
            <a:r>
              <a:rPr lang="en-US" sz="2000" err="1"/>
              <a:t>una</a:t>
            </a:r>
            <a:r>
              <a:rPr lang="en-US" sz="2000" dirty="0"/>
              <a:t> </a:t>
            </a:r>
            <a:r>
              <a:rPr lang="en-US" sz="2000" err="1"/>
              <a:t>quantità</a:t>
            </a:r>
            <a:r>
              <a:rPr lang="en-US" sz="2000" dirty="0"/>
              <a:t> di </a:t>
            </a:r>
            <a:r>
              <a:rPr lang="en-US" sz="2000" err="1"/>
              <a:t>prodotti</a:t>
            </a:r>
            <a:r>
              <a:rPr lang="en-US" sz="2000" dirty="0"/>
              <a:t> </a:t>
            </a:r>
            <a:r>
              <a:rPr lang="en-US" sz="2000" err="1"/>
              <a:t>lattiero-caseari</a:t>
            </a:r>
            <a:r>
              <a:rPr lang="en-US" sz="2000" dirty="0"/>
              <a:t> </a:t>
            </a:r>
            <a:r>
              <a:rPr lang="en-US" sz="2000" err="1"/>
              <a:t>superiore</a:t>
            </a:r>
            <a:r>
              <a:rPr lang="en-US" sz="2000" dirty="0"/>
              <a:t> al </a:t>
            </a:r>
            <a:r>
              <a:rPr lang="en-US" sz="2000" err="1"/>
              <a:t>consumo</a:t>
            </a:r>
            <a:r>
              <a:rPr lang="en-US" sz="2000" dirty="0"/>
              <a:t> </a:t>
            </a:r>
            <a:r>
              <a:rPr lang="en-US" sz="2000" err="1"/>
              <a:t>nazionale</a:t>
            </a:r>
            <a:r>
              <a:rPr lang="en-US" sz="2000" dirty="0"/>
              <a:t>. I </a:t>
            </a:r>
            <a:r>
              <a:rPr lang="en-US" sz="2000" err="1"/>
              <a:t>prodotti</a:t>
            </a:r>
            <a:r>
              <a:rPr lang="en-US" sz="2000" dirty="0"/>
              <a:t> </a:t>
            </a:r>
            <a:r>
              <a:rPr lang="en-US" sz="2000" err="1"/>
              <a:t>lattiero-caseari</a:t>
            </a:r>
            <a:r>
              <a:rPr lang="en-US" sz="2000" dirty="0"/>
              <a:t> </a:t>
            </a:r>
            <a:r>
              <a:rPr lang="en-US" sz="2000" err="1"/>
              <a:t>irlandesi</a:t>
            </a:r>
            <a:r>
              <a:rPr lang="en-US" sz="2000" dirty="0"/>
              <a:t>, </a:t>
            </a:r>
            <a:r>
              <a:rPr lang="en-US" sz="2000" err="1"/>
              <a:t>rinomati</a:t>
            </a:r>
            <a:r>
              <a:rPr lang="en-US" sz="2000" dirty="0"/>
              <a:t> per la loro </a:t>
            </a:r>
            <a:r>
              <a:rPr lang="en-US" sz="2000" err="1"/>
              <a:t>alta</a:t>
            </a:r>
            <a:r>
              <a:rPr lang="en-US" sz="2000" dirty="0"/>
              <a:t> </a:t>
            </a:r>
            <a:r>
              <a:rPr lang="en-US" sz="2000" err="1"/>
              <a:t>qualità</a:t>
            </a:r>
            <a:r>
              <a:rPr lang="en-US" sz="2000" dirty="0"/>
              <a:t>, </a:t>
            </a:r>
            <a:r>
              <a:rPr lang="en-US" sz="2000" err="1"/>
              <a:t>sono</a:t>
            </a:r>
            <a:r>
              <a:rPr lang="en-US" sz="2000" dirty="0"/>
              <a:t> molto </a:t>
            </a:r>
            <a:r>
              <a:rPr lang="en-US" sz="2000" err="1"/>
              <a:t>richiesti</a:t>
            </a:r>
            <a:r>
              <a:rPr lang="en-US" sz="2000" dirty="0"/>
              <a:t> a </a:t>
            </a:r>
            <a:r>
              <a:rPr lang="en-US" sz="2000" err="1"/>
              <a:t>livello</a:t>
            </a:r>
            <a:r>
              <a:rPr lang="en-US" sz="2000" dirty="0"/>
              <a:t> </a:t>
            </a:r>
            <a:r>
              <a:rPr lang="en-US" sz="2000" err="1"/>
              <a:t>globale</a:t>
            </a:r>
            <a:r>
              <a:rPr lang="en-US" sz="2000" dirty="0"/>
              <a:t>, con </a:t>
            </a:r>
            <a:r>
              <a:rPr lang="en-US" sz="2000" err="1"/>
              <a:t>esportazioni</a:t>
            </a:r>
            <a:r>
              <a:rPr lang="en-US" sz="2000" dirty="0"/>
              <a:t> significative verso </a:t>
            </a:r>
            <a:r>
              <a:rPr lang="en-US" sz="2000" err="1"/>
              <a:t>i</a:t>
            </a:r>
            <a:r>
              <a:rPr lang="en-US" sz="2000" dirty="0"/>
              <a:t> </a:t>
            </a:r>
            <a:r>
              <a:rPr lang="en-US" sz="2000" err="1"/>
              <a:t>mercati</a:t>
            </a:r>
            <a:r>
              <a:rPr lang="en-US" sz="2000" dirty="0"/>
              <a:t> </a:t>
            </a:r>
            <a:r>
              <a:rPr lang="en-US" sz="2000" err="1"/>
              <a:t>internazionali</a:t>
            </a:r>
            <a:r>
              <a:rPr lang="en-US" sz="2000" dirty="0"/>
              <a:t>. </a:t>
            </a:r>
            <a:r>
              <a:rPr lang="en-US" sz="2000" err="1"/>
              <a:t>L'adesione</a:t>
            </a:r>
            <a:r>
              <a:rPr lang="en-US" sz="2000" dirty="0"/>
              <a:t> </a:t>
            </a:r>
            <a:r>
              <a:rPr lang="en-US" sz="2000" err="1"/>
              <a:t>all'UE</a:t>
            </a:r>
            <a:r>
              <a:rPr lang="en-US" sz="2000" dirty="0"/>
              <a:t> e </a:t>
            </a:r>
            <a:r>
              <a:rPr lang="en-US" sz="2000" err="1"/>
              <a:t>gli</a:t>
            </a:r>
            <a:r>
              <a:rPr lang="en-US" sz="2000" dirty="0"/>
              <a:t> </a:t>
            </a:r>
            <a:r>
              <a:rPr lang="en-US" sz="2000" err="1"/>
              <a:t>accordi</a:t>
            </a:r>
            <a:r>
              <a:rPr lang="en-US" sz="2000" dirty="0"/>
              <a:t> </a:t>
            </a:r>
            <a:r>
              <a:rPr lang="en-US" sz="2000" err="1"/>
              <a:t>commerciali</a:t>
            </a:r>
            <a:r>
              <a:rPr lang="en-US" sz="2000" dirty="0"/>
              <a:t> </a:t>
            </a:r>
            <a:r>
              <a:rPr lang="en-US" sz="2000" err="1"/>
              <a:t>hanno</a:t>
            </a:r>
            <a:r>
              <a:rPr lang="en-US" sz="2000" dirty="0"/>
              <a:t> </a:t>
            </a:r>
            <a:r>
              <a:rPr lang="en-US" sz="2000" err="1"/>
              <a:t>ulteriormente</a:t>
            </a:r>
            <a:r>
              <a:rPr lang="en-US" sz="2000" dirty="0"/>
              <a:t> </a:t>
            </a:r>
            <a:r>
              <a:rPr lang="en-US" sz="2000" err="1"/>
              <a:t>agevolato</a:t>
            </a:r>
            <a:r>
              <a:rPr lang="en-US" sz="2000" dirty="0"/>
              <a:t> </a:t>
            </a:r>
            <a:r>
              <a:rPr lang="en-US" sz="2000" err="1"/>
              <a:t>questo</a:t>
            </a:r>
            <a:r>
              <a:rPr lang="en-US" sz="2000" dirty="0"/>
              <a:t> </a:t>
            </a:r>
            <a:r>
              <a:rPr lang="en-US" sz="2000" err="1"/>
              <a:t>processo</a:t>
            </a:r>
            <a:r>
              <a:rPr lang="en-US" sz="2000" dirty="0"/>
              <a:t>.</a:t>
            </a:r>
            <a:endParaRPr lang="en-US" sz="2000" dirty="0">
              <a:ea typeface="Calibri" panose="020F0502020204030204"/>
              <a:cs typeface="Calibri" panose="020F0502020204030204"/>
            </a:endParaRPr>
          </a:p>
          <a:p>
            <a:pPr marL="457200" indent="-457200">
              <a:buAutoNum type="arabicPeriod"/>
            </a:pPr>
            <a:r>
              <a:rPr lang="en-US" sz="2000" b="1" dirty="0" err="1">
                <a:latin typeface="Calibri"/>
                <a:ea typeface="Calibri"/>
                <a:cs typeface="Calibri"/>
              </a:rPr>
              <a:t>Clima</a:t>
            </a:r>
            <a:r>
              <a:rPr lang="en-US" sz="2000" b="1" dirty="0"/>
              <a:t> e </a:t>
            </a:r>
            <a:r>
              <a:rPr lang="en-US" sz="2000" b="1" dirty="0" err="1"/>
              <a:t>geografia</a:t>
            </a:r>
            <a:r>
              <a:rPr lang="en-US" sz="2000" b="1" dirty="0"/>
              <a:t> </a:t>
            </a:r>
            <a:r>
              <a:rPr lang="en-US" sz="2000" b="1" dirty="0" err="1"/>
              <a:t>ottimali</a:t>
            </a:r>
            <a:r>
              <a:rPr lang="en-US" sz="2000" b="1" dirty="0"/>
              <a:t>: </a:t>
            </a:r>
            <a:r>
              <a:rPr lang="en-US" sz="2000" dirty="0"/>
              <a:t>il </a:t>
            </a:r>
            <a:r>
              <a:rPr lang="en-US" sz="2000" dirty="0" err="1"/>
              <a:t>clima</a:t>
            </a:r>
            <a:r>
              <a:rPr lang="en-US" sz="2000" dirty="0"/>
              <a:t> </a:t>
            </a:r>
            <a:r>
              <a:rPr lang="en-US" sz="2000" dirty="0" err="1"/>
              <a:t>temperato</a:t>
            </a:r>
            <a:r>
              <a:rPr lang="en-US" sz="2000" dirty="0"/>
              <a:t> e le </a:t>
            </a:r>
            <a:r>
              <a:rPr lang="en-US" sz="2000" dirty="0" err="1"/>
              <a:t>abbondanti</a:t>
            </a:r>
            <a:r>
              <a:rPr lang="en-US" sz="2000" dirty="0"/>
              <a:t> </a:t>
            </a:r>
            <a:r>
              <a:rPr lang="en-US" sz="2000" dirty="0" err="1"/>
              <a:t>precipitazioni</a:t>
            </a:r>
            <a:r>
              <a:rPr lang="en-US" sz="2000" dirty="0"/>
              <a:t> </a:t>
            </a:r>
            <a:r>
              <a:rPr lang="en-US" sz="2000" dirty="0" err="1"/>
              <a:t>dell'Irlanda</a:t>
            </a:r>
            <a:r>
              <a:rPr lang="en-US" sz="2000" dirty="0"/>
              <a:t> lo </a:t>
            </a:r>
            <a:r>
              <a:rPr lang="en-US" sz="2000" dirty="0" err="1"/>
              <a:t>rendono</a:t>
            </a:r>
            <a:r>
              <a:rPr lang="en-US" sz="2000" dirty="0"/>
              <a:t> </a:t>
            </a:r>
            <a:r>
              <a:rPr lang="en-US" sz="2000" dirty="0" err="1"/>
              <a:t>ideale</a:t>
            </a:r>
            <a:r>
              <a:rPr lang="en-US" sz="2000" dirty="0"/>
              <a:t> per </a:t>
            </a:r>
            <a:r>
              <a:rPr lang="en-US" sz="2000" dirty="0" err="1"/>
              <a:t>l'allevamento</a:t>
            </a:r>
            <a:r>
              <a:rPr lang="en-US" sz="2000" dirty="0"/>
              <a:t> di </a:t>
            </a:r>
            <a:r>
              <a:rPr lang="en-US" sz="2000" dirty="0" err="1"/>
              <a:t>bovini</a:t>
            </a:r>
            <a:r>
              <a:rPr lang="en-US" sz="2000" dirty="0"/>
              <a:t> da latte </a:t>
            </a:r>
            <a:r>
              <a:rPr lang="en-US" sz="2000" dirty="0" err="1"/>
              <a:t>alimentati</a:t>
            </a:r>
            <a:r>
              <a:rPr lang="en-US" sz="2000" dirty="0"/>
              <a:t> a </a:t>
            </a:r>
            <a:r>
              <a:rPr lang="en-US" sz="2000" dirty="0" err="1"/>
              <a:t>erba</a:t>
            </a:r>
            <a:r>
              <a:rPr lang="en-US" sz="2000" dirty="0"/>
              <a:t>, </a:t>
            </a:r>
            <a:r>
              <a:rPr lang="en-US" sz="2000" dirty="0" err="1"/>
              <a:t>permettendo</a:t>
            </a:r>
            <a:r>
              <a:rPr lang="en-US" sz="2000" dirty="0"/>
              <a:t> loro di </a:t>
            </a:r>
            <a:r>
              <a:rPr lang="en-US" sz="2000" dirty="0" err="1"/>
              <a:t>pascolare</a:t>
            </a:r>
            <a:r>
              <a:rPr lang="en-US" sz="2000" dirty="0"/>
              <a:t> per gran </a:t>
            </a:r>
            <a:r>
              <a:rPr lang="en-US" sz="2000" dirty="0" err="1"/>
              <a:t>parte</a:t>
            </a:r>
            <a:r>
              <a:rPr lang="en-US" sz="2000" dirty="0"/>
              <a:t> </a:t>
            </a:r>
            <a:r>
              <a:rPr lang="en-US" sz="2000" dirty="0" err="1"/>
              <a:t>dell'anno</a:t>
            </a:r>
            <a:r>
              <a:rPr lang="en-US" sz="2000" dirty="0"/>
              <a:t>. Grazie a </a:t>
            </a:r>
            <a:r>
              <a:rPr lang="en-US" sz="2000" dirty="0" err="1"/>
              <a:t>questo</a:t>
            </a:r>
            <a:r>
              <a:rPr lang="en-US" sz="2000" dirty="0"/>
              <a:t> </a:t>
            </a:r>
            <a:r>
              <a:rPr lang="en-US" sz="2000" dirty="0" err="1"/>
              <a:t>sistema</a:t>
            </a:r>
            <a:r>
              <a:rPr lang="en-US" sz="2000" dirty="0"/>
              <a:t> </a:t>
            </a:r>
            <a:r>
              <a:rPr lang="en-US" sz="2000" dirty="0" err="1"/>
              <a:t>sostenibile</a:t>
            </a:r>
            <a:r>
              <a:rPr lang="en-US" sz="2000" dirty="0"/>
              <a:t> ed </a:t>
            </a:r>
            <a:r>
              <a:rPr lang="en-US" sz="2000" dirty="0" err="1"/>
              <a:t>economico</a:t>
            </a:r>
            <a:r>
              <a:rPr lang="en-US" sz="2000" dirty="0"/>
              <a:t> </a:t>
            </a:r>
            <a:r>
              <a:rPr lang="en-US" sz="2000" dirty="0" err="1"/>
              <a:t>viene</a:t>
            </a:r>
            <a:r>
              <a:rPr lang="en-US" sz="2000" dirty="0"/>
              <a:t> </a:t>
            </a:r>
            <a:r>
              <a:rPr lang="en-US" sz="2000" dirty="0" err="1"/>
              <a:t>prodotto</a:t>
            </a:r>
            <a:r>
              <a:rPr lang="en-US" sz="2000" dirty="0"/>
              <a:t> un latte di </a:t>
            </a:r>
            <a:r>
              <a:rPr lang="en-US" sz="2000" dirty="0" err="1"/>
              <a:t>elevata</a:t>
            </a:r>
            <a:r>
              <a:rPr lang="en-US" sz="2000" dirty="0"/>
              <a:t> </a:t>
            </a:r>
            <a:r>
              <a:rPr lang="en-US" sz="2000" dirty="0" err="1"/>
              <a:t>qualità</a:t>
            </a:r>
            <a:r>
              <a:rPr lang="en-US" sz="2000" dirty="0"/>
              <a:t>.</a:t>
            </a:r>
            <a:endParaRPr lang="en-US" sz="2000">
              <a:ea typeface="Calibri"/>
              <a:cs typeface="Calibri"/>
            </a:endParaRPr>
          </a:p>
          <a:p>
            <a:pPr marL="457200" indent="-457200">
              <a:buAutoNum type="arabicPeriod"/>
            </a:pPr>
            <a:endParaRPr lang="en-US" sz="2200" dirty="0"/>
          </a:p>
          <a:p>
            <a:pPr marL="285750" indent="-285750">
              <a:lnSpc>
                <a:spcPts val="2079"/>
              </a:lnSpc>
              <a:buChar char="•"/>
            </a:pPr>
            <a:endParaRPr lang="en-US" sz="1800" dirty="0">
              <a:latin typeface="Segoe UI"/>
              <a:ea typeface="Calibri"/>
              <a:cs typeface="Segoe UI"/>
            </a:endParaRPr>
          </a:p>
          <a:p>
            <a:pPr marL="285750" indent="-285750">
              <a:lnSpc>
                <a:spcPts val="2079"/>
              </a:lnSpc>
              <a:buChar char="•"/>
            </a:pPr>
            <a:r>
              <a:rPr lang="en-US" sz="1800" b="1" dirty="0">
                <a:latin typeface="Segoe UI"/>
                <a:ea typeface="Calibri"/>
                <a:cs typeface="Segoe UI"/>
              </a:rPr>
              <a:t>ì</a:t>
            </a:r>
            <a:endParaRPr lang="en-US" dirty="0"/>
          </a:p>
        </p:txBody>
      </p:sp>
    </p:spTree>
    <p:extLst>
      <p:ext uri="{BB962C8B-B14F-4D97-AF65-F5344CB8AC3E}">
        <p14:creationId xmlns:p14="http://schemas.microsoft.com/office/powerpoint/2010/main" val="425860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1105002" y="368353"/>
            <a:ext cx="7815478" cy="992652"/>
          </a:xfrm>
          <a:prstGeom prst="rect">
            <a:avLst/>
          </a:prstGeom>
        </p:spPr>
        <p:txBody>
          <a:bodyPr/>
          <a:lstStyle/>
          <a:p>
            <a:r>
              <a:rPr lang="en-US"/>
              <a:t>Secondary state – Process Dairy Components</a:t>
            </a:r>
          </a:p>
          <a:p>
            <a:endParaRPr lang="en-US"/>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705178" y="1125047"/>
            <a:ext cx="5123519" cy="4790970"/>
          </a:xfrm>
          <a:prstGeom prst="rect">
            <a:avLst/>
          </a:prstGeom>
        </p:spPr>
        <p:txBody>
          <a:bodyPr lIns="91440" tIns="45720" rIns="91440" bIns="45720" anchor="t"/>
          <a:lstStyle/>
          <a:p>
            <a:r>
              <a:rPr lang="en-US" dirty="0" err="1">
                <a:latin typeface="Calibri"/>
                <a:ea typeface="Calibri"/>
                <a:cs typeface="Calibri"/>
              </a:rPr>
              <a:t>L'industria</a:t>
            </a:r>
            <a:r>
              <a:rPr lang="en-US" dirty="0">
                <a:latin typeface="Calibri"/>
                <a:ea typeface="Calibri"/>
                <a:cs typeface="Calibri"/>
              </a:rPr>
              <a:t> </a:t>
            </a:r>
            <a:r>
              <a:rPr lang="en-US" dirty="0" err="1">
                <a:latin typeface="Calibri"/>
                <a:ea typeface="Calibri"/>
                <a:cs typeface="Calibri"/>
              </a:rPr>
              <a:t>lattiero-casearia</a:t>
            </a:r>
            <a:r>
              <a:rPr lang="en-US" dirty="0">
                <a:latin typeface="Calibri"/>
                <a:ea typeface="Calibri"/>
                <a:cs typeface="Calibri"/>
              </a:rPr>
              <a:t> produce </a:t>
            </a:r>
            <a:r>
              <a:rPr lang="en-US" dirty="0" err="1">
                <a:latin typeface="Calibri"/>
                <a:ea typeface="Calibri"/>
                <a:cs typeface="Calibri"/>
              </a:rPr>
              <a:t>diversi</a:t>
            </a:r>
            <a:r>
              <a:rPr lang="en-US" dirty="0">
                <a:latin typeface="Calibri"/>
                <a:ea typeface="Calibri"/>
                <a:cs typeface="Calibri"/>
              </a:rPr>
              <a:t> </a:t>
            </a:r>
            <a:r>
              <a:rPr lang="en-US" dirty="0" err="1">
                <a:latin typeface="Calibri"/>
                <a:ea typeface="Calibri"/>
                <a:cs typeface="Calibri"/>
              </a:rPr>
              <a:t>sottoprodotti</a:t>
            </a:r>
            <a:r>
              <a:rPr lang="en-US" dirty="0">
                <a:latin typeface="Calibri"/>
                <a:ea typeface="Calibri"/>
                <a:cs typeface="Calibri"/>
              </a:rPr>
              <a:t> </a:t>
            </a:r>
            <a:r>
              <a:rPr lang="en-US" dirty="0" err="1">
                <a:latin typeface="Calibri"/>
                <a:ea typeface="Calibri"/>
                <a:cs typeface="Calibri"/>
              </a:rPr>
              <a:t>dalla</a:t>
            </a:r>
            <a:r>
              <a:rPr lang="en-US" dirty="0">
                <a:latin typeface="Calibri"/>
                <a:ea typeface="Calibri"/>
                <a:cs typeface="Calibri"/>
              </a:rPr>
              <a:t> </a:t>
            </a:r>
            <a:r>
              <a:rPr lang="en-US" dirty="0" err="1">
                <a:latin typeface="Calibri"/>
                <a:ea typeface="Calibri"/>
                <a:cs typeface="Calibri"/>
              </a:rPr>
              <a:t>lavorazione</a:t>
            </a:r>
            <a:r>
              <a:rPr lang="en-US" dirty="0">
                <a:latin typeface="Calibri"/>
                <a:ea typeface="Calibri"/>
                <a:cs typeface="Calibri"/>
              </a:rPr>
              <a:t> del latte, </a:t>
            </a:r>
            <a:r>
              <a:rPr lang="en-US" dirty="0" err="1">
                <a:latin typeface="Calibri"/>
                <a:ea typeface="Calibri"/>
                <a:cs typeface="Calibri"/>
              </a:rPr>
              <a:t>i</a:t>
            </a:r>
            <a:r>
              <a:rPr lang="en-US" dirty="0">
                <a:latin typeface="Calibri"/>
                <a:ea typeface="Calibri"/>
                <a:cs typeface="Calibri"/>
              </a:rPr>
              <a:t> </a:t>
            </a:r>
            <a:r>
              <a:rPr lang="en-US" dirty="0" err="1">
                <a:latin typeface="Calibri"/>
                <a:ea typeface="Calibri"/>
                <a:cs typeface="Calibri"/>
              </a:rPr>
              <a:t>quali</a:t>
            </a:r>
            <a:r>
              <a:rPr lang="en-US" dirty="0">
                <a:latin typeface="Calibri"/>
                <a:ea typeface="Calibri"/>
                <a:cs typeface="Calibri"/>
              </a:rPr>
              <a:t> </a:t>
            </a:r>
            <a:r>
              <a:rPr lang="en-US" dirty="0" err="1">
                <a:latin typeface="Calibri"/>
                <a:ea typeface="Calibri"/>
                <a:cs typeface="Calibri"/>
              </a:rPr>
              <a:t>possono</a:t>
            </a:r>
            <a:r>
              <a:rPr lang="en-US" dirty="0">
                <a:latin typeface="Calibri"/>
                <a:ea typeface="Calibri"/>
                <a:cs typeface="Calibri"/>
              </a:rPr>
              <a:t> </a:t>
            </a:r>
            <a:r>
              <a:rPr lang="en-US" dirty="0" err="1">
                <a:latin typeface="Calibri"/>
                <a:ea typeface="Calibri"/>
                <a:cs typeface="Calibri"/>
              </a:rPr>
              <a:t>essere</a:t>
            </a:r>
            <a:r>
              <a:rPr lang="en-US" dirty="0">
                <a:latin typeface="Calibri"/>
                <a:ea typeface="Calibri"/>
                <a:cs typeface="Calibri"/>
              </a:rPr>
              <a:t> </a:t>
            </a:r>
            <a:r>
              <a:rPr lang="en-US" dirty="0" err="1">
                <a:latin typeface="Calibri"/>
                <a:ea typeface="Calibri"/>
                <a:cs typeface="Calibri"/>
              </a:rPr>
              <a:t>convertiti</a:t>
            </a:r>
            <a:r>
              <a:rPr lang="en-US" dirty="0">
                <a:latin typeface="Calibri"/>
                <a:ea typeface="Calibri"/>
                <a:cs typeface="Calibri"/>
              </a:rPr>
              <a:t> in </a:t>
            </a:r>
            <a:r>
              <a:rPr lang="en-US" dirty="0" err="1">
                <a:latin typeface="Calibri"/>
                <a:ea typeface="Calibri"/>
                <a:cs typeface="Calibri"/>
              </a:rPr>
              <a:t>preziosi</a:t>
            </a:r>
            <a:r>
              <a:rPr lang="en-US" dirty="0">
                <a:latin typeface="Calibri"/>
                <a:ea typeface="Calibri"/>
                <a:cs typeface="Calibri"/>
              </a:rPr>
              <a:t> </a:t>
            </a:r>
            <a:r>
              <a:rPr lang="en-US" dirty="0" err="1">
                <a:latin typeface="Calibri"/>
                <a:ea typeface="Calibri"/>
                <a:cs typeface="Calibri"/>
              </a:rPr>
              <a:t>prodotti</a:t>
            </a:r>
            <a:r>
              <a:rPr lang="en-US" dirty="0">
                <a:latin typeface="Calibri"/>
                <a:ea typeface="Calibri"/>
                <a:cs typeface="Calibri"/>
              </a:rPr>
              <a:t> </a:t>
            </a:r>
            <a:r>
              <a:rPr lang="en-US" dirty="0" err="1">
                <a:latin typeface="Calibri"/>
                <a:ea typeface="Calibri"/>
                <a:cs typeface="Calibri"/>
              </a:rPr>
              <a:t>secondari</a:t>
            </a:r>
            <a:endParaRPr lang="en-US" dirty="0">
              <a:latin typeface="Calibri"/>
              <a:ea typeface="Calibri"/>
              <a:cs typeface="Calibri"/>
            </a:endParaRPr>
          </a:p>
          <a:p>
            <a:r>
              <a:rPr lang="en-US" dirty="0">
                <a:latin typeface="Calibri"/>
                <a:ea typeface="Calibri"/>
                <a:cs typeface="Calibri"/>
              </a:rPr>
              <a:t>Nelle slide successive, </a:t>
            </a:r>
            <a:r>
              <a:rPr lang="en-US" dirty="0" err="1">
                <a:latin typeface="Calibri"/>
                <a:ea typeface="Calibri"/>
                <a:cs typeface="Calibri"/>
              </a:rPr>
              <a:t>presentiamo</a:t>
            </a:r>
            <a:r>
              <a:rPr lang="en-US" dirty="0">
                <a:latin typeface="Calibri"/>
                <a:ea typeface="Calibri"/>
                <a:cs typeface="Calibri"/>
              </a:rPr>
              <a:t> </a:t>
            </a:r>
            <a:r>
              <a:rPr lang="en-US" dirty="0" err="1">
                <a:latin typeface="Calibri"/>
                <a:ea typeface="Calibri"/>
                <a:cs typeface="Calibri"/>
              </a:rPr>
              <a:t>alcuni</a:t>
            </a:r>
            <a:r>
              <a:rPr lang="en-US" dirty="0">
                <a:latin typeface="Calibri"/>
                <a:ea typeface="Calibri"/>
                <a:cs typeface="Calibri"/>
              </a:rPr>
              <a:t> </a:t>
            </a:r>
            <a:r>
              <a:rPr lang="en-US" dirty="0" err="1">
                <a:latin typeface="Calibri"/>
                <a:ea typeface="Calibri"/>
                <a:cs typeface="Calibri"/>
              </a:rPr>
              <a:t>esempi</a:t>
            </a:r>
            <a:r>
              <a:rPr lang="en-US" dirty="0">
                <a:latin typeface="Calibri"/>
                <a:ea typeface="Calibri"/>
                <a:cs typeface="Calibri"/>
              </a:rPr>
              <a:t> di </a:t>
            </a:r>
            <a:r>
              <a:rPr lang="en-US" dirty="0" err="1">
                <a:latin typeface="Calibri"/>
                <a:ea typeface="Calibri"/>
                <a:cs typeface="Calibri"/>
              </a:rPr>
              <a:t>prodotti</a:t>
            </a:r>
            <a:r>
              <a:rPr lang="en-US" dirty="0">
                <a:latin typeface="Calibri"/>
                <a:ea typeface="Calibri"/>
                <a:cs typeface="Calibri"/>
              </a:rPr>
              <a:t> </a:t>
            </a:r>
            <a:r>
              <a:rPr lang="en-US" dirty="0" err="1">
                <a:latin typeface="Calibri"/>
                <a:ea typeface="Calibri"/>
                <a:cs typeface="Calibri"/>
              </a:rPr>
              <a:t>che</a:t>
            </a:r>
            <a:r>
              <a:rPr lang="en-US" dirty="0">
                <a:latin typeface="Calibri"/>
                <a:ea typeface="Calibri"/>
                <a:cs typeface="Calibri"/>
              </a:rPr>
              <a:t> </a:t>
            </a:r>
            <a:r>
              <a:rPr lang="en-US" dirty="0" err="1">
                <a:latin typeface="Calibri"/>
                <a:ea typeface="Calibri"/>
                <a:cs typeface="Calibri"/>
              </a:rPr>
              <a:t>possono</a:t>
            </a:r>
            <a:r>
              <a:rPr lang="en-US" dirty="0">
                <a:latin typeface="Calibri"/>
                <a:ea typeface="Calibri"/>
                <a:cs typeface="Calibri"/>
              </a:rPr>
              <a:t> </a:t>
            </a:r>
            <a:r>
              <a:rPr lang="en-US" dirty="0" err="1">
                <a:latin typeface="Calibri"/>
                <a:ea typeface="Calibri"/>
                <a:cs typeface="Calibri"/>
              </a:rPr>
              <a:t>essere</a:t>
            </a:r>
            <a:r>
              <a:rPr lang="en-US" dirty="0">
                <a:latin typeface="Calibri"/>
                <a:ea typeface="Calibri"/>
                <a:cs typeface="Calibri"/>
              </a:rPr>
              <a:t> </a:t>
            </a:r>
            <a:r>
              <a:rPr lang="en-US" dirty="0" err="1">
                <a:latin typeface="Calibri"/>
                <a:ea typeface="Calibri"/>
                <a:cs typeface="Calibri"/>
              </a:rPr>
              <a:t>realizzati</a:t>
            </a:r>
            <a:r>
              <a:rPr lang="en-US" dirty="0">
                <a:latin typeface="Calibri"/>
                <a:ea typeface="Calibri"/>
                <a:cs typeface="Calibri"/>
              </a:rPr>
              <a:t> da</a:t>
            </a:r>
          </a:p>
          <a:p>
            <a:endParaRPr lang="en-US" dirty="0">
              <a:latin typeface="Calibri"/>
              <a:ea typeface="Calibri"/>
              <a:cs typeface="Calibri"/>
            </a:endParaRPr>
          </a:p>
          <a:p>
            <a:pPr marL="457200" indent="-457200">
              <a:buAutoNum type="arabicPeriod"/>
            </a:pPr>
            <a:endParaRPr lang="en-US" b="1" dirty="0">
              <a:ea typeface="Calibri"/>
              <a:cs typeface="Calibri"/>
            </a:endParaRPr>
          </a:p>
          <a:p>
            <a:pPr marL="514350" indent="-514350">
              <a:lnSpc>
                <a:spcPts val="2174"/>
              </a:lnSpc>
              <a:buAutoNum type="arabicPeriod"/>
            </a:pPr>
            <a:r>
              <a:rPr lang="en-US" sz="2100" b="1">
                <a:latin typeface="Segoe UI"/>
                <a:ea typeface="Calibri"/>
                <a:cs typeface="Segoe UI"/>
              </a:rPr>
              <a:t>Siero </a:t>
            </a:r>
            <a:endParaRPr lang="en-US" sz="2100">
              <a:solidFill>
                <a:srgbClr val="086D6E"/>
              </a:solidFill>
              <a:latin typeface="Segoe UI"/>
              <a:ea typeface="Calibri"/>
              <a:cs typeface="Segoe UI"/>
            </a:endParaRPr>
          </a:p>
          <a:p>
            <a:pPr marL="514350" indent="-514350">
              <a:lnSpc>
                <a:spcPts val="2174"/>
              </a:lnSpc>
              <a:buAutoNum type="arabicPeriod"/>
            </a:pPr>
            <a:r>
              <a:rPr lang="en-US" sz="2100" b="1">
                <a:latin typeface="Segoe UI"/>
                <a:ea typeface="Calibri"/>
                <a:cs typeface="Segoe UI"/>
              </a:rPr>
              <a:t>Panna</a:t>
            </a:r>
            <a:endParaRPr lang="en-US" sz="2100">
              <a:solidFill>
                <a:srgbClr val="086D6E"/>
              </a:solidFill>
              <a:latin typeface="Segoe UI"/>
              <a:ea typeface="Calibri"/>
              <a:cs typeface="Segoe UI"/>
            </a:endParaRPr>
          </a:p>
          <a:p>
            <a:pPr marL="514350" indent="-514350">
              <a:lnSpc>
                <a:spcPts val="2174"/>
              </a:lnSpc>
              <a:buAutoNum type="arabicPeriod"/>
            </a:pPr>
            <a:r>
              <a:rPr lang="en-US" sz="2100" b="1" err="1">
                <a:latin typeface="Segoe UI"/>
                <a:ea typeface="Calibri"/>
                <a:cs typeface="Segoe UI"/>
              </a:rPr>
              <a:t>Latticello</a:t>
            </a:r>
            <a:endParaRPr lang="en-US" sz="2100" err="1">
              <a:solidFill>
                <a:srgbClr val="086D6E"/>
              </a:solidFill>
              <a:latin typeface="Segoe UI"/>
              <a:ea typeface="Calibri"/>
              <a:cs typeface="Segoe UI"/>
            </a:endParaRPr>
          </a:p>
          <a:p>
            <a:pPr marL="514350" indent="-514350">
              <a:lnSpc>
                <a:spcPts val="2174"/>
              </a:lnSpc>
              <a:buAutoNum type="arabicPeriod"/>
            </a:pPr>
            <a:r>
              <a:rPr lang="en-US" sz="2100" b="1">
                <a:latin typeface="Segoe UI"/>
                <a:ea typeface="Calibri"/>
                <a:cs typeface="Segoe UI"/>
              </a:rPr>
              <a:t>Yogurt e Kefir</a:t>
            </a:r>
            <a:endParaRPr lang="en-US" sz="2100">
              <a:solidFill>
                <a:srgbClr val="086D6E"/>
              </a:solidFill>
              <a:latin typeface="Segoe UI"/>
              <a:ea typeface="Calibri"/>
              <a:cs typeface="Segoe UI"/>
            </a:endParaRPr>
          </a:p>
          <a:p>
            <a:pPr marL="457200" indent="-457200">
              <a:buAutoNum type="arabicPeriod"/>
            </a:pPr>
            <a:endParaRPr lang="en-US" b="1" dirty="0">
              <a:latin typeface="Calibri"/>
              <a:ea typeface="Calibri"/>
              <a:cs typeface="Calibri"/>
            </a:endParaRPr>
          </a:p>
          <a:p>
            <a:pPr marL="457200" indent="-457200">
              <a:buAutoNum type="arabicPeriod"/>
            </a:pPr>
            <a:endParaRPr lang="en-US" b="1" dirty="0">
              <a:latin typeface="Calibri"/>
              <a:ea typeface="Calibri"/>
              <a:cs typeface="Calibri"/>
            </a:endParaRPr>
          </a:p>
          <a:p>
            <a:pPr marL="285750" indent="-285750">
              <a:lnSpc>
                <a:spcPts val="2174"/>
              </a:lnSpc>
              <a:buAutoNum type="arabicPeriod"/>
            </a:pPr>
            <a:endParaRPr lang="en-US">
              <a:latin typeface="Calibri"/>
              <a:ea typeface="Calibri"/>
              <a:cs typeface="Calibri"/>
            </a:endParaRPr>
          </a:p>
        </p:txBody>
      </p:sp>
      <p:sp>
        <p:nvSpPr>
          <p:cNvPr id="8" name="Rectangle 1">
            <a:extLst>
              <a:ext uri="{FF2B5EF4-FFF2-40B4-BE49-F238E27FC236}">
                <a16:creationId xmlns:a16="http://schemas.microsoft.com/office/drawing/2014/main" id="{5886A84A-384C-03CC-97FD-95ABB5BDC74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179C5C48-A179-EF77-75DF-1726DA695EEA}"/>
              </a:ext>
            </a:extLst>
          </p:cNvPr>
          <p:cNvSpPr/>
          <p:nvPr/>
        </p:nvSpPr>
        <p:spPr>
          <a:xfrm>
            <a:off x="625151" y="2090057"/>
            <a:ext cx="5131837" cy="3903264"/>
          </a:xfrm>
          <a:prstGeom prst="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88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452200" cy="5166427"/>
          </a:xfrm>
          <a:prstGeom prst="rect">
            <a:avLst/>
          </a:prstGeom>
        </p:spPr>
        <p:txBody>
          <a:bodyPr lIns="91440" tIns="45720" rIns="91440" bIns="45720" anchor="t"/>
          <a:lstStyle/>
          <a:p>
            <a:pPr marL="342900" indent="-342900">
              <a:buFont typeface="Arial" panose="020B0604020202020204" pitchFamily="34" charset="0"/>
              <a:buChar char="•"/>
            </a:pPr>
            <a:r>
              <a:rPr lang="en-US" b="1" err="1"/>
              <a:t>Integratori</a:t>
            </a:r>
            <a:r>
              <a:rPr lang="en-US" b="1" dirty="0"/>
              <a:t> </a:t>
            </a:r>
            <a:r>
              <a:rPr lang="en-US" b="1" err="1"/>
              <a:t>proteici</a:t>
            </a:r>
            <a:r>
              <a:rPr lang="en-US" b="1" dirty="0"/>
              <a:t>: </a:t>
            </a:r>
            <a:r>
              <a:rPr lang="en-US" dirty="0"/>
              <a:t>le </a:t>
            </a:r>
            <a:r>
              <a:rPr lang="en-US" err="1"/>
              <a:t>proteine</a:t>
            </a:r>
            <a:r>
              <a:rPr lang="en-US" dirty="0"/>
              <a:t> del </a:t>
            </a:r>
            <a:r>
              <a:rPr lang="en-US" err="1"/>
              <a:t>siero</a:t>
            </a:r>
            <a:r>
              <a:rPr lang="en-US" dirty="0"/>
              <a:t> di latte </a:t>
            </a:r>
            <a:r>
              <a:rPr lang="en-US" err="1"/>
              <a:t>rappresentano</a:t>
            </a:r>
            <a:r>
              <a:rPr lang="en-US" dirty="0"/>
              <a:t> un </a:t>
            </a:r>
            <a:r>
              <a:rPr lang="en-US" err="1"/>
              <a:t>supplemento</a:t>
            </a:r>
            <a:r>
              <a:rPr lang="en-US" dirty="0"/>
              <a:t> molto </a:t>
            </a:r>
            <a:r>
              <a:rPr lang="en-US" err="1"/>
              <a:t>diffuso</a:t>
            </a:r>
            <a:r>
              <a:rPr lang="en-US" dirty="0"/>
              <a:t> </a:t>
            </a:r>
            <a:r>
              <a:rPr lang="en-US" err="1"/>
              <a:t>nel</a:t>
            </a:r>
            <a:r>
              <a:rPr lang="en-US" dirty="0"/>
              <a:t> </a:t>
            </a:r>
            <a:r>
              <a:rPr lang="en-US" err="1"/>
              <a:t>settore</a:t>
            </a:r>
            <a:r>
              <a:rPr lang="en-US" dirty="0"/>
              <a:t> del fitness e </a:t>
            </a:r>
            <a:r>
              <a:rPr lang="en-US" err="1"/>
              <a:t>della</a:t>
            </a:r>
            <a:r>
              <a:rPr lang="en-US" dirty="0"/>
              <a:t> </a:t>
            </a:r>
            <a:r>
              <a:rPr lang="en-US" err="1"/>
              <a:t>nutrizione</a:t>
            </a:r>
            <a:r>
              <a:rPr lang="en-US"/>
              <a:t>.</a:t>
            </a:r>
            <a:endParaRPr lang="en-US">
              <a:ea typeface="Calibri" panose="020F0502020204030204"/>
              <a:cs typeface="Calibri" panose="020F0502020204030204"/>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err="1"/>
              <a:t>Mangimi</a:t>
            </a:r>
            <a:r>
              <a:rPr lang="en-US" b="1" dirty="0"/>
              <a:t> per </a:t>
            </a:r>
            <a:r>
              <a:rPr lang="en-US" b="1" dirty="0" err="1"/>
              <a:t>animali</a:t>
            </a:r>
            <a:r>
              <a:rPr lang="en-US" b="1" dirty="0"/>
              <a:t>: </a:t>
            </a:r>
            <a:r>
              <a:rPr lang="en-US" dirty="0"/>
              <a:t>il </a:t>
            </a:r>
            <a:r>
              <a:rPr lang="en-US" dirty="0" err="1"/>
              <a:t>siero</a:t>
            </a:r>
            <a:r>
              <a:rPr lang="en-US" dirty="0"/>
              <a:t> di latte </a:t>
            </a:r>
            <a:r>
              <a:rPr lang="en-US" dirty="0" err="1"/>
              <a:t>può</a:t>
            </a:r>
            <a:r>
              <a:rPr lang="en-US" dirty="0"/>
              <a:t> </a:t>
            </a:r>
            <a:r>
              <a:rPr lang="en-US" dirty="0" err="1"/>
              <a:t>essere</a:t>
            </a:r>
            <a:r>
              <a:rPr lang="en-US" dirty="0"/>
              <a:t> </a:t>
            </a:r>
            <a:r>
              <a:rPr lang="en-US" dirty="0" err="1"/>
              <a:t>disidratato</a:t>
            </a:r>
            <a:r>
              <a:rPr lang="en-US" dirty="0"/>
              <a:t> e </a:t>
            </a:r>
            <a:r>
              <a:rPr lang="en-US" dirty="0" err="1"/>
              <a:t>incorporato</a:t>
            </a:r>
            <a:r>
              <a:rPr lang="en-US" dirty="0"/>
              <a:t> </a:t>
            </a:r>
            <a:r>
              <a:rPr lang="en-US" dirty="0" err="1"/>
              <a:t>nei</a:t>
            </a:r>
            <a:r>
              <a:rPr lang="en-US" dirty="0"/>
              <a:t> </a:t>
            </a:r>
            <a:r>
              <a:rPr lang="en-US" dirty="0" err="1"/>
              <a:t>mangimi</a:t>
            </a:r>
            <a:r>
              <a:rPr lang="en-US" dirty="0"/>
              <a:t> per </a:t>
            </a:r>
            <a:r>
              <a:rPr lang="en-US" dirty="0" err="1"/>
              <a:t>animali</a:t>
            </a:r>
            <a:r>
              <a:rPr lang="en-US" dirty="0"/>
              <a:t> per </a:t>
            </a:r>
            <a:r>
              <a:rPr lang="en-US" dirty="0" err="1"/>
              <a:t>fornire</a:t>
            </a:r>
            <a:r>
              <a:rPr lang="en-US" dirty="0"/>
              <a:t> </a:t>
            </a:r>
            <a:r>
              <a:rPr lang="en-US" dirty="0" err="1"/>
              <a:t>proteine</a:t>
            </a:r>
            <a:r>
              <a:rPr lang="en-US" dirty="0"/>
              <a:t> e </a:t>
            </a:r>
            <a:r>
              <a:rPr lang="en-US" dirty="0" err="1"/>
              <a:t>nutrienti</a:t>
            </a:r>
            <a:r>
              <a:rPr lang="en-US" dirty="0"/>
              <a:t> </a:t>
            </a:r>
            <a:r>
              <a:rPr lang="en-US" dirty="0" err="1"/>
              <a:t>supplementari</a:t>
            </a:r>
            <a:r>
              <a:rPr lang="en-US" dirty="0"/>
              <a:t>.</a:t>
            </a:r>
            <a:endParaRPr lang="en-US" dirty="0">
              <a:ea typeface="Calibri"/>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dirty="0"/>
              <a:t> </a:t>
            </a:r>
            <a:r>
              <a:rPr lang="en-US" b="1" err="1"/>
              <a:t>Produzione</a:t>
            </a:r>
            <a:r>
              <a:rPr lang="en-US" b="1" dirty="0"/>
              <a:t> del </a:t>
            </a:r>
            <a:r>
              <a:rPr lang="en-US" b="1" err="1"/>
              <a:t>lattosio</a:t>
            </a:r>
            <a:r>
              <a:rPr lang="en-US" b="1" dirty="0"/>
              <a:t>: </a:t>
            </a:r>
            <a:r>
              <a:rPr lang="en-US" dirty="0"/>
              <a:t>il </a:t>
            </a:r>
            <a:r>
              <a:rPr lang="en-US" err="1"/>
              <a:t>siero</a:t>
            </a:r>
            <a:r>
              <a:rPr lang="en-US" dirty="0"/>
              <a:t> di latte </a:t>
            </a:r>
            <a:r>
              <a:rPr lang="en-US" err="1"/>
              <a:t>viene</a:t>
            </a:r>
            <a:r>
              <a:rPr lang="en-US" dirty="0"/>
              <a:t> </a:t>
            </a:r>
            <a:r>
              <a:rPr lang="en-US" err="1"/>
              <a:t>trattato</a:t>
            </a:r>
            <a:r>
              <a:rPr lang="en-US" dirty="0"/>
              <a:t> per </a:t>
            </a:r>
            <a:r>
              <a:rPr lang="en-US" err="1"/>
              <a:t>estrarre</a:t>
            </a:r>
            <a:r>
              <a:rPr lang="en-US" dirty="0"/>
              <a:t> il </a:t>
            </a:r>
            <a:r>
              <a:rPr lang="en-US" err="1"/>
              <a:t>lattosio</a:t>
            </a:r>
            <a:r>
              <a:rPr lang="en-US" dirty="0"/>
              <a:t> </a:t>
            </a:r>
            <a:r>
              <a:rPr lang="en-US" err="1"/>
              <a:t>impiegato</a:t>
            </a:r>
            <a:r>
              <a:rPr lang="en-US" dirty="0"/>
              <a:t> </a:t>
            </a:r>
            <a:r>
              <a:rPr lang="en-US" err="1"/>
              <a:t>nei</a:t>
            </a:r>
            <a:r>
              <a:rPr lang="en-US" dirty="0"/>
              <a:t> </a:t>
            </a:r>
            <a:r>
              <a:rPr lang="en-US" err="1"/>
              <a:t>prodotti</a:t>
            </a:r>
            <a:r>
              <a:rPr lang="en-US" dirty="0"/>
              <a:t> </a:t>
            </a:r>
            <a:r>
              <a:rPr lang="en-US" err="1"/>
              <a:t>farmaceutici</a:t>
            </a:r>
            <a:r>
              <a:rPr lang="en-US" dirty="0"/>
              <a:t>.</a:t>
            </a:r>
            <a:endParaRPr lang="en-US" dirty="0">
              <a:ea typeface="Calibri"/>
              <a:cs typeface="Calibri"/>
            </a:endParaRPr>
          </a:p>
          <a:p>
            <a:pPr marL="342900" indent="-342900">
              <a:buFont typeface="Arial" panose="020B0604020202020204" pitchFamily="34" charset="0"/>
              <a:buChar char="•"/>
            </a:pPr>
            <a:endParaRPr lang="en-US"/>
          </a:p>
          <a:p>
            <a:pPr marL="285750" indent="-285750">
              <a:lnSpc>
                <a:spcPts val="2174"/>
              </a:lnSpc>
              <a:buFont typeface="Arial,Sans-Serif" panose="020B0604020202020204" pitchFamily="34" charset="0"/>
              <a:buChar char="•"/>
            </a:pPr>
            <a:r>
              <a:rPr lang="en-US" b="1" err="1"/>
              <a:t>Produzione</a:t>
            </a:r>
            <a:r>
              <a:rPr lang="en-US" b="1"/>
              <a:t> di biogas: </a:t>
            </a:r>
            <a:r>
              <a:rPr lang="en-US"/>
              <a:t>il </a:t>
            </a:r>
            <a:r>
              <a:rPr lang="en-US" err="1"/>
              <a:t>siero</a:t>
            </a:r>
            <a:r>
              <a:rPr lang="en-US"/>
              <a:t> di latte </a:t>
            </a:r>
            <a:r>
              <a:rPr lang="en-US" err="1"/>
              <a:t>può</a:t>
            </a:r>
            <a:r>
              <a:rPr lang="en-US" dirty="0"/>
              <a:t> </a:t>
            </a:r>
            <a:r>
              <a:rPr lang="en-US" err="1"/>
              <a:t>essere</a:t>
            </a:r>
            <a:r>
              <a:rPr lang="en-US" dirty="0"/>
              <a:t> </a:t>
            </a:r>
            <a:r>
              <a:rPr lang="en-US" err="1"/>
              <a:t>impiegato</a:t>
            </a:r>
            <a:r>
              <a:rPr lang="en-US" dirty="0"/>
              <a:t> </a:t>
            </a:r>
            <a:r>
              <a:rPr lang="en-US" err="1"/>
              <a:t>nella</a:t>
            </a:r>
            <a:r>
              <a:rPr lang="en-US" dirty="0"/>
              <a:t> </a:t>
            </a:r>
            <a:r>
              <a:rPr lang="en-US" err="1"/>
              <a:t>produzione</a:t>
            </a:r>
            <a:r>
              <a:rPr lang="en-US"/>
              <a:t> di biogas </a:t>
            </a:r>
            <a:r>
              <a:rPr lang="en-US" err="1"/>
              <a:t>attraverso</a:t>
            </a:r>
            <a:r>
              <a:rPr lang="en-US" dirty="0"/>
              <a:t> </a:t>
            </a:r>
            <a:r>
              <a:rPr lang="en-US"/>
              <a:t>la </a:t>
            </a:r>
            <a:r>
              <a:rPr lang="en-US" err="1"/>
              <a:t>digestione</a:t>
            </a:r>
            <a:r>
              <a:rPr lang="en-US" dirty="0"/>
              <a:t> </a:t>
            </a:r>
            <a:r>
              <a:rPr lang="en-US" err="1"/>
              <a:t>anaerobica</a:t>
            </a:r>
            <a:r>
              <a:rPr lang="en-US"/>
              <a:t>.</a:t>
            </a:r>
            <a:endParaRPr lang="en-US">
              <a:solidFill>
                <a:srgbClr val="086D6E"/>
              </a:solidFill>
              <a:ea typeface="Calibri"/>
              <a:cs typeface="Calibri"/>
            </a:endParaRPr>
          </a:p>
          <a:p>
            <a:pPr marL="342900" indent="-342900">
              <a:buFont typeface="Arial" panose="020B0604020202020204" pitchFamily="34" charset="0"/>
              <a:buChar char="•"/>
            </a:pPr>
            <a:endParaRPr lang="en-US" dirty="0">
              <a:ea typeface="Calibri"/>
              <a:cs typeface="Calibri"/>
            </a:endParaRPr>
          </a:p>
          <a:p>
            <a:pPr marL="285750" indent="-285750">
              <a:lnSpc>
                <a:spcPts val="2174"/>
              </a:lnSpc>
              <a:buFont typeface="Arial" panose="020B0604020202020204" pitchFamily="34" charset="0"/>
              <a:buChar char="•"/>
            </a:pPr>
            <a:endParaRPr lang="en-US" b="1"/>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b="1" dirty="0"/>
              <a:t>1. </a:t>
            </a:r>
            <a:r>
              <a:rPr lang="en-US" dirty="0"/>
              <a:t>Siero di latte</a:t>
            </a:r>
            <a:endParaRPr lang="en-US" b="1" dirty="0">
              <a:ea typeface="Calibri"/>
              <a:cs typeface="Calibri"/>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4452093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342900" indent="-342900">
              <a:buFont typeface="Arial" panose="020B0604020202020204" pitchFamily="34" charset="0"/>
              <a:buChar char="•"/>
            </a:pPr>
            <a:r>
              <a:rPr lang="en-US" b="1" dirty="0">
                <a:ea typeface="Calibri"/>
                <a:cs typeface="Calibri"/>
              </a:rPr>
              <a:t>Burro: </a:t>
            </a:r>
            <a:r>
              <a:rPr lang="en-US" dirty="0">
                <a:ea typeface="Calibri"/>
                <a:cs typeface="Calibri"/>
              </a:rPr>
              <a:t>la panna </a:t>
            </a:r>
            <a:r>
              <a:rPr lang="en-US" err="1">
                <a:ea typeface="Calibri"/>
                <a:cs typeface="Calibri"/>
              </a:rPr>
              <a:t>rappresenta</a:t>
            </a:r>
            <a:r>
              <a:rPr lang="en-US" dirty="0">
                <a:ea typeface="Calibri"/>
                <a:cs typeface="Calibri"/>
              </a:rPr>
              <a:t> la </a:t>
            </a:r>
            <a:r>
              <a:rPr lang="en-US" err="1">
                <a:ea typeface="Calibri"/>
                <a:cs typeface="Calibri"/>
              </a:rPr>
              <a:t>principale</a:t>
            </a:r>
            <a:r>
              <a:rPr lang="en-US" dirty="0">
                <a:ea typeface="Calibri"/>
                <a:cs typeface="Calibri"/>
              </a:rPr>
              <a:t> </a:t>
            </a:r>
            <a:r>
              <a:rPr lang="en-US" err="1">
                <a:ea typeface="Calibri"/>
                <a:cs typeface="Calibri"/>
              </a:rPr>
              <a:t>materia</a:t>
            </a:r>
            <a:r>
              <a:rPr lang="en-US" dirty="0">
                <a:ea typeface="Calibri"/>
                <a:cs typeface="Calibri"/>
              </a:rPr>
              <a:t> prima per la </a:t>
            </a:r>
            <a:r>
              <a:rPr lang="en-US" err="1">
                <a:ea typeface="Calibri"/>
                <a:cs typeface="Calibri"/>
              </a:rPr>
              <a:t>produzione</a:t>
            </a:r>
            <a:r>
              <a:rPr lang="en-US">
                <a:ea typeface="Calibri"/>
                <a:cs typeface="Calibri"/>
              </a:rPr>
              <a:t> del burro. </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err="1"/>
              <a:t>Ingredienti</a:t>
            </a:r>
            <a:r>
              <a:rPr lang="en-US" b="1" dirty="0"/>
              <a:t> </a:t>
            </a:r>
            <a:r>
              <a:rPr lang="en-US" b="1" dirty="0" err="1"/>
              <a:t>cosmetici</a:t>
            </a:r>
            <a:r>
              <a:rPr lang="en-US" b="1" dirty="0"/>
              <a:t>: </a:t>
            </a:r>
            <a:r>
              <a:rPr lang="en-US" dirty="0" err="1"/>
              <a:t>i</a:t>
            </a:r>
            <a:r>
              <a:rPr lang="en-US" dirty="0"/>
              <a:t> </a:t>
            </a:r>
            <a:r>
              <a:rPr lang="en-US" dirty="0" err="1"/>
              <a:t>grassi</a:t>
            </a:r>
            <a:r>
              <a:rPr lang="en-US" dirty="0"/>
              <a:t> </a:t>
            </a:r>
            <a:r>
              <a:rPr lang="en-US" dirty="0" err="1"/>
              <a:t>presenti</a:t>
            </a:r>
            <a:r>
              <a:rPr lang="en-US" dirty="0"/>
              <a:t> </a:t>
            </a:r>
            <a:r>
              <a:rPr lang="en-US" dirty="0" err="1"/>
              <a:t>nelle</a:t>
            </a:r>
            <a:r>
              <a:rPr lang="en-US" dirty="0"/>
              <a:t> creme </a:t>
            </a:r>
            <a:r>
              <a:rPr lang="en-US" dirty="0" err="1"/>
              <a:t>sono</a:t>
            </a:r>
            <a:r>
              <a:rPr lang="en-US" dirty="0"/>
              <a:t> </a:t>
            </a:r>
            <a:r>
              <a:rPr lang="en-US" dirty="0" err="1"/>
              <a:t>impiegati</a:t>
            </a:r>
            <a:r>
              <a:rPr lang="en-US" dirty="0"/>
              <a:t> </a:t>
            </a:r>
            <a:r>
              <a:rPr lang="en-US" dirty="0" err="1"/>
              <a:t>nei</a:t>
            </a:r>
            <a:r>
              <a:rPr lang="en-US" dirty="0"/>
              <a:t> </a:t>
            </a:r>
            <a:r>
              <a:rPr lang="en-US" dirty="0" err="1"/>
              <a:t>prodotti</a:t>
            </a:r>
            <a:r>
              <a:rPr lang="en-US" dirty="0"/>
              <a:t> per la cura </a:t>
            </a:r>
            <a:r>
              <a:rPr lang="en-US" dirty="0" err="1"/>
              <a:t>della</a:t>
            </a:r>
            <a:r>
              <a:rPr lang="en-US" dirty="0"/>
              <a:t> </a:t>
            </a:r>
            <a:r>
              <a:rPr lang="en-US" dirty="0" err="1"/>
              <a:t>pelle</a:t>
            </a:r>
            <a:r>
              <a:rPr lang="en-US" dirty="0"/>
              <a:t> </a:t>
            </a:r>
            <a:r>
              <a:rPr lang="en-US" dirty="0" err="1"/>
              <a:t>grazie</a:t>
            </a:r>
            <a:r>
              <a:rPr lang="en-US" dirty="0"/>
              <a:t> alle loro </a:t>
            </a:r>
            <a:r>
              <a:rPr lang="en-US" dirty="0" err="1"/>
              <a:t>proprietà</a:t>
            </a:r>
            <a:r>
              <a:rPr lang="en-US" dirty="0"/>
              <a:t> </a:t>
            </a:r>
            <a:r>
              <a:rPr lang="en-US" dirty="0" err="1"/>
              <a:t>idratanti</a:t>
            </a:r>
            <a:r>
              <a:rPr lang="en-US" dirty="0"/>
              <a:t>.</a:t>
            </a:r>
            <a:endParaRPr lang="en-US" dirty="0">
              <a:ea typeface="Calibri"/>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a:t>Grassi </a:t>
            </a:r>
            <a:r>
              <a:rPr lang="en-US" b="1" dirty="0" err="1"/>
              <a:t>caseari</a:t>
            </a:r>
            <a:r>
              <a:rPr lang="en-US" b="1" dirty="0"/>
              <a:t> per </a:t>
            </a:r>
            <a:r>
              <a:rPr lang="en-US" b="1" dirty="0" err="1"/>
              <a:t>uso</a:t>
            </a:r>
            <a:r>
              <a:rPr lang="en-US" b="1" dirty="0"/>
              <a:t> </a:t>
            </a:r>
            <a:r>
              <a:rPr lang="en-US" b="1" dirty="0" err="1"/>
              <a:t>industriale</a:t>
            </a:r>
            <a:r>
              <a:rPr lang="en-US" b="1" dirty="0"/>
              <a:t>:</a:t>
            </a:r>
            <a:r>
              <a:rPr lang="en-US" dirty="0"/>
              <a:t> la panna </a:t>
            </a:r>
            <a:r>
              <a:rPr lang="en-US" dirty="0" err="1"/>
              <a:t>può</a:t>
            </a:r>
            <a:r>
              <a:rPr lang="en-US" dirty="0"/>
              <a:t> </a:t>
            </a:r>
            <a:r>
              <a:rPr lang="en-US" dirty="0" err="1"/>
              <a:t>essere</a:t>
            </a:r>
            <a:r>
              <a:rPr lang="en-US" dirty="0"/>
              <a:t> </a:t>
            </a:r>
            <a:r>
              <a:rPr lang="en-US" dirty="0" err="1"/>
              <a:t>elaborata</a:t>
            </a:r>
            <a:r>
              <a:rPr lang="en-US" dirty="0"/>
              <a:t> per </a:t>
            </a:r>
            <a:r>
              <a:rPr lang="en-US" dirty="0" err="1"/>
              <a:t>estrarre</a:t>
            </a:r>
            <a:r>
              <a:rPr lang="en-US" dirty="0"/>
              <a:t> </a:t>
            </a:r>
            <a:r>
              <a:rPr lang="en-US" dirty="0" err="1"/>
              <a:t>i</a:t>
            </a:r>
            <a:r>
              <a:rPr lang="en-US" dirty="0"/>
              <a:t> </a:t>
            </a:r>
            <a:r>
              <a:rPr lang="en-US" dirty="0" err="1"/>
              <a:t>grassi</a:t>
            </a:r>
            <a:r>
              <a:rPr lang="en-US" dirty="0"/>
              <a:t> </a:t>
            </a:r>
            <a:r>
              <a:rPr lang="en-US" dirty="0" err="1"/>
              <a:t>impiegati</a:t>
            </a:r>
            <a:r>
              <a:rPr lang="en-US" dirty="0"/>
              <a:t> in </a:t>
            </a:r>
            <a:r>
              <a:rPr lang="en-US" dirty="0" err="1"/>
              <a:t>prodotti</a:t>
            </a:r>
            <a:r>
              <a:rPr lang="en-US" dirty="0"/>
              <a:t> non </a:t>
            </a:r>
            <a:r>
              <a:rPr lang="en-US" dirty="0" err="1"/>
              <a:t>alimentari</a:t>
            </a:r>
            <a:r>
              <a:rPr lang="en-US" dirty="0"/>
              <a:t>, come </a:t>
            </a:r>
            <a:r>
              <a:rPr lang="en-US" dirty="0" err="1"/>
              <a:t>i</a:t>
            </a:r>
            <a:r>
              <a:rPr lang="en-US" dirty="0"/>
              <a:t> </a:t>
            </a:r>
            <a:r>
              <a:rPr lang="en-US" dirty="0" err="1"/>
              <a:t>lubrificanti</a:t>
            </a:r>
            <a:r>
              <a:rPr lang="en-US" dirty="0"/>
              <a:t>.</a:t>
            </a:r>
            <a:endParaRPr lang="en-US" dirty="0">
              <a:ea typeface="Calibri"/>
              <a:cs typeface="Calibri"/>
            </a:endParaRPr>
          </a:p>
          <a:p>
            <a:pPr marL="380365" lvl="1" indent="-189865">
              <a:lnSpc>
                <a:spcPts val="2174"/>
              </a:lnSpc>
              <a:spcBef>
                <a:spcPts val="0"/>
              </a:spcBef>
              <a:buFont typeface="Arial,Sans-Serif" panose="020B0604020202020204" pitchFamily="34" charset="0"/>
              <a:buChar char="•"/>
            </a:pPr>
            <a:endParaRPr lang="en-US" sz="2400" spc="0" dirty="0">
              <a:solidFill>
                <a:srgbClr val="09465E"/>
              </a:solidFill>
              <a:latin typeface="+mn-lt"/>
            </a:endParaRPr>
          </a:p>
          <a:p>
            <a:pPr marL="190500" lvl="1" indent="0">
              <a:lnSpc>
                <a:spcPts val="2174"/>
              </a:lnSpc>
            </a:pPr>
            <a:endParaRPr lang="en-US" dirty="0">
              <a:ea typeface="Calibri" panose="020F0502020204030204"/>
              <a:cs typeface="Calibri" panose="020F0502020204030204"/>
            </a:endParaRPr>
          </a:p>
          <a:p>
            <a:pPr marL="380365" lvl="1" indent="-189865">
              <a:lnSpc>
                <a:spcPts val="2174"/>
              </a:lnSpc>
              <a:spcBef>
                <a:spcPts val="0"/>
              </a:spcBef>
              <a:buFont typeface="Arial,Sans-Serif" panose="020B0604020202020204" pitchFamily="34" charset="0"/>
              <a:buChar char="•"/>
            </a:pPr>
            <a:endParaRPr lang="en-US" sz="2400" spc="0" dirty="0">
              <a:solidFill>
                <a:srgbClr val="09465E"/>
              </a:solidFill>
              <a:latin typeface="+mn-lt"/>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dirty="0"/>
              <a:t>2</a:t>
            </a:r>
            <a:r>
              <a:rPr lang="en-US" b="1" dirty="0"/>
              <a:t>. </a:t>
            </a:r>
            <a:r>
              <a:rPr lang="en-US" dirty="0"/>
              <a:t>Panna</a:t>
            </a:r>
            <a:endParaRPr lang="en-US" b="1" dirty="0"/>
          </a:p>
        </p:txBody>
      </p:sp>
      <p:sp>
        <p:nvSpPr>
          <p:cNvPr id="2" name="Freeform 1">
            <a:extLst>
              <a:ext uri="{FF2B5EF4-FFF2-40B4-BE49-F238E27FC236}">
                <a16:creationId xmlns:a16="http://schemas.microsoft.com/office/drawing/2014/main" id="{F3AA9202-D230-861F-82F6-9C250DD0009D}"/>
              </a:ext>
            </a:extLst>
          </p:cNvPr>
          <p:cNvSpPr/>
          <p:nvPr/>
        </p:nvSpPr>
        <p:spPr>
          <a:xfrm>
            <a:off x="-5714579" y="19318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0291458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marL="342900" indent="-342900">
              <a:buFont typeface="Arial" panose="020B0604020202020204" pitchFamily="34" charset="0"/>
              <a:buChar char="•"/>
            </a:pPr>
            <a:r>
              <a:rPr lang="en-US" b="1" dirty="0" err="1"/>
              <a:t>Latticello</a:t>
            </a:r>
            <a:r>
              <a:rPr lang="en-US" b="1" dirty="0"/>
              <a:t> in </a:t>
            </a:r>
            <a:r>
              <a:rPr lang="en-US" b="1" dirty="0" err="1"/>
              <a:t>polvere</a:t>
            </a:r>
            <a:r>
              <a:rPr lang="en-US" b="1" dirty="0"/>
              <a:t>: </a:t>
            </a:r>
            <a:r>
              <a:rPr lang="en-US" dirty="0" err="1"/>
              <a:t>impiegato</a:t>
            </a:r>
            <a:r>
              <a:rPr lang="en-US" dirty="0"/>
              <a:t> in </a:t>
            </a:r>
            <a:r>
              <a:rPr lang="en-US" dirty="0" err="1"/>
              <a:t>pasticceria</a:t>
            </a:r>
            <a:r>
              <a:rPr lang="en-US" dirty="0"/>
              <a:t> e come </a:t>
            </a:r>
            <a:r>
              <a:rPr lang="en-US" dirty="0" err="1"/>
              <a:t>additivo</a:t>
            </a:r>
            <a:r>
              <a:rPr lang="en-US" dirty="0"/>
              <a:t> </a:t>
            </a:r>
            <a:r>
              <a:rPr lang="en-US" dirty="0" err="1"/>
              <a:t>alimentare</a:t>
            </a:r>
            <a:endParaRPr lang="en-US" dirty="0"/>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a:t>Prodotti </a:t>
            </a:r>
            <a:r>
              <a:rPr lang="en-US" b="1" dirty="0" err="1"/>
              <a:t>fermentati</a:t>
            </a:r>
            <a:r>
              <a:rPr lang="en-US" b="1" dirty="0"/>
              <a:t>: </a:t>
            </a:r>
            <a:r>
              <a:rPr lang="en-US" dirty="0"/>
              <a:t>il </a:t>
            </a:r>
            <a:r>
              <a:rPr lang="en-US" dirty="0" err="1"/>
              <a:t>latticello</a:t>
            </a:r>
            <a:r>
              <a:rPr lang="en-US" dirty="0"/>
              <a:t> </a:t>
            </a:r>
            <a:r>
              <a:rPr lang="en-US" dirty="0" err="1"/>
              <a:t>subisce</a:t>
            </a:r>
            <a:r>
              <a:rPr lang="en-US" dirty="0"/>
              <a:t> un </a:t>
            </a:r>
            <a:r>
              <a:rPr lang="en-US" dirty="0" err="1"/>
              <a:t>processo</a:t>
            </a:r>
            <a:r>
              <a:rPr lang="en-US" dirty="0"/>
              <a:t> di </a:t>
            </a:r>
            <a:r>
              <a:rPr lang="en-US" dirty="0" err="1"/>
              <a:t>fermentazione</a:t>
            </a:r>
            <a:r>
              <a:rPr lang="en-US" dirty="0"/>
              <a:t> per </a:t>
            </a:r>
            <a:r>
              <a:rPr lang="en-US" dirty="0" err="1"/>
              <a:t>generare</a:t>
            </a:r>
            <a:r>
              <a:rPr lang="en-US" dirty="0"/>
              <a:t> </a:t>
            </a:r>
            <a:r>
              <a:rPr lang="en-US" dirty="0" err="1"/>
              <a:t>probiotici</a:t>
            </a:r>
            <a:r>
              <a:rPr lang="en-US" dirty="0"/>
              <a:t>.</a:t>
            </a:r>
            <a:endParaRPr lang="en-US" dirty="0">
              <a:ea typeface="Calibri"/>
              <a:cs typeface="Calibri"/>
            </a:endParaRP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b="1" dirty="0" err="1"/>
              <a:t>Mangime</a:t>
            </a:r>
            <a:r>
              <a:rPr lang="en-US" b="1" dirty="0"/>
              <a:t> per </a:t>
            </a:r>
            <a:r>
              <a:rPr lang="en-US" b="1" dirty="0" err="1"/>
              <a:t>animali</a:t>
            </a:r>
            <a:r>
              <a:rPr lang="en-US" b="1" dirty="0"/>
              <a:t>: </a:t>
            </a:r>
            <a:r>
              <a:rPr lang="en-US" dirty="0"/>
              <a:t>il </a:t>
            </a:r>
            <a:r>
              <a:rPr lang="en-US" dirty="0" err="1"/>
              <a:t>latticello</a:t>
            </a:r>
            <a:r>
              <a:rPr lang="en-US" dirty="0"/>
              <a:t> </a:t>
            </a:r>
            <a:r>
              <a:rPr lang="en-US" dirty="0" err="1"/>
              <a:t>può</a:t>
            </a:r>
            <a:r>
              <a:rPr lang="en-US" dirty="0"/>
              <a:t> </a:t>
            </a:r>
            <a:r>
              <a:rPr lang="en-US" dirty="0" err="1"/>
              <a:t>essere</a:t>
            </a:r>
            <a:r>
              <a:rPr lang="en-US" dirty="0"/>
              <a:t> </a:t>
            </a:r>
            <a:r>
              <a:rPr lang="en-US" dirty="0" err="1"/>
              <a:t>incorporato</a:t>
            </a:r>
            <a:r>
              <a:rPr lang="en-US" dirty="0"/>
              <a:t> </a:t>
            </a:r>
            <a:r>
              <a:rPr lang="en-US" dirty="0" err="1"/>
              <a:t>nei</a:t>
            </a:r>
            <a:r>
              <a:rPr lang="en-US" dirty="0"/>
              <a:t> </a:t>
            </a:r>
            <a:r>
              <a:rPr lang="en-US" dirty="0" err="1"/>
              <a:t>mangimi</a:t>
            </a:r>
            <a:r>
              <a:rPr lang="en-US" dirty="0"/>
              <a:t> per il </a:t>
            </a:r>
            <a:r>
              <a:rPr lang="en-US" dirty="0" err="1"/>
              <a:t>bestiame</a:t>
            </a:r>
            <a:r>
              <a:rPr lang="en-US" dirty="0"/>
              <a:t>.</a:t>
            </a:r>
            <a:endParaRPr lang="en-US" dirty="0">
              <a:ea typeface="Calibri"/>
              <a:cs typeface="Calibri"/>
            </a:endParaRPr>
          </a:p>
          <a:p>
            <a:pPr marL="190500" lvl="1" indent="0">
              <a:lnSpc>
                <a:spcPts val="2174"/>
              </a:lnSpc>
            </a:pPr>
            <a:endParaRPr lang="en-US" sz="2400" b="1" spc="0" dirty="0">
              <a:solidFill>
                <a:srgbClr val="09465E"/>
              </a:solidFill>
              <a:latin typeface="+mn-lt"/>
              <a:ea typeface="Calibri" panose="020F0502020204030204"/>
              <a:cs typeface="Calibri" panose="020F0502020204030204"/>
            </a:endParaRPr>
          </a:p>
          <a:p>
            <a:pPr marL="742950" indent="-285750">
              <a:lnSpc>
                <a:spcPts val="2174"/>
              </a:lnSpc>
              <a:buFont typeface="Arial" panose="020B0604020202020204" pitchFamily="34" charset="0"/>
              <a:buChar char="•"/>
            </a:pPr>
            <a:endParaRPr lang="en-US" b="1" dirty="0"/>
          </a:p>
          <a:p>
            <a:pPr marL="380365" lvl="1" indent="-189865">
              <a:lnSpc>
                <a:spcPts val="2174"/>
              </a:lnSpc>
              <a:buFont typeface="Arial,Sans-Serif" panose="020B0604020202020204" pitchFamily="34" charset="0"/>
              <a:buChar char="•"/>
            </a:pPr>
            <a:endParaRPr lang="en-US" sz="2400" b="1" spc="0" dirty="0">
              <a:solidFill>
                <a:srgbClr val="09465E"/>
              </a:solidFill>
              <a:latin typeface="+mn-lt"/>
              <a:ea typeface="Calibri" panose="020F0502020204030204"/>
              <a:cs typeface="Calibri" panose="020F0502020204030204"/>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lIns="91440" tIns="45720" rIns="91440" bIns="45720" anchor="ctr">
            <a:noAutofit/>
          </a:bodyPr>
          <a:lstStyle/>
          <a:p>
            <a:pPr algn="ctr"/>
            <a:r>
              <a:rPr lang="en-US" b="1" dirty="0"/>
              <a:t>3. </a:t>
            </a:r>
            <a:r>
              <a:rPr lang="en-US" dirty="0" err="1"/>
              <a:t>Latticello</a:t>
            </a:r>
            <a:endParaRPr lang="en-US" b="1" dirty="0" err="1"/>
          </a:p>
        </p:txBody>
      </p:sp>
      <p:sp>
        <p:nvSpPr>
          <p:cNvPr id="2" name="Freeform 1">
            <a:extLst>
              <a:ext uri="{FF2B5EF4-FFF2-40B4-BE49-F238E27FC236}">
                <a16:creationId xmlns:a16="http://schemas.microsoft.com/office/drawing/2014/main" id="{F3AA9202-D230-861F-82F6-9C250DD0009D}"/>
              </a:ext>
            </a:extLst>
          </p:cNvPr>
          <p:cNvSpPr/>
          <p:nvPr/>
        </p:nvSpPr>
        <p:spPr>
          <a:xfrm>
            <a:off x="-5295479" y="1715914"/>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3171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lIns="91440" tIns="45720" rIns="91440" bIns="45720" anchor="t"/>
          <a:lstStyle/>
          <a:p>
            <a:pPr>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1004461"/>
          </a:xfrm>
          <a:prstGeom prst="rect">
            <a:avLst/>
          </a:prstGeom>
          <a:solidFill>
            <a:srgbClr val="60BA47"/>
          </a:solidFill>
        </p:spPr>
        <p:txBody>
          <a:bodyPr lIns="91440" tIns="45720" rIns="91440" bIns="45720" anchor="ctr">
            <a:noAutofit/>
          </a:bodyPr>
          <a:lstStyle/>
          <a:p>
            <a:pPr algn="ctr"/>
            <a:r>
              <a:rPr lang="en-US" dirty="0"/>
              <a:t>4</a:t>
            </a:r>
            <a:r>
              <a:rPr lang="en-US" b="1" dirty="0"/>
              <a:t>. </a:t>
            </a:r>
            <a:r>
              <a:rPr lang="en-US" dirty="0"/>
              <a:t>Yogurt e Kefir</a:t>
            </a:r>
            <a:endParaRPr lang="en-US" dirty="0">
              <a:cs typeface="Calibri"/>
            </a:endParaRP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7937CF77-DD88-EE4F-CE48-5D10C807DA93}"/>
              </a:ext>
            </a:extLst>
          </p:cNvPr>
          <p:cNvSpPr txBox="1"/>
          <p:nvPr/>
        </p:nvSpPr>
        <p:spPr>
          <a:xfrm>
            <a:off x="4829908" y="832339"/>
            <a:ext cx="6564923" cy="60785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0365" lvl="1" indent="-189865">
              <a:lnSpc>
                <a:spcPts val="2525"/>
              </a:lnSpc>
              <a:buFont typeface="Arial,Sans-Serif"/>
              <a:buChar char="•"/>
            </a:pPr>
            <a:r>
              <a:rPr lang="en-US" sz="2400" b="1" err="1">
                <a:solidFill>
                  <a:srgbClr val="09465E"/>
                </a:solidFill>
                <a:ea typeface="+mn-lt"/>
                <a:cs typeface="+mn-lt"/>
              </a:rPr>
              <a:t>Forme</a:t>
            </a:r>
            <a:r>
              <a:rPr lang="en-US" sz="2400" b="1">
                <a:solidFill>
                  <a:srgbClr val="09465E"/>
                </a:solidFill>
                <a:ea typeface="+mn-lt"/>
                <a:cs typeface="+mn-lt"/>
              </a:rPr>
              <a:t> in </a:t>
            </a:r>
            <a:r>
              <a:rPr lang="en-US" sz="2400" b="1" err="1">
                <a:solidFill>
                  <a:srgbClr val="09465E"/>
                </a:solidFill>
                <a:ea typeface="+mn-lt"/>
                <a:cs typeface="+mn-lt"/>
              </a:rPr>
              <a:t>polvere</a:t>
            </a:r>
            <a:r>
              <a:rPr lang="en-US" sz="2400" b="1">
                <a:solidFill>
                  <a:srgbClr val="09465E"/>
                </a:solidFill>
                <a:ea typeface="+mn-lt"/>
                <a:cs typeface="+mn-lt"/>
              </a:rPr>
              <a:t>:</a:t>
            </a:r>
            <a:r>
              <a:rPr lang="en-US" sz="2400" dirty="0">
                <a:solidFill>
                  <a:srgbClr val="09465E"/>
                </a:solidFill>
                <a:ea typeface="+mn-lt"/>
                <a:cs typeface="+mn-lt"/>
              </a:rPr>
              <a:t> </a:t>
            </a:r>
            <a:r>
              <a:rPr lang="en-US" sz="2400" err="1">
                <a:solidFill>
                  <a:srgbClr val="09465E"/>
                </a:solidFill>
                <a:ea typeface="+mn-lt"/>
                <a:cs typeface="+mn-lt"/>
              </a:rPr>
              <a:t>sia</a:t>
            </a:r>
            <a:r>
              <a:rPr lang="en-US" sz="2400">
                <a:solidFill>
                  <a:srgbClr val="09465E"/>
                </a:solidFill>
                <a:ea typeface="+mn-lt"/>
                <a:cs typeface="+mn-lt"/>
              </a:rPr>
              <a:t> lo yogurt </a:t>
            </a:r>
            <a:r>
              <a:rPr lang="en-US" sz="2400" err="1">
                <a:solidFill>
                  <a:srgbClr val="09465E"/>
                </a:solidFill>
                <a:ea typeface="+mn-lt"/>
                <a:cs typeface="+mn-lt"/>
              </a:rPr>
              <a:t>che</a:t>
            </a:r>
            <a:r>
              <a:rPr lang="en-US" sz="2400">
                <a:solidFill>
                  <a:srgbClr val="09465E"/>
                </a:solidFill>
                <a:ea typeface="+mn-lt"/>
                <a:cs typeface="+mn-lt"/>
              </a:rPr>
              <a:t> il kefir in </a:t>
            </a:r>
            <a:r>
              <a:rPr lang="en-US" sz="2400" err="1">
                <a:solidFill>
                  <a:srgbClr val="09465E"/>
                </a:solidFill>
                <a:ea typeface="+mn-lt"/>
                <a:cs typeface="+mn-lt"/>
              </a:rPr>
              <a:t>polvere</a:t>
            </a:r>
            <a:r>
              <a:rPr lang="en-US" sz="2400" dirty="0">
                <a:solidFill>
                  <a:srgbClr val="09465E"/>
                </a:solidFill>
                <a:ea typeface="+mn-lt"/>
                <a:cs typeface="+mn-lt"/>
              </a:rPr>
              <a:t> </a:t>
            </a:r>
            <a:r>
              <a:rPr lang="en-US" sz="2400" err="1">
                <a:solidFill>
                  <a:srgbClr val="09465E"/>
                </a:solidFill>
                <a:ea typeface="+mn-lt"/>
                <a:cs typeface="+mn-lt"/>
              </a:rPr>
              <a:t>sono</a:t>
            </a:r>
            <a:r>
              <a:rPr lang="en-US" sz="2400" dirty="0">
                <a:solidFill>
                  <a:srgbClr val="09465E"/>
                </a:solidFill>
                <a:ea typeface="+mn-lt"/>
                <a:cs typeface="+mn-lt"/>
              </a:rPr>
              <a:t> </a:t>
            </a:r>
            <a:r>
              <a:rPr lang="en-US" sz="2400" err="1">
                <a:solidFill>
                  <a:srgbClr val="09465E"/>
                </a:solidFill>
                <a:ea typeface="+mn-lt"/>
                <a:cs typeface="+mn-lt"/>
              </a:rPr>
              <a:t>impiegati</a:t>
            </a:r>
            <a:r>
              <a:rPr lang="en-US" sz="2400" dirty="0">
                <a:solidFill>
                  <a:srgbClr val="09465E"/>
                </a:solidFill>
                <a:ea typeface="+mn-lt"/>
                <a:cs typeface="+mn-lt"/>
              </a:rPr>
              <a:t> </a:t>
            </a:r>
            <a:r>
              <a:rPr lang="en-US" sz="2400" err="1">
                <a:solidFill>
                  <a:srgbClr val="09465E"/>
                </a:solidFill>
                <a:ea typeface="+mn-lt"/>
                <a:cs typeface="+mn-lt"/>
              </a:rPr>
              <a:t>nella</a:t>
            </a:r>
            <a:r>
              <a:rPr lang="en-US" sz="2400" dirty="0">
                <a:solidFill>
                  <a:srgbClr val="09465E"/>
                </a:solidFill>
                <a:ea typeface="+mn-lt"/>
                <a:cs typeface="+mn-lt"/>
              </a:rPr>
              <a:t> </a:t>
            </a:r>
            <a:r>
              <a:rPr lang="en-US" sz="2400" err="1">
                <a:solidFill>
                  <a:srgbClr val="09465E"/>
                </a:solidFill>
                <a:ea typeface="+mn-lt"/>
                <a:cs typeface="+mn-lt"/>
              </a:rPr>
              <a:t>preparazione</a:t>
            </a:r>
            <a:r>
              <a:rPr lang="en-US" sz="2400">
                <a:solidFill>
                  <a:srgbClr val="09465E"/>
                </a:solidFill>
                <a:ea typeface="+mn-lt"/>
                <a:cs typeface="+mn-lt"/>
              </a:rPr>
              <a:t> di </a:t>
            </a:r>
            <a:r>
              <a:rPr lang="en-US" sz="2400" err="1">
                <a:solidFill>
                  <a:srgbClr val="09465E"/>
                </a:solidFill>
                <a:ea typeface="+mn-lt"/>
                <a:cs typeface="+mn-lt"/>
              </a:rPr>
              <a:t>prodotti</a:t>
            </a:r>
            <a:r>
              <a:rPr lang="en-US" sz="2400">
                <a:solidFill>
                  <a:srgbClr val="09465E"/>
                </a:solidFill>
                <a:ea typeface="+mn-lt"/>
                <a:cs typeface="+mn-lt"/>
              </a:rPr>
              <a:t> da </a:t>
            </a:r>
            <a:r>
              <a:rPr lang="en-US" sz="2400" err="1">
                <a:solidFill>
                  <a:srgbClr val="09465E"/>
                </a:solidFill>
                <a:ea typeface="+mn-lt"/>
                <a:cs typeface="+mn-lt"/>
              </a:rPr>
              <a:t>forno</a:t>
            </a:r>
            <a:r>
              <a:rPr lang="en-US" sz="2400">
                <a:solidFill>
                  <a:srgbClr val="09465E"/>
                </a:solidFill>
                <a:ea typeface="+mn-lt"/>
                <a:cs typeface="+mn-lt"/>
              </a:rPr>
              <a:t>, </a:t>
            </a:r>
            <a:r>
              <a:rPr lang="en-US" sz="2400" err="1">
                <a:solidFill>
                  <a:srgbClr val="09465E"/>
                </a:solidFill>
                <a:ea typeface="+mn-lt"/>
                <a:cs typeface="+mn-lt"/>
              </a:rPr>
              <a:t>frullati</a:t>
            </a:r>
            <a:r>
              <a:rPr lang="en-US" sz="2400">
                <a:solidFill>
                  <a:srgbClr val="09465E"/>
                </a:solidFill>
                <a:ea typeface="+mn-lt"/>
                <a:cs typeface="+mn-lt"/>
              </a:rPr>
              <a:t> e come </a:t>
            </a:r>
            <a:r>
              <a:rPr lang="en-US" sz="2400" err="1">
                <a:solidFill>
                  <a:srgbClr val="09465E"/>
                </a:solidFill>
                <a:ea typeface="+mn-lt"/>
                <a:cs typeface="+mn-lt"/>
              </a:rPr>
              <a:t>additivi</a:t>
            </a:r>
            <a:r>
              <a:rPr lang="en-US" sz="2400" dirty="0">
                <a:solidFill>
                  <a:srgbClr val="09465E"/>
                </a:solidFill>
                <a:ea typeface="+mn-lt"/>
                <a:cs typeface="+mn-lt"/>
              </a:rPr>
              <a:t> </a:t>
            </a:r>
            <a:r>
              <a:rPr lang="en-US" sz="2400" err="1">
                <a:solidFill>
                  <a:srgbClr val="09465E"/>
                </a:solidFill>
                <a:ea typeface="+mn-lt"/>
                <a:cs typeface="+mn-lt"/>
              </a:rPr>
              <a:t>alimentari</a:t>
            </a:r>
            <a:r>
              <a:rPr lang="en-US" sz="2400">
                <a:solidFill>
                  <a:srgbClr val="09465E"/>
                </a:solidFill>
                <a:ea typeface="+mn-lt"/>
                <a:cs typeface="+mn-lt"/>
              </a:rPr>
              <a:t> per </a:t>
            </a:r>
            <a:r>
              <a:rPr lang="en-US" sz="2400" err="1">
                <a:solidFill>
                  <a:srgbClr val="09465E"/>
                </a:solidFill>
                <a:ea typeface="+mn-lt"/>
                <a:cs typeface="+mn-lt"/>
              </a:rPr>
              <a:t>arricchire</a:t>
            </a:r>
            <a:r>
              <a:rPr lang="en-US" sz="2400" dirty="0">
                <a:solidFill>
                  <a:srgbClr val="09465E"/>
                </a:solidFill>
                <a:ea typeface="+mn-lt"/>
                <a:cs typeface="+mn-lt"/>
              </a:rPr>
              <a:t> </a:t>
            </a:r>
            <a:r>
              <a:rPr lang="en-US" sz="2400" err="1">
                <a:solidFill>
                  <a:srgbClr val="09465E"/>
                </a:solidFill>
                <a:ea typeface="+mn-lt"/>
                <a:cs typeface="+mn-lt"/>
              </a:rPr>
              <a:t>sapore</a:t>
            </a:r>
            <a:r>
              <a:rPr lang="en-US" sz="2400">
                <a:solidFill>
                  <a:srgbClr val="09465E"/>
                </a:solidFill>
                <a:ea typeface="+mn-lt"/>
                <a:cs typeface="+mn-lt"/>
              </a:rPr>
              <a:t> e </a:t>
            </a:r>
            <a:r>
              <a:rPr lang="en-US" sz="2400" err="1">
                <a:solidFill>
                  <a:srgbClr val="09465E"/>
                </a:solidFill>
                <a:ea typeface="+mn-lt"/>
                <a:cs typeface="+mn-lt"/>
              </a:rPr>
              <a:t>valore</a:t>
            </a:r>
            <a:r>
              <a:rPr lang="en-US" sz="2400" dirty="0">
                <a:solidFill>
                  <a:srgbClr val="09465E"/>
                </a:solidFill>
                <a:ea typeface="+mn-lt"/>
                <a:cs typeface="+mn-lt"/>
              </a:rPr>
              <a:t> </a:t>
            </a:r>
            <a:r>
              <a:rPr lang="en-US" sz="2400" err="1">
                <a:solidFill>
                  <a:srgbClr val="09465E"/>
                </a:solidFill>
                <a:ea typeface="+mn-lt"/>
                <a:cs typeface="+mn-lt"/>
              </a:rPr>
              <a:t>nutrizionale</a:t>
            </a:r>
            <a:r>
              <a:rPr lang="en-US" sz="2400">
                <a:solidFill>
                  <a:srgbClr val="09465E"/>
                </a:solidFill>
                <a:ea typeface="+mn-lt"/>
                <a:cs typeface="+mn-lt"/>
              </a:rPr>
              <a:t>.</a:t>
            </a:r>
            <a:endParaRPr lang="en-US" sz="2400">
              <a:solidFill>
                <a:srgbClr val="086D6E"/>
              </a:solidFill>
              <a:ea typeface="+mn-lt"/>
              <a:cs typeface="+mn-lt"/>
            </a:endParaRPr>
          </a:p>
          <a:p>
            <a:pPr marL="342900" indent="-342900">
              <a:buFont typeface="Arial"/>
              <a:buChar char="•"/>
            </a:pPr>
            <a:endParaRPr lang="en-US" sz="2400" dirty="0">
              <a:solidFill>
                <a:srgbClr val="09465E"/>
              </a:solidFill>
              <a:ea typeface="+mn-lt"/>
              <a:cs typeface="+mn-lt"/>
            </a:endParaRPr>
          </a:p>
          <a:p>
            <a:pPr marL="342900" indent="-342900">
              <a:buFont typeface="Arial"/>
              <a:buChar char="•"/>
            </a:pPr>
            <a:r>
              <a:rPr lang="en-US" sz="2400" b="1" dirty="0">
                <a:solidFill>
                  <a:srgbClr val="09465E"/>
                </a:solidFill>
                <a:ea typeface="+mn-lt"/>
                <a:cs typeface="+mn-lt"/>
              </a:rPr>
              <a:t>Prodotti </a:t>
            </a:r>
            <a:r>
              <a:rPr lang="en-US" sz="2400" b="1" dirty="0" err="1">
                <a:solidFill>
                  <a:srgbClr val="09465E"/>
                </a:solidFill>
                <a:ea typeface="+mn-lt"/>
                <a:cs typeface="+mn-lt"/>
              </a:rPr>
              <a:t>fermentati</a:t>
            </a:r>
            <a:r>
              <a:rPr lang="en-US" sz="2400" b="1" dirty="0">
                <a:solidFill>
                  <a:srgbClr val="09465E"/>
                </a:solidFill>
                <a:ea typeface="+mn-lt"/>
                <a:cs typeface="+mn-lt"/>
              </a:rPr>
              <a:t>:</a:t>
            </a:r>
            <a:r>
              <a:rPr lang="en-US" sz="2400" dirty="0">
                <a:solidFill>
                  <a:srgbClr val="09465E"/>
                </a:solidFill>
                <a:ea typeface="+mn-lt"/>
                <a:cs typeface="+mn-lt"/>
              </a:rPr>
              <a:t> </a:t>
            </a:r>
            <a:r>
              <a:rPr lang="en-US" sz="2400" dirty="0" err="1">
                <a:solidFill>
                  <a:srgbClr val="09465E"/>
                </a:solidFill>
                <a:ea typeface="+mn-lt"/>
                <a:cs typeface="+mn-lt"/>
              </a:rPr>
              <a:t>ricchi</a:t>
            </a:r>
            <a:r>
              <a:rPr lang="en-US" sz="2400" dirty="0">
                <a:solidFill>
                  <a:srgbClr val="09465E"/>
                </a:solidFill>
                <a:ea typeface="+mn-lt"/>
                <a:cs typeface="+mn-lt"/>
              </a:rPr>
              <a:t> di </a:t>
            </a:r>
            <a:r>
              <a:rPr lang="en-US" sz="2400" dirty="0" err="1">
                <a:solidFill>
                  <a:srgbClr val="09465E"/>
                </a:solidFill>
                <a:ea typeface="+mn-lt"/>
                <a:cs typeface="+mn-lt"/>
              </a:rPr>
              <a:t>fermenti</a:t>
            </a:r>
            <a:r>
              <a:rPr lang="en-US" sz="2400" dirty="0">
                <a:solidFill>
                  <a:srgbClr val="09465E"/>
                </a:solidFill>
                <a:ea typeface="+mn-lt"/>
                <a:cs typeface="+mn-lt"/>
              </a:rPr>
              <a:t> </a:t>
            </a:r>
            <a:r>
              <a:rPr lang="en-US" sz="2400" dirty="0" err="1">
                <a:solidFill>
                  <a:srgbClr val="09465E"/>
                </a:solidFill>
                <a:ea typeface="+mn-lt"/>
                <a:cs typeface="+mn-lt"/>
              </a:rPr>
              <a:t>lattici</a:t>
            </a:r>
            <a:r>
              <a:rPr lang="en-US" sz="2400" dirty="0">
                <a:solidFill>
                  <a:srgbClr val="09465E"/>
                </a:solidFill>
                <a:ea typeface="+mn-lt"/>
                <a:cs typeface="+mn-lt"/>
              </a:rPr>
              <a:t> </a:t>
            </a:r>
            <a:r>
              <a:rPr lang="en-US" sz="2400" dirty="0" err="1">
                <a:solidFill>
                  <a:srgbClr val="09465E"/>
                </a:solidFill>
                <a:ea typeface="+mn-lt"/>
                <a:cs typeface="+mn-lt"/>
              </a:rPr>
              <a:t>vivi</a:t>
            </a:r>
            <a:r>
              <a:rPr lang="en-US" sz="2400" dirty="0">
                <a:solidFill>
                  <a:srgbClr val="09465E"/>
                </a:solidFill>
                <a:ea typeface="+mn-lt"/>
                <a:cs typeface="+mn-lt"/>
              </a:rPr>
              <a:t>, lo yogurt e il kefir </a:t>
            </a:r>
            <a:r>
              <a:rPr lang="en-US" sz="2400" dirty="0" err="1">
                <a:solidFill>
                  <a:srgbClr val="09465E"/>
                </a:solidFill>
                <a:ea typeface="+mn-lt"/>
                <a:cs typeface="+mn-lt"/>
              </a:rPr>
              <a:t>promuovono</a:t>
            </a:r>
            <a:r>
              <a:rPr lang="en-US" sz="2400" dirty="0">
                <a:solidFill>
                  <a:srgbClr val="09465E"/>
                </a:solidFill>
                <a:ea typeface="+mn-lt"/>
                <a:cs typeface="+mn-lt"/>
              </a:rPr>
              <a:t> la salute </a:t>
            </a:r>
            <a:r>
              <a:rPr lang="en-US" sz="2400" dirty="0" err="1">
                <a:solidFill>
                  <a:srgbClr val="09465E"/>
                </a:solidFill>
                <a:ea typeface="+mn-lt"/>
                <a:cs typeface="+mn-lt"/>
              </a:rPr>
              <a:t>digestiva</a:t>
            </a:r>
            <a:r>
              <a:rPr lang="en-US" sz="2400" dirty="0">
                <a:solidFill>
                  <a:srgbClr val="09465E"/>
                </a:solidFill>
                <a:ea typeface="+mn-lt"/>
                <a:cs typeface="+mn-lt"/>
              </a:rPr>
              <a:t> e </a:t>
            </a:r>
            <a:r>
              <a:rPr lang="en-US" sz="2400" dirty="0" err="1">
                <a:solidFill>
                  <a:srgbClr val="09465E"/>
                </a:solidFill>
                <a:ea typeface="+mn-lt"/>
                <a:cs typeface="+mn-lt"/>
              </a:rPr>
              <a:t>costituiscono</a:t>
            </a:r>
            <a:r>
              <a:rPr lang="en-US" sz="2400" dirty="0">
                <a:solidFill>
                  <a:srgbClr val="09465E"/>
                </a:solidFill>
                <a:ea typeface="+mn-lt"/>
                <a:cs typeface="+mn-lt"/>
              </a:rPr>
              <a:t> </a:t>
            </a:r>
            <a:r>
              <a:rPr lang="en-US" sz="2400" dirty="0" err="1">
                <a:solidFill>
                  <a:srgbClr val="09465E"/>
                </a:solidFill>
                <a:ea typeface="+mn-lt"/>
                <a:cs typeface="+mn-lt"/>
              </a:rPr>
              <a:t>ingredienti</a:t>
            </a:r>
            <a:r>
              <a:rPr lang="en-US" sz="2400" dirty="0">
                <a:solidFill>
                  <a:srgbClr val="09465E"/>
                </a:solidFill>
                <a:ea typeface="+mn-lt"/>
                <a:cs typeface="+mn-lt"/>
              </a:rPr>
              <a:t> </a:t>
            </a:r>
            <a:r>
              <a:rPr lang="en-US" sz="2400" dirty="0" err="1">
                <a:solidFill>
                  <a:srgbClr val="09465E"/>
                </a:solidFill>
                <a:ea typeface="+mn-lt"/>
                <a:cs typeface="+mn-lt"/>
              </a:rPr>
              <a:t>fondamentali</a:t>
            </a:r>
            <a:r>
              <a:rPr lang="en-US" sz="2400" dirty="0">
                <a:solidFill>
                  <a:srgbClr val="09465E"/>
                </a:solidFill>
                <a:ea typeface="+mn-lt"/>
                <a:cs typeface="+mn-lt"/>
              </a:rPr>
              <a:t> </a:t>
            </a:r>
            <a:r>
              <a:rPr lang="en-US" sz="2400" dirty="0" err="1">
                <a:solidFill>
                  <a:srgbClr val="09465E"/>
                </a:solidFill>
                <a:ea typeface="+mn-lt"/>
                <a:cs typeface="+mn-lt"/>
              </a:rPr>
              <a:t>negli</a:t>
            </a:r>
            <a:r>
              <a:rPr lang="en-US" sz="2400" dirty="0">
                <a:solidFill>
                  <a:srgbClr val="09465E"/>
                </a:solidFill>
                <a:ea typeface="+mn-lt"/>
                <a:cs typeface="+mn-lt"/>
              </a:rPr>
              <a:t> </a:t>
            </a:r>
            <a:r>
              <a:rPr lang="en-US" sz="2400" dirty="0" err="1">
                <a:solidFill>
                  <a:srgbClr val="09465E"/>
                </a:solidFill>
                <a:ea typeface="+mn-lt"/>
                <a:cs typeface="+mn-lt"/>
              </a:rPr>
              <a:t>alimenti</a:t>
            </a:r>
            <a:r>
              <a:rPr lang="en-US" sz="2400" dirty="0">
                <a:solidFill>
                  <a:srgbClr val="09465E"/>
                </a:solidFill>
                <a:ea typeface="+mn-lt"/>
                <a:cs typeface="+mn-lt"/>
              </a:rPr>
              <a:t> </a:t>
            </a:r>
            <a:r>
              <a:rPr lang="en-US" sz="2400" dirty="0" err="1">
                <a:solidFill>
                  <a:srgbClr val="09465E"/>
                </a:solidFill>
                <a:ea typeface="+mn-lt"/>
                <a:cs typeface="+mn-lt"/>
              </a:rPr>
              <a:t>probiotici</a:t>
            </a:r>
            <a:r>
              <a:rPr lang="en-US" sz="2400" dirty="0">
                <a:solidFill>
                  <a:srgbClr val="09465E"/>
                </a:solidFill>
                <a:ea typeface="+mn-lt"/>
                <a:cs typeface="+mn-lt"/>
              </a:rPr>
              <a:t>..</a:t>
            </a:r>
            <a:endParaRPr lang="en-US" dirty="0">
              <a:ea typeface="+mn-lt"/>
              <a:cs typeface="+mn-lt"/>
            </a:endParaRPr>
          </a:p>
          <a:p>
            <a:pPr marL="342900" indent="-342900">
              <a:buFont typeface="Arial"/>
              <a:buChar char="•"/>
            </a:pPr>
            <a:endParaRPr lang="en-US" sz="2400">
              <a:solidFill>
                <a:srgbClr val="09465E"/>
              </a:solidFill>
              <a:ea typeface="+mn-lt"/>
              <a:cs typeface="+mn-lt"/>
            </a:endParaRPr>
          </a:p>
          <a:p>
            <a:pPr marL="342900" indent="-342900">
              <a:buFont typeface="Arial"/>
              <a:buChar char="•"/>
            </a:pPr>
            <a:r>
              <a:rPr lang="en-US" sz="2400" b="1" dirty="0" err="1">
                <a:solidFill>
                  <a:srgbClr val="09465E"/>
                </a:solidFill>
                <a:ea typeface="+mn-lt"/>
                <a:cs typeface="+mn-lt"/>
              </a:rPr>
              <a:t>Integratori</a:t>
            </a:r>
            <a:r>
              <a:rPr lang="en-US" sz="2400" b="1" dirty="0">
                <a:solidFill>
                  <a:srgbClr val="09465E"/>
                </a:solidFill>
                <a:ea typeface="+mn-lt"/>
                <a:cs typeface="+mn-lt"/>
              </a:rPr>
              <a:t> per il </a:t>
            </a:r>
            <a:r>
              <a:rPr lang="en-US" sz="2400" b="1" dirty="0" err="1">
                <a:solidFill>
                  <a:srgbClr val="09465E"/>
                </a:solidFill>
                <a:ea typeface="+mn-lt"/>
                <a:cs typeface="+mn-lt"/>
              </a:rPr>
              <a:t>bestiame</a:t>
            </a:r>
            <a:r>
              <a:rPr lang="en-US" sz="2400" b="1" dirty="0">
                <a:solidFill>
                  <a:srgbClr val="09465E"/>
                </a:solidFill>
                <a:ea typeface="+mn-lt"/>
                <a:cs typeface="+mn-lt"/>
              </a:rPr>
              <a:t>:</a:t>
            </a:r>
            <a:r>
              <a:rPr lang="en-US" sz="2400" dirty="0">
                <a:solidFill>
                  <a:srgbClr val="09465E"/>
                </a:solidFill>
                <a:ea typeface="+mn-lt"/>
                <a:cs typeface="+mn-lt"/>
              </a:rPr>
              <a:t> lo yogurt e il kefir in </a:t>
            </a:r>
            <a:r>
              <a:rPr lang="en-US" sz="2400" dirty="0" err="1">
                <a:solidFill>
                  <a:srgbClr val="09465E"/>
                </a:solidFill>
                <a:ea typeface="+mn-lt"/>
                <a:cs typeface="+mn-lt"/>
              </a:rPr>
              <a:t>eccesso</a:t>
            </a:r>
            <a:r>
              <a:rPr lang="en-US" sz="2400" dirty="0">
                <a:solidFill>
                  <a:srgbClr val="09465E"/>
                </a:solidFill>
                <a:ea typeface="+mn-lt"/>
                <a:cs typeface="+mn-lt"/>
              </a:rPr>
              <a:t> </a:t>
            </a:r>
            <a:r>
              <a:rPr lang="en-US" sz="2400" dirty="0" err="1">
                <a:solidFill>
                  <a:srgbClr val="09465E"/>
                </a:solidFill>
                <a:ea typeface="+mn-lt"/>
                <a:cs typeface="+mn-lt"/>
              </a:rPr>
              <a:t>offrono</a:t>
            </a:r>
            <a:r>
              <a:rPr lang="en-US" sz="2400" dirty="0">
                <a:solidFill>
                  <a:srgbClr val="09465E"/>
                </a:solidFill>
                <a:ea typeface="+mn-lt"/>
                <a:cs typeface="+mn-lt"/>
              </a:rPr>
              <a:t> </a:t>
            </a:r>
            <a:r>
              <a:rPr lang="en-US" sz="2400" dirty="0" err="1">
                <a:solidFill>
                  <a:srgbClr val="09465E"/>
                </a:solidFill>
                <a:ea typeface="+mn-lt"/>
                <a:cs typeface="+mn-lt"/>
              </a:rPr>
              <a:t>probiotici</a:t>
            </a:r>
            <a:r>
              <a:rPr lang="en-US" sz="2400" dirty="0">
                <a:solidFill>
                  <a:srgbClr val="09465E"/>
                </a:solidFill>
                <a:ea typeface="+mn-lt"/>
                <a:cs typeface="+mn-lt"/>
              </a:rPr>
              <a:t> e </a:t>
            </a:r>
            <a:r>
              <a:rPr lang="en-US" sz="2400" dirty="0" err="1">
                <a:solidFill>
                  <a:srgbClr val="09465E"/>
                </a:solidFill>
                <a:ea typeface="+mn-lt"/>
                <a:cs typeface="+mn-lt"/>
              </a:rPr>
              <a:t>nutrienti</a:t>
            </a:r>
            <a:r>
              <a:rPr lang="en-US" sz="2400" dirty="0">
                <a:solidFill>
                  <a:srgbClr val="09465E"/>
                </a:solidFill>
                <a:ea typeface="+mn-lt"/>
                <a:cs typeface="+mn-lt"/>
              </a:rPr>
              <a:t> </a:t>
            </a:r>
            <a:r>
              <a:rPr lang="en-US" sz="2400" dirty="0" err="1">
                <a:solidFill>
                  <a:srgbClr val="09465E"/>
                </a:solidFill>
                <a:ea typeface="+mn-lt"/>
                <a:cs typeface="+mn-lt"/>
              </a:rPr>
              <a:t>nei</a:t>
            </a:r>
            <a:r>
              <a:rPr lang="en-US" sz="2400" dirty="0">
                <a:solidFill>
                  <a:srgbClr val="09465E"/>
                </a:solidFill>
                <a:ea typeface="+mn-lt"/>
                <a:cs typeface="+mn-lt"/>
              </a:rPr>
              <a:t> </a:t>
            </a:r>
            <a:r>
              <a:rPr lang="en-US" sz="2400" dirty="0" err="1">
                <a:solidFill>
                  <a:srgbClr val="09465E"/>
                </a:solidFill>
                <a:ea typeface="+mn-lt"/>
                <a:cs typeface="+mn-lt"/>
              </a:rPr>
              <a:t>mangimi</a:t>
            </a:r>
            <a:r>
              <a:rPr lang="en-US" sz="2400" dirty="0">
                <a:solidFill>
                  <a:srgbClr val="09465E"/>
                </a:solidFill>
                <a:ea typeface="+mn-lt"/>
                <a:cs typeface="+mn-lt"/>
              </a:rPr>
              <a:t> per </a:t>
            </a:r>
            <a:r>
              <a:rPr lang="en-US" sz="2400" dirty="0" err="1">
                <a:solidFill>
                  <a:srgbClr val="09465E"/>
                </a:solidFill>
                <a:ea typeface="+mn-lt"/>
                <a:cs typeface="+mn-lt"/>
              </a:rPr>
              <a:t>animali</a:t>
            </a:r>
            <a:r>
              <a:rPr lang="en-US" sz="2400" dirty="0">
                <a:solidFill>
                  <a:srgbClr val="09465E"/>
                </a:solidFill>
                <a:ea typeface="+mn-lt"/>
                <a:cs typeface="+mn-lt"/>
              </a:rPr>
              <a:t>.</a:t>
            </a:r>
            <a:endParaRPr lang="en-US" dirty="0">
              <a:ea typeface="+mn-lt"/>
              <a:cs typeface="+mn-lt"/>
            </a:endParaRPr>
          </a:p>
          <a:p>
            <a:endParaRPr lang="en-US" sz="2400" dirty="0">
              <a:solidFill>
                <a:srgbClr val="09465E"/>
              </a:solidFill>
              <a:ea typeface="Calibri"/>
              <a:cs typeface="Calibri"/>
            </a:endParaRPr>
          </a:p>
          <a:p>
            <a:pPr marL="380365" lvl="1" indent="-189865">
              <a:lnSpc>
                <a:spcPts val="2525"/>
              </a:lnSpc>
              <a:buFont typeface="Arial,Sans-Serif"/>
              <a:buChar char="•"/>
            </a:pPr>
            <a:endParaRPr lang="en-US" sz="2400" dirty="0">
              <a:solidFill>
                <a:srgbClr val="09465E"/>
              </a:solidFill>
              <a:ea typeface="+mn-lt"/>
              <a:cs typeface="+mn-lt"/>
            </a:endParaRPr>
          </a:p>
          <a:p>
            <a:endParaRPr lang="en-US" sz="2400">
              <a:solidFill>
                <a:srgbClr val="09465E"/>
              </a:solidFill>
              <a:ea typeface="+mn-lt"/>
              <a:cs typeface="+mn-lt"/>
            </a:endParaRPr>
          </a:p>
        </p:txBody>
      </p:sp>
    </p:spTree>
    <p:extLst>
      <p:ext uri="{BB962C8B-B14F-4D97-AF65-F5344CB8AC3E}">
        <p14:creationId xmlns:p14="http://schemas.microsoft.com/office/powerpoint/2010/main" val="123650909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8E6021-15C8-4F0E-BBD0-46AAFFDC7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C8373E-C571-4D45-B1F2-5AE5287D333C}">
  <ds:schemaRefs>
    <ds:schemaRef ds:uri="http://purl.org/dc/dcmitype/"/>
    <ds:schemaRef ds:uri="http://purl.org/dc/terms/"/>
    <ds:schemaRef ds:uri="c90da0c0-d638-440e-806c-9eaade8987c8"/>
    <ds:schemaRef ds:uri="http://schemas.microsoft.com/office/2006/metadata/properties"/>
    <ds:schemaRef ds:uri="d7a7d2cd-df7e-4745-bde0-17e5b7a43ab2"/>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51732BE-547B-4F18-9220-01244CA1A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5103</TotalTime>
  <Words>849</Words>
  <Application>Microsoft Office PowerPoint</Application>
  <PresentationFormat>Widescreen</PresentationFormat>
  <Paragraphs>109</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Arial,Sans-Serif</vt:lpstr>
      <vt:lpstr>Calibri</vt:lpstr>
      <vt:lpstr>Montserrat</vt:lpstr>
      <vt:lpstr>Montserrat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429</cp:revision>
  <dcterms:created xsi:type="dcterms:W3CDTF">2020-10-14T13:32:04Z</dcterms:created>
  <dcterms:modified xsi:type="dcterms:W3CDTF">2025-03-28T10:35:01Z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