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9" r:id="rId5"/>
  </p:sldMasterIdLst>
  <p:notesMasterIdLst>
    <p:notesMasterId r:id="rId17"/>
  </p:notesMasterIdLst>
  <p:sldIdLst>
    <p:sldId id="4393" r:id="rId6"/>
    <p:sldId id="4347" r:id="rId7"/>
    <p:sldId id="4350" r:id="rId8"/>
    <p:sldId id="4360" r:id="rId9"/>
    <p:sldId id="4338" r:id="rId10"/>
    <p:sldId id="4340" r:id="rId11"/>
    <p:sldId id="4361" r:id="rId12"/>
    <p:sldId id="4362" r:id="rId13"/>
    <p:sldId id="4363" r:id="rId14"/>
    <p:sldId id="4300" r:id="rId15"/>
    <p:sldId id="4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7AF90F-977F-B128-39BC-A28EDE3A3C6A}" name="Pablo Moreno" initials="PM" userId="S::pablo.moreno@biainnovatorcampus.ie::2baaacd2-93c9-44a9-abb3-500652c382de" providerId="AD"/>
  <p188:author id="{3196237D-5949-FEA3-45E4-7FFD5135D7EB}" name="Rebecca Nolan(BIA EU Project Co-Ordinator)" initials="RC" userId="S::rebecca.nolan@biainnovatorcampus.ie::9bff7902-33e9-4900-b4b7-3889301727b1" providerId="AD"/>
  <p188:author id="{49C9AC9B-AC04-B40A-D827-74D2F9A498AA}" name="Paula Whyte ( Momentum Consulting )" initials="P)" userId="S::paula_momentumconsulting.ie#ext#@biainnovatorcampus.onmicrosoft.com::f0db49ca-a56d-4261-b8a6-819acd09e0a3" providerId="AD"/>
  <p188:author id="{00DA92F5-3BE3-B992-BD4E-11DB0BA2A21F}" name="Michelle Kelly(EU Project Manager)" initials="MM" userId="S::michelle.kelly@biainnovatorcampus.ie::d689f504-2353-46d9-b8d3-40bcd9688d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A47"/>
    <a:srgbClr val="0B3A5B"/>
    <a:srgbClr val="000000"/>
    <a:srgbClr val="F26650"/>
    <a:srgbClr val="09465E"/>
    <a:srgbClr val="2094D2"/>
    <a:srgbClr val="3CBEB3"/>
    <a:srgbClr val="88D1DA"/>
    <a:srgbClr val="1D4C6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BBF9E-5CAC-1A7C-58D5-838C5323338B}" v="480" dt="2025-03-27T08:13:02.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9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BE5DE82-CF29-044D-9158-06A81114988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CONS">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AC3F7B3E-6B4A-4E4B-B60A-76961F8A4E31}"/>
              </a:ext>
            </a:extLst>
          </p:cNvPr>
          <p:cNvCxnSpPr/>
          <p:nvPr userDrawn="1"/>
        </p:nvCxnSpPr>
        <p:spPr>
          <a:xfrm>
            <a:off x="7097389" y="-30876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187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9"/>
        <p:cNvGrpSpPr/>
        <p:nvPr/>
      </p:nvGrpSpPr>
      <p:grpSpPr>
        <a:xfrm>
          <a:off x="0" y="0"/>
          <a:ext cx="0" cy="0"/>
          <a:chOff x="0" y="0"/>
          <a:chExt cx="0" cy="0"/>
        </a:xfrm>
      </p:grpSpPr>
      <p:sp>
        <p:nvSpPr>
          <p:cNvPr id="20" name="Google Shape;20;p14"/>
          <p:cNvSpPr/>
          <p:nvPr/>
        </p:nvSpPr>
        <p:spPr>
          <a:xfrm>
            <a:off x="2167324" y="772370"/>
            <a:ext cx="9320865" cy="5212793"/>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1" name="Google Shape;21;p14"/>
          <p:cNvSpPr>
            <a:spLocks noGrp="1"/>
          </p:cNvSpPr>
          <p:nvPr>
            <p:ph type="pic" idx="2"/>
          </p:nvPr>
        </p:nvSpPr>
        <p:spPr>
          <a:xfrm>
            <a:off x="388401" y="385460"/>
            <a:ext cx="4107750" cy="6087079"/>
          </a:xfrm>
          <a:prstGeom prst="rect">
            <a:avLst/>
          </a:prstGeom>
          <a:solidFill>
            <a:srgbClr val="BFBFBF"/>
          </a:solidFill>
          <a:ln>
            <a:noFill/>
          </a:ln>
        </p:spPr>
      </p:sp>
      <p:sp>
        <p:nvSpPr>
          <p:cNvPr id="22" name="Google Shape;22;p14"/>
          <p:cNvSpPr txBox="1">
            <a:spLocks noGrp="1"/>
          </p:cNvSpPr>
          <p:nvPr>
            <p:ph type="body" idx="1"/>
          </p:nvPr>
        </p:nvSpPr>
        <p:spPr>
          <a:xfrm>
            <a:off x="4940627" y="3429001"/>
            <a:ext cx="6331432"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6530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9894" y="6102554"/>
            <a:ext cx="2054262" cy="457426"/>
          </a:xfrm>
          <a:prstGeom prst="rect">
            <a:avLst/>
          </a:prstGeom>
        </p:spPr>
      </p:pic>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23"/>
        <p:cNvGrpSpPr/>
        <p:nvPr/>
      </p:nvGrpSpPr>
      <p:grpSpPr>
        <a:xfrm>
          <a:off x="0" y="0"/>
          <a:ext cx="0" cy="0"/>
          <a:chOff x="0" y="0"/>
          <a:chExt cx="0" cy="0"/>
        </a:xfrm>
      </p:grpSpPr>
      <p:sp>
        <p:nvSpPr>
          <p:cNvPr id="24" name="Google Shape;24;p15"/>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 name="Google Shape;26;p1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8" name="Google Shape;28;p15"/>
          <p:cNvGrpSpPr/>
          <p:nvPr/>
        </p:nvGrpSpPr>
        <p:grpSpPr>
          <a:xfrm>
            <a:off x="11656052" y="3880524"/>
            <a:ext cx="281949" cy="2748511"/>
            <a:chOff x="7176656" y="8423488"/>
            <a:chExt cx="190704" cy="1859032"/>
          </a:xfrm>
        </p:grpSpPr>
        <p:cxnSp>
          <p:nvCxnSpPr>
            <p:cNvPr id="29" name="Google Shape;29;p15"/>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0" name="Google Shape;30;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236096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6"/>
          <p:cNvSpPr/>
          <p:nvPr/>
        </p:nvSpPr>
        <p:spPr>
          <a:xfrm rot="10800000" flipH="1">
            <a:off x="0" y="0"/>
            <a:ext cx="601405"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1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35" name="Google Shape;35;p16"/>
          <p:cNvSpPr>
            <a:spLocks noGrp="1"/>
          </p:cNvSpPr>
          <p:nvPr>
            <p:ph type="pic" idx="2"/>
          </p:nvPr>
        </p:nvSpPr>
        <p:spPr>
          <a:xfrm>
            <a:off x="635271" y="2095585"/>
            <a:ext cx="5130800" cy="3913188"/>
          </a:xfrm>
          <a:prstGeom prst="rect">
            <a:avLst/>
          </a:prstGeom>
          <a:solidFill>
            <a:srgbClr val="D8D8D8"/>
          </a:solidFill>
          <a:ln>
            <a:noFill/>
          </a:ln>
        </p:spPr>
      </p:sp>
      <p:sp>
        <p:nvSpPr>
          <p:cNvPr id="36" name="Google Shape;36;p1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7" name="Google Shape;37;p16"/>
          <p:cNvGrpSpPr/>
          <p:nvPr/>
        </p:nvGrpSpPr>
        <p:grpSpPr>
          <a:xfrm>
            <a:off x="138149" y="3764146"/>
            <a:ext cx="281949" cy="2748511"/>
            <a:chOff x="7176656" y="8423488"/>
            <a:chExt cx="190704" cy="1859032"/>
          </a:xfrm>
        </p:grpSpPr>
        <p:cxnSp>
          <p:nvCxnSpPr>
            <p:cNvPr id="38" name="Google Shape;38;p16"/>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9" name="Google Shape;3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60086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40"/>
        <p:cNvGrpSpPr/>
        <p:nvPr/>
      </p:nvGrpSpPr>
      <p:grpSpPr>
        <a:xfrm>
          <a:off x="0" y="0"/>
          <a:ext cx="0" cy="0"/>
          <a:chOff x="0" y="0"/>
          <a:chExt cx="0" cy="0"/>
        </a:xfrm>
      </p:grpSpPr>
      <p:sp>
        <p:nvSpPr>
          <p:cNvPr id="41" name="Google Shape;41;p17"/>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3" name="Google Shape;43;p1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5" name="Google Shape;45;p17"/>
          <p:cNvGrpSpPr/>
          <p:nvPr/>
        </p:nvGrpSpPr>
        <p:grpSpPr>
          <a:xfrm>
            <a:off x="11656052" y="3880524"/>
            <a:ext cx="281949" cy="2748511"/>
            <a:chOff x="7176656" y="8423488"/>
            <a:chExt cx="190704" cy="1859032"/>
          </a:xfrm>
        </p:grpSpPr>
        <p:cxnSp>
          <p:nvCxnSpPr>
            <p:cNvPr id="46" name="Google Shape;46;p17"/>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47" name="Google Shape;47;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2412152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48"/>
        <p:cNvGrpSpPr/>
        <p:nvPr/>
      </p:nvGrpSpPr>
      <p:grpSpPr>
        <a:xfrm>
          <a:off x="0" y="0"/>
          <a:ext cx="0" cy="0"/>
          <a:chOff x="0" y="0"/>
          <a:chExt cx="0" cy="0"/>
        </a:xfrm>
      </p:grpSpPr>
      <p:sp>
        <p:nvSpPr>
          <p:cNvPr id="49" name="Google Shape;49;p18"/>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8"/>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1" name="Google Shape;51;p18"/>
          <p:cNvSpPr>
            <a:spLocks noGrp="1"/>
          </p:cNvSpPr>
          <p:nvPr>
            <p:ph type="pic" idx="2"/>
          </p:nvPr>
        </p:nvSpPr>
        <p:spPr>
          <a:xfrm>
            <a:off x="799128" y="746272"/>
            <a:ext cx="10203652" cy="5365455"/>
          </a:xfrm>
          <a:prstGeom prst="rect">
            <a:avLst/>
          </a:prstGeom>
          <a:solidFill>
            <a:srgbClr val="BFBFBF"/>
          </a:solidFill>
          <a:ln>
            <a:noFill/>
          </a:ln>
        </p:spPr>
      </p:sp>
      <p:grpSp>
        <p:nvGrpSpPr>
          <p:cNvPr id="52" name="Google Shape;52;p18"/>
          <p:cNvGrpSpPr/>
          <p:nvPr/>
        </p:nvGrpSpPr>
        <p:grpSpPr>
          <a:xfrm>
            <a:off x="11656052" y="3880524"/>
            <a:ext cx="281949" cy="2748511"/>
            <a:chOff x="7176656" y="8423488"/>
            <a:chExt cx="190704" cy="1859032"/>
          </a:xfrm>
        </p:grpSpPr>
        <p:cxnSp>
          <p:nvCxnSpPr>
            <p:cNvPr id="53" name="Google Shape;53;p18"/>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54" name="Google Shape;5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1212694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55"/>
        <p:cNvGrpSpPr/>
        <p:nvPr/>
      </p:nvGrpSpPr>
      <p:grpSpPr>
        <a:xfrm>
          <a:off x="0" y="0"/>
          <a:ext cx="0" cy="0"/>
          <a:chOff x="0" y="0"/>
          <a:chExt cx="0" cy="0"/>
        </a:xfrm>
      </p:grpSpPr>
      <p:sp>
        <p:nvSpPr>
          <p:cNvPr id="56" name="Google Shape;56;p19"/>
          <p:cNvSpPr/>
          <p:nvPr/>
        </p:nvSpPr>
        <p:spPr>
          <a:xfrm>
            <a:off x="7396842" y="5431639"/>
            <a:ext cx="4795157" cy="697353"/>
          </a:xfrm>
          <a:prstGeom prst="rect">
            <a:avLst/>
          </a:prstGeom>
          <a:solidFill>
            <a:srgbClr val="60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9"/>
          <p:cNvSpPr>
            <a:spLocks noGrp="1"/>
          </p:cNvSpPr>
          <p:nvPr>
            <p:ph type="pic" idx="2"/>
          </p:nvPr>
        </p:nvSpPr>
        <p:spPr>
          <a:xfrm>
            <a:off x="0" y="2387326"/>
            <a:ext cx="12192000" cy="3233533"/>
          </a:xfrm>
          <a:prstGeom prst="rect">
            <a:avLst/>
          </a:prstGeom>
          <a:solidFill>
            <a:srgbClr val="D8D8D8"/>
          </a:solidFill>
          <a:ln>
            <a:noFill/>
          </a:ln>
        </p:spPr>
      </p:sp>
      <p:sp>
        <p:nvSpPr>
          <p:cNvPr id="58" name="Google Shape;58;p19"/>
          <p:cNvSpPr txBox="1">
            <a:spLocks noGrp="1"/>
          </p:cNvSpPr>
          <p:nvPr>
            <p:ph type="body" idx="1"/>
          </p:nvPr>
        </p:nvSpPr>
        <p:spPr>
          <a:xfrm>
            <a:off x="7551945" y="5547251"/>
            <a:ext cx="4381736" cy="46612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9"/>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5420" y="5916072"/>
            <a:ext cx="2054262" cy="457426"/>
          </a:xfrm>
          <a:prstGeom prst="rect">
            <a:avLst/>
          </a:prstGeom>
          <a:noFill/>
          <a:ln>
            <a:noFill/>
          </a:ln>
        </p:spPr>
      </p:pic>
      <p:pic>
        <p:nvPicPr>
          <p:cNvPr id="61" name="Google Shape;6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extLst>
      <p:ext uri="{BB962C8B-B14F-4D97-AF65-F5344CB8AC3E}">
        <p14:creationId xmlns:p14="http://schemas.microsoft.com/office/powerpoint/2010/main" val="3808214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62"/>
        <p:cNvGrpSpPr/>
        <p:nvPr/>
      </p:nvGrpSpPr>
      <p:grpSpPr>
        <a:xfrm>
          <a:off x="0" y="0"/>
          <a:ext cx="0" cy="0"/>
          <a:chOff x="0" y="0"/>
          <a:chExt cx="0" cy="0"/>
        </a:xfrm>
      </p:grpSpPr>
      <p:sp>
        <p:nvSpPr>
          <p:cNvPr id="63" name="Google Shape;63;p20"/>
          <p:cNvSpPr/>
          <p:nvPr/>
        </p:nvSpPr>
        <p:spPr>
          <a:xfrm>
            <a:off x="-2" y="-2"/>
            <a:ext cx="12192000" cy="6858001"/>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0"/>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65" name="Google Shape;65;p20"/>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66" name="Google Shape;66;p20"/>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waste2worth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67" name="Google Shape;67;p20"/>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68" name="Google Shape;68;p20"/>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69" name="Google Shape;69;p20"/>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70" name="Google Shape;70;p20"/>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4165168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ver 02">
  <p:cSld name="Cover 02">
    <p:spTree>
      <p:nvGrpSpPr>
        <p:cNvPr id="1" name="Shape 71"/>
        <p:cNvGrpSpPr/>
        <p:nvPr/>
      </p:nvGrpSpPr>
      <p:grpSpPr>
        <a:xfrm>
          <a:off x="0" y="0"/>
          <a:ext cx="0" cy="0"/>
          <a:chOff x="0" y="0"/>
          <a:chExt cx="0" cy="0"/>
        </a:xfrm>
      </p:grpSpPr>
      <p:pic>
        <p:nvPicPr>
          <p:cNvPr id="72" name="Google Shape;72;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0106" y="6030484"/>
            <a:ext cx="2054262" cy="457426"/>
          </a:xfrm>
          <a:prstGeom prst="rect">
            <a:avLst/>
          </a:prstGeom>
          <a:noFill/>
          <a:ln>
            <a:noFill/>
          </a:ln>
        </p:spPr>
      </p:pic>
      <p:sp>
        <p:nvSpPr>
          <p:cNvPr id="73" name="Google Shape;73;p21"/>
          <p:cNvSpPr>
            <a:spLocks noGrp="1"/>
          </p:cNvSpPr>
          <p:nvPr>
            <p:ph type="pic" idx="2"/>
          </p:nvPr>
        </p:nvSpPr>
        <p:spPr>
          <a:xfrm>
            <a:off x="0" y="2271713"/>
            <a:ext cx="12192000" cy="3543422"/>
          </a:xfrm>
          <a:prstGeom prst="rect">
            <a:avLst/>
          </a:prstGeom>
          <a:solidFill>
            <a:srgbClr val="BFBFBF"/>
          </a:solidFill>
          <a:ln>
            <a:noFill/>
          </a:ln>
        </p:spPr>
      </p:sp>
      <p:pic>
        <p:nvPicPr>
          <p:cNvPr id="74" name="Google Shape;74;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extLst>
      <p:ext uri="{BB962C8B-B14F-4D97-AF65-F5344CB8AC3E}">
        <p14:creationId xmlns:p14="http://schemas.microsoft.com/office/powerpoint/2010/main" val="222986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75"/>
        <p:cNvGrpSpPr/>
        <p:nvPr/>
      </p:nvGrpSpPr>
      <p:grpSpPr>
        <a:xfrm>
          <a:off x="0" y="0"/>
          <a:ext cx="0" cy="0"/>
          <a:chOff x="0" y="0"/>
          <a:chExt cx="0" cy="0"/>
        </a:xfrm>
      </p:grpSpPr>
      <p:sp>
        <p:nvSpPr>
          <p:cNvPr id="76" name="Google Shape;76;p22"/>
          <p:cNvSpPr/>
          <p:nvPr/>
        </p:nvSpPr>
        <p:spPr>
          <a:xfrm rot="10800000" flipH="1">
            <a:off x="0" y="-2"/>
            <a:ext cx="1378111"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2"/>
          <p:cNvSpPr txBox="1">
            <a:spLocks noGrp="1"/>
          </p:cNvSpPr>
          <p:nvPr>
            <p:ph type="body" idx="1"/>
          </p:nvPr>
        </p:nvSpPr>
        <p:spPr>
          <a:xfrm>
            <a:off x="2267191" y="2545559"/>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body" idx="2"/>
          </p:nvPr>
        </p:nvSpPr>
        <p:spPr>
          <a:xfrm>
            <a:off x="3102488" y="2545560"/>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22"/>
          <p:cNvSpPr txBox="1">
            <a:spLocks noGrp="1"/>
          </p:cNvSpPr>
          <p:nvPr>
            <p:ph type="body" idx="3"/>
          </p:nvPr>
        </p:nvSpPr>
        <p:spPr>
          <a:xfrm>
            <a:off x="2267191" y="3123421"/>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2"/>
          <p:cNvSpPr txBox="1">
            <a:spLocks noGrp="1"/>
          </p:cNvSpPr>
          <p:nvPr>
            <p:ph type="body" idx="4"/>
          </p:nvPr>
        </p:nvSpPr>
        <p:spPr>
          <a:xfrm>
            <a:off x="3102488" y="3123422"/>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2"/>
          <p:cNvSpPr txBox="1">
            <a:spLocks noGrp="1"/>
          </p:cNvSpPr>
          <p:nvPr>
            <p:ph type="body" idx="5"/>
          </p:nvPr>
        </p:nvSpPr>
        <p:spPr>
          <a:xfrm>
            <a:off x="2267191" y="3702490"/>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22"/>
          <p:cNvSpPr txBox="1">
            <a:spLocks noGrp="1"/>
          </p:cNvSpPr>
          <p:nvPr>
            <p:ph type="body" idx="6"/>
          </p:nvPr>
        </p:nvSpPr>
        <p:spPr>
          <a:xfrm>
            <a:off x="3102488" y="3702491"/>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2"/>
          <p:cNvSpPr txBox="1">
            <a:spLocks noGrp="1"/>
          </p:cNvSpPr>
          <p:nvPr>
            <p:ph type="body" idx="7"/>
          </p:nvPr>
        </p:nvSpPr>
        <p:spPr>
          <a:xfrm>
            <a:off x="2267191" y="4284816"/>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22"/>
          <p:cNvSpPr txBox="1">
            <a:spLocks noGrp="1"/>
          </p:cNvSpPr>
          <p:nvPr>
            <p:ph type="body" idx="8"/>
          </p:nvPr>
        </p:nvSpPr>
        <p:spPr>
          <a:xfrm>
            <a:off x="3102488" y="4284817"/>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body" idx="9"/>
          </p:nvPr>
        </p:nvSpPr>
        <p:spPr>
          <a:xfrm>
            <a:off x="2267191" y="4863915"/>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body" idx="13"/>
          </p:nvPr>
        </p:nvSpPr>
        <p:spPr>
          <a:xfrm>
            <a:off x="3102488" y="4863916"/>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p:nvPr/>
        </p:nvSpPr>
        <p:spPr>
          <a:xfrm>
            <a:off x="4388307" y="5855031"/>
            <a:ext cx="7016293" cy="6155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465E"/>
              </a:buClr>
              <a:buSzPts val="850"/>
              <a:buFont typeface="Calibri"/>
              <a:buNone/>
            </a:pPr>
            <a:r>
              <a:rPr lang="en-US" sz="850" b="0" i="0" u="none" strike="noStrike" cap="none">
                <a:solidFill>
                  <a:srgbClr val="09465E"/>
                </a:solidFill>
                <a:latin typeface="Calibri"/>
                <a:ea typeface="Calibri"/>
                <a:cs typeface="Calibri"/>
                <a:sym typeface="Calibri"/>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850"/>
              <a:buFont typeface="Calibri"/>
              <a:buNone/>
            </a:pPr>
            <a:endParaRPr sz="850" b="0" i="0" u="none" strike="noStrike" cap="none">
              <a:solidFill>
                <a:srgbClr val="09465E"/>
              </a:solidFill>
              <a:latin typeface="Calibri"/>
              <a:ea typeface="Calibri"/>
              <a:cs typeface="Calibri"/>
              <a:sym typeface="Calibri"/>
            </a:endParaRPr>
          </a:p>
        </p:txBody>
      </p:sp>
      <p:sp>
        <p:nvSpPr>
          <p:cNvPr id="88" name="Google Shape;88;p22"/>
          <p:cNvSpPr>
            <a:spLocks noGrp="1"/>
          </p:cNvSpPr>
          <p:nvPr>
            <p:ph type="pic" idx="14"/>
          </p:nvPr>
        </p:nvSpPr>
        <p:spPr>
          <a:xfrm>
            <a:off x="788894" y="340862"/>
            <a:ext cx="11403106" cy="1903699"/>
          </a:xfrm>
          <a:prstGeom prst="rect">
            <a:avLst/>
          </a:prstGeom>
          <a:solidFill>
            <a:srgbClr val="BFBFBF"/>
          </a:solidFill>
          <a:ln>
            <a:noFill/>
          </a:ln>
        </p:spPr>
      </p:sp>
      <p:pic>
        <p:nvPicPr>
          <p:cNvPr id="89" name="Google Shape;89;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03050" y="5867924"/>
            <a:ext cx="2054262" cy="457426"/>
          </a:xfrm>
          <a:prstGeom prst="rect">
            <a:avLst/>
          </a:prstGeom>
          <a:noFill/>
          <a:ln>
            <a:noFill/>
          </a:ln>
        </p:spPr>
      </p:pic>
      <p:cxnSp>
        <p:nvCxnSpPr>
          <p:cNvPr id="90" name="Google Shape;90;p22"/>
          <p:cNvCxnSpPr/>
          <p:nvPr/>
        </p:nvCxnSpPr>
        <p:spPr>
          <a:xfrm rot="10800000" flipH="1">
            <a:off x="2156224" y="3114739"/>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1" name="Google Shape;91;p22"/>
          <p:cNvCxnSpPr/>
          <p:nvPr/>
        </p:nvCxnSpPr>
        <p:spPr>
          <a:xfrm rot="10800000" flipH="1">
            <a:off x="2156224" y="3692562"/>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2" name="Google Shape;92;p22"/>
          <p:cNvCxnSpPr/>
          <p:nvPr/>
        </p:nvCxnSpPr>
        <p:spPr>
          <a:xfrm rot="10800000" flipH="1">
            <a:off x="2156224" y="4270385"/>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3" name="Google Shape;93;p22"/>
          <p:cNvCxnSpPr/>
          <p:nvPr/>
        </p:nvCxnSpPr>
        <p:spPr>
          <a:xfrm rot="10800000" flipH="1">
            <a:off x="2156224" y="4848208"/>
            <a:ext cx="8867227" cy="14543"/>
          </a:xfrm>
          <a:prstGeom prst="straightConnector1">
            <a:avLst/>
          </a:prstGeom>
          <a:noFill/>
          <a:ln w="19050" cap="flat" cmpd="sng">
            <a:solidFill>
              <a:srgbClr val="60BA47"/>
            </a:solidFill>
            <a:prstDash val="solid"/>
            <a:miter lim="800000"/>
            <a:headEnd type="none" w="sm" len="sm"/>
            <a:tailEnd type="none" w="sm" len="sm"/>
          </a:ln>
        </p:spPr>
      </p:cxnSp>
      <p:sp>
        <p:nvSpPr>
          <p:cNvPr id="94" name="Google Shape;94;p22"/>
          <p:cNvSpPr/>
          <p:nvPr/>
        </p:nvSpPr>
        <p:spPr>
          <a:xfrm rot="9654881">
            <a:off x="-1705571" y="2672583"/>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923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95"/>
        <p:cNvGrpSpPr/>
        <p:nvPr/>
      </p:nvGrpSpPr>
      <p:grpSpPr>
        <a:xfrm>
          <a:off x="0" y="0"/>
          <a:ext cx="0" cy="0"/>
          <a:chOff x="0" y="0"/>
          <a:chExt cx="0" cy="0"/>
        </a:xfrm>
      </p:grpSpPr>
      <p:sp>
        <p:nvSpPr>
          <p:cNvPr id="96" name="Google Shape;96;p23"/>
          <p:cNvSpPr/>
          <p:nvPr/>
        </p:nvSpPr>
        <p:spPr>
          <a:xfrm rot="-5400000">
            <a:off x="4192375" y="-642572"/>
            <a:ext cx="3807250" cy="812984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3"/>
          <p:cNvSpPr txBox="1">
            <a:spLocks noGrp="1"/>
          </p:cNvSpPr>
          <p:nvPr>
            <p:ph type="body" idx="1"/>
          </p:nvPr>
        </p:nvSpPr>
        <p:spPr>
          <a:xfrm>
            <a:off x="4063536" y="4285031"/>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3"/>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23"/>
          <p:cNvSpPr>
            <a:spLocks noGrp="1"/>
          </p:cNvSpPr>
          <p:nvPr>
            <p:ph type="pic" idx="3"/>
          </p:nvPr>
        </p:nvSpPr>
        <p:spPr>
          <a:xfrm>
            <a:off x="-2" y="-7299"/>
            <a:ext cx="12192002" cy="6865298"/>
          </a:xfrm>
          <a:prstGeom prst="rect">
            <a:avLst/>
          </a:prstGeom>
          <a:solidFill>
            <a:srgbClr val="BFBFBF"/>
          </a:solidFill>
          <a:ln>
            <a:noFill/>
          </a:ln>
        </p:spPr>
      </p:sp>
    </p:spTree>
    <p:extLst>
      <p:ext uri="{BB962C8B-B14F-4D97-AF65-F5344CB8AC3E}">
        <p14:creationId xmlns:p14="http://schemas.microsoft.com/office/powerpoint/2010/main" val="405296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00"/>
        <p:cNvGrpSpPr/>
        <p:nvPr/>
      </p:nvGrpSpPr>
      <p:grpSpPr>
        <a:xfrm>
          <a:off x="0" y="0"/>
          <a:ext cx="0" cy="0"/>
          <a:chOff x="0" y="0"/>
          <a:chExt cx="0" cy="0"/>
        </a:xfrm>
      </p:grpSpPr>
      <p:sp>
        <p:nvSpPr>
          <p:cNvPr id="101" name="Google Shape;101;p24"/>
          <p:cNvSpPr>
            <a:spLocks noGrp="1"/>
          </p:cNvSpPr>
          <p:nvPr>
            <p:ph type="pic" idx="2"/>
          </p:nvPr>
        </p:nvSpPr>
        <p:spPr>
          <a:xfrm>
            <a:off x="0" y="-12469"/>
            <a:ext cx="12192000" cy="6870469"/>
          </a:xfrm>
          <a:prstGeom prst="rect">
            <a:avLst/>
          </a:prstGeom>
          <a:solidFill>
            <a:srgbClr val="BFBFBF"/>
          </a:solidFill>
          <a:ln>
            <a:noFill/>
          </a:ln>
        </p:spPr>
      </p:sp>
      <p:sp>
        <p:nvSpPr>
          <p:cNvPr id="102" name="Google Shape;102;p24"/>
          <p:cNvSpPr txBox="1">
            <a:spLocks noGrp="1"/>
          </p:cNvSpPr>
          <p:nvPr>
            <p:ph type="body" idx="1"/>
          </p:nvPr>
        </p:nvSpPr>
        <p:spPr>
          <a:xfrm>
            <a:off x="4063536" y="4333157"/>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9465E"/>
              </a:buClr>
              <a:buSzPts val="3000"/>
              <a:buFont typeface="Arial"/>
              <a:buNone/>
              <a:defRPr sz="30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4641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04"/>
        <p:cNvGrpSpPr/>
        <p:nvPr/>
      </p:nvGrpSpPr>
      <p:grpSpPr>
        <a:xfrm>
          <a:off x="0" y="0"/>
          <a:ext cx="0" cy="0"/>
          <a:chOff x="0" y="0"/>
          <a:chExt cx="0" cy="0"/>
        </a:xfrm>
      </p:grpSpPr>
      <p:sp>
        <p:nvSpPr>
          <p:cNvPr id="105" name="Google Shape;105;p25"/>
          <p:cNvSpPr/>
          <p:nvPr/>
        </p:nvSpPr>
        <p:spPr>
          <a:xfrm>
            <a:off x="0" y="16329"/>
            <a:ext cx="4780547" cy="6858000"/>
          </a:xfrm>
          <a:prstGeom prst="rect">
            <a:avLst/>
          </a:prstGeom>
          <a:solidFill>
            <a:srgbClr val="09465E"/>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8"/>
          </p:nvPr>
        </p:nvSpPr>
        <p:spPr>
          <a:xfrm>
            <a:off x="-48344" y="0"/>
            <a:ext cx="3570477" cy="6858000"/>
          </a:xfrm>
          <a:prstGeom prst="rect">
            <a:avLst/>
          </a:prstGeom>
          <a:solidFill>
            <a:srgbClr val="D8D8D8"/>
          </a:solidFill>
          <a:ln>
            <a:noFill/>
          </a:ln>
        </p:spPr>
      </p:sp>
      <p:sp>
        <p:nvSpPr>
          <p:cNvPr id="114" name="Google Shape;114;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66011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116"/>
        <p:cNvGrpSpPr/>
        <p:nvPr/>
      </p:nvGrpSpPr>
      <p:grpSpPr>
        <a:xfrm>
          <a:off x="0" y="0"/>
          <a:ext cx="0" cy="0"/>
          <a:chOff x="0" y="0"/>
          <a:chExt cx="0" cy="0"/>
        </a:xfrm>
      </p:grpSpPr>
      <p:sp>
        <p:nvSpPr>
          <p:cNvPr id="117" name="Google Shape;117;p26"/>
          <p:cNvSpPr/>
          <p:nvPr/>
        </p:nvSpPr>
        <p:spPr>
          <a:xfrm>
            <a:off x="0" y="-1"/>
            <a:ext cx="6096000" cy="6844027"/>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6"/>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26"/>
          <p:cNvSpPr>
            <a:spLocks noGrp="1"/>
          </p:cNvSpPr>
          <p:nvPr>
            <p:ph type="pic" idx="3"/>
          </p:nvPr>
        </p:nvSpPr>
        <p:spPr>
          <a:xfrm>
            <a:off x="6083676" y="0"/>
            <a:ext cx="5361066" cy="6858000"/>
          </a:xfrm>
          <a:prstGeom prst="rect">
            <a:avLst/>
          </a:prstGeom>
          <a:solidFill>
            <a:srgbClr val="D8D8D8"/>
          </a:solidFill>
          <a:ln>
            <a:noFill/>
          </a:ln>
        </p:spPr>
      </p:sp>
    </p:spTree>
    <p:extLst>
      <p:ext uri="{BB962C8B-B14F-4D97-AF65-F5344CB8AC3E}">
        <p14:creationId xmlns:p14="http://schemas.microsoft.com/office/powerpoint/2010/main" val="3902995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Slide 02 - Navy">
  <p:cSld name="Text Slide 02 - Navy">
    <p:spTree>
      <p:nvGrpSpPr>
        <p:cNvPr id="1" name="Shape 121"/>
        <p:cNvGrpSpPr/>
        <p:nvPr/>
      </p:nvGrpSpPr>
      <p:grpSpPr>
        <a:xfrm>
          <a:off x="0" y="0"/>
          <a:ext cx="0" cy="0"/>
          <a:chOff x="0" y="0"/>
          <a:chExt cx="0" cy="0"/>
        </a:xfrm>
      </p:grpSpPr>
      <p:sp>
        <p:nvSpPr>
          <p:cNvPr id="122" name="Google Shape;122;p27"/>
          <p:cNvSpPr/>
          <p:nvPr/>
        </p:nvSpPr>
        <p:spPr>
          <a:xfrm rot="-5400000">
            <a:off x="5088466" y="-5088468"/>
            <a:ext cx="2015069"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60388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vider - Navy">
  <p:cSld name="Divider - Navy">
    <p:spTree>
      <p:nvGrpSpPr>
        <p:cNvPr id="1" name="Shape 125"/>
        <p:cNvGrpSpPr/>
        <p:nvPr/>
      </p:nvGrpSpPr>
      <p:grpSpPr>
        <a:xfrm>
          <a:off x="0" y="0"/>
          <a:ext cx="0" cy="0"/>
          <a:chOff x="0" y="0"/>
          <a:chExt cx="0" cy="0"/>
        </a:xfrm>
      </p:grpSpPr>
      <p:sp>
        <p:nvSpPr>
          <p:cNvPr id="126" name="Google Shape;126;p28"/>
          <p:cNvSpPr/>
          <p:nvPr/>
        </p:nvSpPr>
        <p:spPr>
          <a:xfrm>
            <a:off x="6334298" y="403168"/>
            <a:ext cx="5136791" cy="6051665"/>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27" name="Google Shape;127;p28"/>
          <p:cNvSpPr txBox="1">
            <a:spLocks noGrp="1"/>
          </p:cNvSpPr>
          <p:nvPr>
            <p:ph type="body" idx="1"/>
          </p:nvPr>
        </p:nvSpPr>
        <p:spPr>
          <a:xfrm>
            <a:off x="6777598"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8"/>
          <p:cNvSpPr>
            <a:spLocks noGrp="1"/>
          </p:cNvSpPr>
          <p:nvPr>
            <p:ph type="pic" idx="2"/>
          </p:nvPr>
        </p:nvSpPr>
        <p:spPr>
          <a:xfrm>
            <a:off x="238772" y="2626822"/>
            <a:ext cx="7708195" cy="3396829"/>
          </a:xfrm>
          <a:prstGeom prst="rect">
            <a:avLst/>
          </a:prstGeom>
          <a:solidFill>
            <a:srgbClr val="BFBFBF"/>
          </a:solidFill>
          <a:ln>
            <a:noFill/>
          </a:ln>
        </p:spPr>
      </p:sp>
      <p:sp>
        <p:nvSpPr>
          <p:cNvPr id="129" name="Google Shape;129;p28"/>
          <p:cNvSpPr/>
          <p:nvPr/>
        </p:nvSpPr>
        <p:spPr>
          <a:xfrm>
            <a:off x="8077058" y="2140362"/>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2978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9"/>
          <p:cNvSpPr/>
          <p:nvPr/>
        </p:nvSpPr>
        <p:spPr>
          <a:xfrm rot="10800000" flipH="1">
            <a:off x="11584445" y="0"/>
            <a:ext cx="601406"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3" name="Google Shape;133;p29"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4" name="Google Shape;134;p29"/>
          <p:cNvSpPr>
            <a:spLocks noGrp="1"/>
          </p:cNvSpPr>
          <p:nvPr>
            <p:ph type="pic" idx="2"/>
          </p:nvPr>
        </p:nvSpPr>
        <p:spPr>
          <a:xfrm>
            <a:off x="7735037" y="1373925"/>
            <a:ext cx="2444127" cy="4336988"/>
          </a:xfrm>
          <a:prstGeom prst="rect">
            <a:avLst/>
          </a:prstGeom>
          <a:solidFill>
            <a:srgbClr val="D8D8D8"/>
          </a:solidFill>
          <a:ln>
            <a:noFill/>
          </a:ln>
        </p:spPr>
      </p:sp>
      <p:sp>
        <p:nvSpPr>
          <p:cNvPr id="135" name="Google Shape;135;p29"/>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6" name="Google Shape;136;p29"/>
          <p:cNvGrpSpPr/>
          <p:nvPr/>
        </p:nvGrpSpPr>
        <p:grpSpPr>
          <a:xfrm>
            <a:off x="11744173" y="3880524"/>
            <a:ext cx="281949" cy="2748511"/>
            <a:chOff x="7176656" y="8423488"/>
            <a:chExt cx="190704" cy="1859032"/>
          </a:xfrm>
        </p:grpSpPr>
        <p:cxnSp>
          <p:nvCxnSpPr>
            <p:cNvPr id="137" name="Google Shape;137;p29"/>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38" name="Google Shape;138;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3806321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5" name="Picture 4">
            <a:extLst>
              <a:ext uri="{FF2B5EF4-FFF2-40B4-BE49-F238E27FC236}">
                <a16:creationId xmlns:a16="http://schemas.microsoft.com/office/drawing/2014/main" id="{37EB6B41-1C8C-03CF-DBB2-3574D7C742EB}"/>
              </a:ext>
            </a:extLst>
          </p:cNvPr>
          <p:cNvPicPr>
            <a:picLocks noChangeAspect="1"/>
          </p:cNvPicPr>
          <p:nvPr userDrawn="1"/>
        </p:nvPicPr>
        <p:blipFill>
          <a:blip r:embed="rId3"/>
          <a:srcRect/>
          <a:stretch/>
        </p:blipFill>
        <p:spPr>
          <a:xfrm>
            <a:off x="5254334" y="610267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347643AD-74C4-C5B4-2D6C-BC787BF7A1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22291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478053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TextBox 1">
            <a:extLst>
              <a:ext uri="{FF2B5EF4-FFF2-40B4-BE49-F238E27FC236}">
                <a16:creationId xmlns:a16="http://schemas.microsoft.com/office/drawing/2014/main" id="{B70D980A-A066-97E0-F0C7-E14802C5665E}"/>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C28D627-E21A-7439-B366-9B69147F6B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9159" y="5654687"/>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3BE7B8BC-DD94-2106-E181-8438FA644A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627" y="6161311"/>
            <a:ext cx="869046" cy="317063"/>
          </a:xfrm>
          <a:prstGeom prst="rect">
            <a:avLst/>
          </a:prstGeom>
        </p:spPr>
      </p:pic>
      <p:sp>
        <p:nvSpPr>
          <p:cNvPr id="5" name="TextBox 4">
            <a:extLst>
              <a:ext uri="{FF2B5EF4-FFF2-40B4-BE49-F238E27FC236}">
                <a16:creationId xmlns:a16="http://schemas.microsoft.com/office/drawing/2014/main" id="{5F987090-1B89-1C23-169C-8DFDB34155C6}"/>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11656052" y="3880524"/>
            <a:ext cx="281949" cy="2748511"/>
            <a:chOff x="7176656" y="8423488"/>
            <a:chExt cx="190704" cy="1859032"/>
          </a:xfrm>
        </p:grpSpPr>
        <p:cxnSp>
          <p:nvCxnSpPr>
            <p:cNvPr id="11" name="Google Shape;11;p12"/>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2" name="Google Shape;12;p12"/>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extLst>
      <p:ext uri="{BB962C8B-B14F-4D97-AF65-F5344CB8AC3E}">
        <p14:creationId xmlns:p14="http://schemas.microsoft.com/office/powerpoint/2010/main" val="867698918"/>
      </p:ext>
    </p:extLst>
  </p:cSld>
  <p:clrMap bg1="lt1" tx1="dk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mythoto/9506763311/"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Fresh apples in wooden basket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14" name="TextBox 13">
            <a:extLst>
              <a:ext uri="{FF2B5EF4-FFF2-40B4-BE49-F238E27FC236}">
                <a16:creationId xmlns:a16="http://schemas.microsoft.com/office/drawing/2014/main" id="{DF4D0D2F-8C16-CE39-1BE9-7CF488007713}"/>
              </a:ext>
            </a:extLst>
          </p:cNvPr>
          <p:cNvSpPr txBox="1"/>
          <p:nvPr/>
        </p:nvSpPr>
        <p:spPr>
          <a:xfrm>
            <a:off x="2646313" y="4303441"/>
            <a:ext cx="8026556" cy="646331"/>
          </a:xfrm>
          <a:prstGeom prst="rect">
            <a:avLst/>
          </a:prstGeom>
          <a:solidFill>
            <a:schemeClr val="bg1"/>
          </a:solidFill>
        </p:spPr>
        <p:txBody>
          <a:bodyPr wrap="none" lIns="91440" tIns="45720" rIns="91440" bIns="45720" rtlCol="0" anchor="t">
            <a:spAutoFit/>
          </a:bodyPr>
          <a:lstStyle/>
          <a:p>
            <a:pPr>
              <a:buClr>
                <a:srgbClr val="000000"/>
              </a:buClr>
              <a:defRPr/>
            </a:pPr>
            <a:r>
              <a:rPr lang="en-US" sz="3600" b="1" kern="0" dirty="0">
                <a:solidFill>
                  <a:srgbClr val="60BA47"/>
                </a:solidFill>
                <a:latin typeface="Calibri"/>
                <a:ea typeface="Calibri"/>
                <a:cs typeface="Calibri"/>
                <a:sym typeface="Arial"/>
              </a:rPr>
              <a:t>MELE</a:t>
            </a:r>
            <a:r>
              <a:rPr kumimoji="0" lang="en-US" sz="3600" b="1" i="0" u="none" strike="noStrike" kern="0" cap="none" spc="0" normalizeH="0" baseline="0" noProof="0" dirty="0">
                <a:ln>
                  <a:noFill/>
                </a:ln>
                <a:solidFill>
                  <a:srgbClr val="60BA47"/>
                </a:solidFill>
                <a:effectLst/>
                <a:uLnTx/>
                <a:uFillTx/>
                <a:latin typeface="Calibri"/>
                <a:ea typeface="Calibri"/>
                <a:cs typeface="Calibri"/>
                <a:sym typeface="Arial"/>
              </a:rPr>
              <a:t> – </a:t>
            </a:r>
            <a:r>
              <a:rPr lang="en-US" sz="3600" b="1" kern="0" dirty="0" err="1">
                <a:solidFill>
                  <a:srgbClr val="60BA47"/>
                </a:solidFill>
                <a:latin typeface="Calibri"/>
                <a:ea typeface="Calibri"/>
                <a:cs typeface="Calibri"/>
                <a:sym typeface="Arial"/>
              </a:rPr>
              <a:t>Esplorazione</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sugli</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usi</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degli</a:t>
            </a:r>
            <a:r>
              <a:rPr lang="en-US" sz="3600" b="1" kern="0" dirty="0">
                <a:solidFill>
                  <a:srgbClr val="60BA47"/>
                </a:solidFill>
                <a:latin typeface="Calibri"/>
                <a:ea typeface="Calibri"/>
                <a:cs typeface="Calibri"/>
                <a:sym typeface="Arial"/>
              </a:rPr>
              <a:t> </a:t>
            </a:r>
            <a:r>
              <a:rPr lang="en-US" sz="3600" b="1" kern="0" dirty="0" err="1">
                <a:solidFill>
                  <a:srgbClr val="60BA47"/>
                </a:solidFill>
                <a:latin typeface="Calibri"/>
                <a:ea typeface="Calibri"/>
                <a:cs typeface="Calibri"/>
                <a:sym typeface="Arial"/>
              </a:rPr>
              <a:t>scarti</a:t>
            </a:r>
            <a:r>
              <a:rPr lang="en-US" sz="3600" b="1" kern="0" dirty="0">
                <a:solidFill>
                  <a:srgbClr val="60BA47"/>
                </a:solidFill>
                <a:latin typeface="Calibri"/>
                <a:ea typeface="Calibri"/>
                <a:cs typeface="Calibri"/>
                <a:sym typeface="Arial"/>
              </a:rPr>
              <a:t> </a:t>
            </a:r>
            <a:endParaRPr kumimoji="0" lang="en-US" sz="3600" b="1" i="0" u="none" strike="noStrike" kern="0" cap="none" spc="0" normalizeH="0" baseline="0" noProof="0" dirty="0">
              <a:ln>
                <a:noFill/>
              </a:ln>
              <a:solidFill>
                <a:srgbClr val="60BA47"/>
              </a:solidFill>
              <a:effectLst/>
              <a:uLnTx/>
              <a:uFillTx/>
              <a:latin typeface="Calibri"/>
              <a:ea typeface="Calibri"/>
              <a:cs typeface="Calibri"/>
              <a:sym typeface="Arial"/>
            </a:endParaRPr>
          </a:p>
        </p:txBody>
      </p:sp>
      <p:sp>
        <p:nvSpPr>
          <p:cNvPr id="7" name="Freeform 6">
            <a:extLst>
              <a:ext uri="{FF2B5EF4-FFF2-40B4-BE49-F238E27FC236}">
                <a16:creationId xmlns:a16="http://schemas.microsoft.com/office/drawing/2014/main" id="{09CD4256-3FEF-33B6-05B7-B2F25D3E73D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1556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589610" y="3929558"/>
            <a:ext cx="7010444" cy="1015663"/>
          </a:xfrm>
          <a:prstGeom prst="rect">
            <a:avLst/>
          </a:prstGeom>
          <a:noFill/>
        </p:spPr>
        <p:txBody>
          <a:bodyPr wrap="square" lIns="91440" tIns="45720" rIns="91440" bIns="45720" rtlCol="0" anchor="t">
            <a:spAutoFit/>
          </a:bodyPr>
          <a:lstStyle/>
          <a:p>
            <a:pPr algn="ctr"/>
            <a:r>
              <a:rPr lang="en-US" sz="3000" b="1" spc="162" dirty="0">
                <a:solidFill>
                  <a:schemeClr val="bg1"/>
                </a:solidFill>
                <a:latin typeface="Calibri"/>
                <a:ea typeface="Calibri"/>
                <a:cs typeface="Calibri"/>
              </a:rPr>
              <a:t> UN PICCOLO PROGRESSO OGNI GIORNO PORTA A GRANDI RISULTATI.</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5499747" y="494613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pples in a wooden box">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0" y="2387326"/>
            <a:ext cx="12192000" cy="3233533"/>
          </a:xfrm>
        </p:spPr>
      </p:pic>
      <p:sp>
        <p:nvSpPr>
          <p:cNvPr id="12" name="Freeform 11">
            <a:extLst>
              <a:ext uri="{FF2B5EF4-FFF2-40B4-BE49-F238E27FC236}">
                <a16:creationId xmlns:a16="http://schemas.microsoft.com/office/drawing/2014/main" id="{EB12E266-1B84-41B4-60C2-28FF9CEEBCBC}"/>
              </a:ext>
            </a:extLst>
          </p:cNvPr>
          <p:cNvSpPr/>
          <p:nvPr/>
        </p:nvSpPr>
        <p:spPr>
          <a:xfrm>
            <a:off x="0" y="2520639"/>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a:solidFill>
                  <a:schemeClr val="bg1"/>
                </a:solidFill>
              </a:rPr>
              <a:t>www.</a:t>
            </a:r>
            <a:r>
              <a:rPr lang="en-US" sz="3000" b="1">
                <a:solidFill>
                  <a:schemeClr val="bg1"/>
                </a:solidFill>
              </a:rPr>
              <a:t>waste2worth</a:t>
            </a:r>
            <a:r>
              <a:rPr lang="en-US" sz="3000">
                <a:solidFill>
                  <a:schemeClr val="bg1"/>
                </a:solidFill>
              </a:rPr>
              <a:t>.eu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Assortment of apples">
            <a:extLst>
              <a:ext uri="{FF2B5EF4-FFF2-40B4-BE49-F238E27FC236}">
                <a16:creationId xmlns:a16="http://schemas.microsoft.com/office/drawing/2014/main" id="{283ECE9B-17C1-A2F5-80B9-7366FF9BBD5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500096" y="2848553"/>
            <a:ext cx="6331432" cy="2123902"/>
          </a:xfrm>
        </p:spPr>
        <p:txBody>
          <a:bodyPr lIns="91440" tIns="45720" rIns="91440" bIns="45720" anchor="t"/>
          <a:lstStyle/>
          <a:p>
            <a:r>
              <a:rPr lang="en-US" dirty="0"/>
              <a:t>Una </a:t>
            </a:r>
            <a:r>
              <a:rPr lang="en-US" dirty="0" err="1"/>
              <a:t>prospettiva</a:t>
            </a:r>
            <a:r>
              <a:rPr lang="en-US" dirty="0"/>
              <a:t> </a:t>
            </a:r>
            <a:r>
              <a:rPr lang="en-US" dirty="0" err="1"/>
              <a:t>irlandese</a:t>
            </a:r>
            <a:r>
              <a:rPr lang="en-US" dirty="0"/>
              <a:t>: Mele</a:t>
            </a:r>
          </a:p>
        </p:txBody>
      </p:sp>
      <p:sp>
        <p:nvSpPr>
          <p:cNvPr id="13" name="Rectangle 12">
            <a:extLst>
              <a:ext uri="{FF2B5EF4-FFF2-40B4-BE49-F238E27FC236}">
                <a16:creationId xmlns:a16="http://schemas.microsoft.com/office/drawing/2014/main" id="{F5B3DF5B-B659-D26B-965C-36176B3B9B03}"/>
              </a:ext>
            </a:extLst>
          </p:cNvPr>
          <p:cNvSpPr/>
          <p:nvPr/>
        </p:nvSpPr>
        <p:spPr>
          <a:xfrm>
            <a:off x="3610863" y="1549805"/>
            <a:ext cx="6847477" cy="60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794886" y="1554479"/>
            <a:ext cx="6665607" cy="1200329"/>
          </a:xfrm>
          <a:prstGeom prst="rect">
            <a:avLst/>
          </a:prstGeom>
          <a:noFill/>
        </p:spPr>
        <p:txBody>
          <a:bodyPr wrap="none" lIns="91440" tIns="45720" rIns="91440" bIns="45720" rtlCol="0" anchor="t">
            <a:spAutoFit/>
          </a:bodyPr>
          <a:lstStyle/>
          <a:p>
            <a:r>
              <a:rPr lang="en-US" sz="3100" b="1" spc="324" dirty="0" err="1">
                <a:solidFill>
                  <a:srgbClr val="60BA47"/>
                </a:solidFill>
                <a:latin typeface="Calibri"/>
                <a:ea typeface="Calibri"/>
                <a:cs typeface="Calibri"/>
              </a:rPr>
              <a:t>M</a:t>
            </a:r>
            <a:r>
              <a:rPr lang="en-US" sz="3600" b="1" spc="324" dirty="0" err="1">
                <a:solidFill>
                  <a:srgbClr val="60BA47"/>
                </a:solidFill>
                <a:latin typeface="Calibri"/>
                <a:ea typeface="Calibri"/>
                <a:cs typeface="Calibri"/>
              </a:rPr>
              <a:t>appe</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dei</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flussi</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degli</a:t>
            </a:r>
            <a:r>
              <a:rPr lang="en-US" sz="3600" b="1" spc="324" dirty="0">
                <a:solidFill>
                  <a:srgbClr val="60BA47"/>
                </a:solidFill>
                <a:latin typeface="Calibri"/>
                <a:ea typeface="Calibri"/>
                <a:cs typeface="Calibri"/>
              </a:rPr>
              <a:t> </a:t>
            </a:r>
            <a:r>
              <a:rPr lang="en-US" sz="3600" b="1" spc="324" dirty="0" err="1">
                <a:solidFill>
                  <a:srgbClr val="60BA47"/>
                </a:solidFill>
                <a:latin typeface="Calibri"/>
                <a:ea typeface="Calibri"/>
                <a:cs typeface="Calibri"/>
              </a:rPr>
              <a:t>scarti</a:t>
            </a:r>
            <a:endParaRPr lang="en-US" sz="3600" b="1" spc="324" dirty="0">
              <a:solidFill>
                <a:srgbClr val="60BA47"/>
              </a:solidFill>
              <a:latin typeface="Calibri"/>
              <a:ea typeface="Calibri"/>
              <a:cs typeface="Calibri"/>
            </a:endParaRPr>
          </a:p>
          <a:p>
            <a:endParaRPr lang="en-US" sz="3600" b="1" spc="324" dirty="0">
              <a:solidFill>
                <a:srgbClr val="60BA47"/>
              </a:solidFill>
              <a:latin typeface="Calibri" panose="020F0502020204030204" pitchFamily="34" charset="0"/>
              <a:ea typeface="Calibri"/>
              <a:cs typeface="Calibri" panose="020F0502020204030204" pitchFamily="34" charset="0"/>
            </a:endParaRPr>
          </a:p>
        </p:txBody>
      </p:sp>
      <p:sp>
        <p:nvSpPr>
          <p:cNvPr id="8" name="Freeform 7">
            <a:extLst>
              <a:ext uri="{FF2B5EF4-FFF2-40B4-BE49-F238E27FC236}">
                <a16:creationId xmlns:a16="http://schemas.microsoft.com/office/drawing/2014/main" id="{A3B464D6-C3E4-2466-6582-5E34672FDED3}"/>
              </a:ext>
            </a:extLst>
          </p:cNvPr>
          <p:cNvSpPr/>
          <p:nvPr/>
        </p:nvSpPr>
        <p:spPr>
          <a:xfrm>
            <a:off x="-6098611" y="3342735"/>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2" name="Freeform 2">
            <a:extLst>
              <a:ext uri="{FF2B5EF4-FFF2-40B4-BE49-F238E27FC236}">
                <a16:creationId xmlns:a16="http://schemas.microsoft.com/office/drawing/2014/main" id="{DE7130DC-5AD6-14B5-5877-794CADBFB50A}"/>
              </a:ext>
            </a:extLst>
          </p:cNvPr>
          <p:cNvSpPr>
            <a:spLocks/>
          </p:cNvSpPr>
          <p:nvPr/>
        </p:nvSpPr>
        <p:spPr bwMode="auto">
          <a:xfrm rot="20839667">
            <a:off x="8621273" y="2800929"/>
            <a:ext cx="1767867" cy="1821528"/>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904856" y="826894"/>
            <a:ext cx="2146162" cy="803654"/>
          </a:xfrm>
          <a:prstGeom prst="rect">
            <a:avLst/>
          </a:prstGeom>
        </p:spPr>
        <p:txBody>
          <a:bodyPr lIns="91440" tIns="45720" rIns="91440" bIns="45720" anchor="t">
            <a:noAutofit/>
          </a:bodyPr>
          <a:lstStyle/>
          <a:p>
            <a:r>
              <a:rPr lang="en-US" dirty="0" err="1">
                <a:ea typeface="Calibri"/>
                <a:cs typeface="Calibri"/>
              </a:rPr>
              <a:t>Flusso</a:t>
            </a:r>
            <a:r>
              <a:rPr lang="en-US" dirty="0">
                <a:ea typeface="Calibri"/>
                <a:cs typeface="Calibri"/>
              </a:rPr>
              <a:t> </a:t>
            </a:r>
            <a:r>
              <a:rPr lang="en-US" dirty="0" err="1">
                <a:ea typeface="Calibri"/>
                <a:cs typeface="Calibri"/>
              </a:rPr>
              <a:t>degli</a:t>
            </a:r>
            <a:r>
              <a:rPr lang="en-US" dirty="0">
                <a:ea typeface="Calibri"/>
                <a:cs typeface="Calibri"/>
              </a:rPr>
              <a:t> </a:t>
            </a:r>
            <a:r>
              <a:rPr lang="en-US" dirty="0" err="1">
                <a:ea typeface="Calibri"/>
                <a:cs typeface="Calibri"/>
              </a:rPr>
              <a:t>scarti</a:t>
            </a:r>
            <a:r>
              <a:rPr lang="en-US" dirty="0">
                <a:ea typeface="Calibri"/>
                <a:cs typeface="Calibri"/>
              </a:rPr>
              <a:t> </a:t>
            </a:r>
            <a:r>
              <a:rPr lang="en-US" dirty="0" err="1">
                <a:ea typeface="Calibri"/>
                <a:cs typeface="Calibri"/>
              </a:rPr>
              <a:t>delle</a:t>
            </a:r>
            <a:r>
              <a:rPr lang="en-US" dirty="0">
                <a:ea typeface="Calibri"/>
                <a:cs typeface="Calibri"/>
              </a:rPr>
              <a:t> mele</a:t>
            </a:r>
          </a:p>
        </p:txBody>
      </p:sp>
      <p:sp>
        <p:nvSpPr>
          <p:cNvPr id="9" name="TextBox 8">
            <a:extLst>
              <a:ext uri="{FF2B5EF4-FFF2-40B4-BE49-F238E27FC236}">
                <a16:creationId xmlns:a16="http://schemas.microsoft.com/office/drawing/2014/main" id="{A9317E67-6663-6B79-C741-9BD1C249A9A5}"/>
              </a:ext>
            </a:extLst>
          </p:cNvPr>
          <p:cNvSpPr txBox="1"/>
          <p:nvPr/>
        </p:nvSpPr>
        <p:spPr>
          <a:xfrm>
            <a:off x="797700" y="3429486"/>
            <a:ext cx="2254803" cy="2862322"/>
          </a:xfrm>
          <a:prstGeom prst="rect">
            <a:avLst/>
          </a:prstGeom>
          <a:noFill/>
        </p:spPr>
        <p:txBody>
          <a:bodyPr wrap="square" lIns="91440" tIns="45720" rIns="91440" bIns="45720" anchor="t">
            <a:spAutoFit/>
          </a:bodyPr>
          <a:lstStyle/>
          <a:p>
            <a:r>
              <a:rPr lang="en-US">
                <a:solidFill>
                  <a:srgbClr val="09465E"/>
                </a:solidFill>
              </a:rPr>
              <a:t>​</a:t>
            </a:r>
            <a:r>
              <a:rPr lang="en-US" err="1">
                <a:solidFill>
                  <a:srgbClr val="09465E"/>
                </a:solidFill>
              </a:rPr>
              <a:t>Identificazione</a:t>
            </a:r>
            <a:r>
              <a:rPr lang="en-US" dirty="0">
                <a:solidFill>
                  <a:srgbClr val="09465E"/>
                </a:solidFill>
              </a:rPr>
              <a:t> </a:t>
            </a:r>
            <a:r>
              <a:rPr lang="en-US" err="1">
                <a:solidFill>
                  <a:srgbClr val="09465E"/>
                </a:solidFill>
              </a:rPr>
              <a:t>delle</a:t>
            </a:r>
            <a:r>
              <a:rPr lang="en-US" dirty="0">
                <a:solidFill>
                  <a:srgbClr val="09465E"/>
                </a:solidFill>
              </a:rPr>
              <a:t> </a:t>
            </a:r>
            <a:r>
              <a:rPr lang="en-US" err="1">
                <a:solidFill>
                  <a:srgbClr val="09465E"/>
                </a:solidFill>
              </a:rPr>
              <a:t>fasi</a:t>
            </a:r>
            <a:r>
              <a:rPr lang="en-US" dirty="0">
                <a:solidFill>
                  <a:srgbClr val="09465E"/>
                </a:solidFill>
              </a:rPr>
              <a:t> </a:t>
            </a:r>
            <a:r>
              <a:rPr lang="en-US" err="1">
                <a:solidFill>
                  <a:srgbClr val="09465E"/>
                </a:solidFill>
              </a:rPr>
              <a:t>principali</a:t>
            </a:r>
            <a:r>
              <a:rPr lang="en-US" dirty="0">
                <a:solidFill>
                  <a:srgbClr val="09465E"/>
                </a:solidFill>
              </a:rPr>
              <a:t> </a:t>
            </a:r>
            <a:r>
              <a:rPr lang="en-US" err="1">
                <a:solidFill>
                  <a:srgbClr val="09465E"/>
                </a:solidFill>
              </a:rPr>
              <a:t>della</a:t>
            </a:r>
            <a:r>
              <a:rPr lang="en-US" dirty="0">
                <a:solidFill>
                  <a:srgbClr val="09465E"/>
                </a:solidFill>
              </a:rPr>
              <a:t> </a:t>
            </a:r>
            <a:r>
              <a:rPr lang="en-US" err="1">
                <a:solidFill>
                  <a:srgbClr val="09465E"/>
                </a:solidFill>
              </a:rPr>
              <a:t>produzione</a:t>
            </a:r>
            <a:r>
              <a:rPr lang="en-US" dirty="0">
                <a:solidFill>
                  <a:srgbClr val="09465E"/>
                </a:solidFill>
              </a:rPr>
              <a:t> e </a:t>
            </a:r>
            <a:r>
              <a:rPr lang="en-US" err="1">
                <a:solidFill>
                  <a:srgbClr val="09465E"/>
                </a:solidFill>
              </a:rPr>
              <a:t>dei</a:t>
            </a:r>
            <a:r>
              <a:rPr lang="en-US" dirty="0">
                <a:solidFill>
                  <a:srgbClr val="09465E"/>
                </a:solidFill>
              </a:rPr>
              <a:t> </a:t>
            </a:r>
            <a:r>
              <a:rPr lang="en-US" err="1">
                <a:solidFill>
                  <a:srgbClr val="09465E"/>
                </a:solidFill>
              </a:rPr>
              <a:t>potenziali</a:t>
            </a:r>
            <a:r>
              <a:rPr lang="en-US" dirty="0">
                <a:solidFill>
                  <a:srgbClr val="09465E"/>
                </a:solidFill>
              </a:rPr>
              <a:t> </a:t>
            </a:r>
            <a:r>
              <a:rPr lang="en-US" err="1">
                <a:solidFill>
                  <a:srgbClr val="09465E"/>
                </a:solidFill>
              </a:rPr>
              <a:t>utilizzi</a:t>
            </a:r>
            <a:r>
              <a:rPr lang="en-US" dirty="0">
                <a:solidFill>
                  <a:srgbClr val="09465E"/>
                </a:solidFill>
              </a:rPr>
              <a:t> </a:t>
            </a:r>
            <a:r>
              <a:rPr lang="en-US" err="1">
                <a:solidFill>
                  <a:srgbClr val="09465E"/>
                </a:solidFill>
              </a:rPr>
              <a:t>dei</a:t>
            </a:r>
            <a:r>
              <a:rPr lang="en-US" dirty="0">
                <a:solidFill>
                  <a:srgbClr val="09465E"/>
                </a:solidFill>
              </a:rPr>
              <a:t> </a:t>
            </a:r>
            <a:r>
              <a:rPr lang="en-US" err="1">
                <a:solidFill>
                  <a:srgbClr val="09465E"/>
                </a:solidFill>
              </a:rPr>
              <a:t>sottoprodotti</a:t>
            </a:r>
            <a:r>
              <a:rPr lang="en-US" dirty="0">
                <a:solidFill>
                  <a:srgbClr val="09465E"/>
                </a:solidFill>
              </a:rPr>
              <a:t> </a:t>
            </a:r>
            <a:r>
              <a:rPr lang="en-US" err="1">
                <a:solidFill>
                  <a:srgbClr val="09465E"/>
                </a:solidFill>
              </a:rPr>
              <a:t>della</a:t>
            </a:r>
            <a:r>
              <a:rPr lang="en-US" dirty="0">
                <a:solidFill>
                  <a:srgbClr val="09465E"/>
                </a:solidFill>
              </a:rPr>
              <a:t> mela, </a:t>
            </a:r>
            <a:r>
              <a:rPr lang="en-US" err="1">
                <a:solidFill>
                  <a:srgbClr val="09465E"/>
                </a:solidFill>
              </a:rPr>
              <a:t>evidenziando</a:t>
            </a:r>
            <a:r>
              <a:rPr lang="en-US" dirty="0">
                <a:solidFill>
                  <a:srgbClr val="09465E"/>
                </a:solidFill>
              </a:rPr>
              <a:t> le </a:t>
            </a:r>
            <a:r>
              <a:rPr lang="en-US" err="1">
                <a:solidFill>
                  <a:srgbClr val="09465E"/>
                </a:solidFill>
              </a:rPr>
              <a:t>varie</a:t>
            </a:r>
            <a:r>
              <a:rPr lang="en-US" dirty="0">
                <a:solidFill>
                  <a:srgbClr val="09465E"/>
                </a:solidFill>
              </a:rPr>
              <a:t> </a:t>
            </a:r>
            <a:r>
              <a:rPr lang="en-US" err="1">
                <a:solidFill>
                  <a:srgbClr val="09465E"/>
                </a:solidFill>
              </a:rPr>
              <a:t>applicazioni</a:t>
            </a:r>
            <a:r>
              <a:rPr lang="en-US" dirty="0">
                <a:solidFill>
                  <a:srgbClr val="09465E"/>
                </a:solidFill>
              </a:rPr>
              <a:t> </a:t>
            </a:r>
            <a:r>
              <a:rPr lang="en-US" err="1">
                <a:solidFill>
                  <a:srgbClr val="09465E"/>
                </a:solidFill>
              </a:rPr>
              <a:t>degli</a:t>
            </a:r>
            <a:r>
              <a:rPr lang="en-US" dirty="0">
                <a:solidFill>
                  <a:srgbClr val="09465E"/>
                </a:solidFill>
              </a:rPr>
              <a:t> </a:t>
            </a:r>
            <a:r>
              <a:rPr lang="en-US" err="1">
                <a:solidFill>
                  <a:srgbClr val="09465E"/>
                </a:solidFill>
              </a:rPr>
              <a:t>scarti</a:t>
            </a:r>
            <a:r>
              <a:rPr lang="en-US" dirty="0">
                <a:solidFill>
                  <a:srgbClr val="09465E"/>
                </a:solidFill>
              </a:rPr>
              <a:t> di mela in un </a:t>
            </a:r>
            <a:r>
              <a:rPr lang="en-US" err="1">
                <a:solidFill>
                  <a:srgbClr val="09465E"/>
                </a:solidFill>
              </a:rPr>
              <a:t>contesto</a:t>
            </a:r>
            <a:r>
              <a:rPr lang="en-US" dirty="0">
                <a:solidFill>
                  <a:srgbClr val="09465E"/>
                </a:solidFill>
              </a:rPr>
              <a:t> di </a:t>
            </a:r>
            <a:r>
              <a:rPr lang="en-US" err="1">
                <a:solidFill>
                  <a:srgbClr val="09465E"/>
                </a:solidFill>
              </a:rPr>
              <a:t>economia</a:t>
            </a:r>
            <a:r>
              <a:rPr lang="en-US" dirty="0">
                <a:solidFill>
                  <a:srgbClr val="09465E"/>
                </a:solidFill>
              </a:rPr>
              <a:t> </a:t>
            </a:r>
            <a:r>
              <a:rPr lang="en-US" err="1">
                <a:solidFill>
                  <a:srgbClr val="09465E"/>
                </a:solidFill>
              </a:rPr>
              <a:t>circolar</a:t>
            </a:r>
            <a:endParaRPr lang="en-IE" err="1">
              <a:solidFill>
                <a:srgbClr val="09465E"/>
              </a:solidFill>
            </a:endParaRPr>
          </a:p>
        </p:txBody>
      </p:sp>
      <p:pic>
        <p:nvPicPr>
          <p:cNvPr id="3" name="Picture 2">
            <a:extLst>
              <a:ext uri="{FF2B5EF4-FFF2-40B4-BE49-F238E27FC236}">
                <a16:creationId xmlns:a16="http://schemas.microsoft.com/office/drawing/2014/main" id="{ADE575A8-E664-9CAE-55C4-48C4E465CB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84537" y="928688"/>
            <a:ext cx="7061296" cy="5000625"/>
          </a:xfrm>
          <a:prstGeom prst="rect">
            <a:avLst/>
          </a:prstGeom>
        </p:spPr>
      </p:pic>
    </p:spTree>
    <p:extLst>
      <p:ext uri="{BB962C8B-B14F-4D97-AF65-F5344CB8AC3E}">
        <p14:creationId xmlns:p14="http://schemas.microsoft.com/office/powerpoint/2010/main" val="84031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80D2-4F08-42D5-99DB-B6A9DBDA74E3}"/>
              </a:ext>
            </a:extLst>
          </p:cNvPr>
          <p:cNvSpPr>
            <a:spLocks noGrp="1"/>
          </p:cNvSpPr>
          <p:nvPr>
            <p:ph type="body" sz="quarter" idx="16"/>
          </p:nvPr>
        </p:nvSpPr>
        <p:spPr>
          <a:xfrm>
            <a:off x="773886" y="572100"/>
            <a:ext cx="10326797" cy="803654"/>
          </a:xfrm>
        </p:spPr>
        <p:txBody>
          <a:bodyPr lIns="91440" tIns="45720" rIns="91440" bIns="45720" anchor="t">
            <a:noAutofit/>
          </a:bodyPr>
          <a:lstStyle/>
          <a:p>
            <a:r>
              <a:rPr lang="en-US" dirty="0" err="1">
                <a:ea typeface="+mn-lt"/>
                <a:cs typeface="+mn-lt"/>
                <a:sym typeface="Wingdings" panose="05000000000000000000" pitchFamily="2" charset="2"/>
              </a:rPr>
              <a:t>Prodotto</a:t>
            </a:r>
            <a:r>
              <a:rPr lang="en-US" dirty="0">
                <a:ea typeface="+mn-lt"/>
                <a:cs typeface="+mn-lt"/>
                <a:sym typeface="Wingdings" panose="05000000000000000000" pitchFamily="2" charset="2"/>
              </a:rPr>
              <a:t> </a:t>
            </a:r>
            <a:r>
              <a:rPr lang="en-US" dirty="0" err="1">
                <a:ea typeface="+mn-lt"/>
                <a:cs typeface="+mn-lt"/>
                <a:sym typeface="Wingdings" panose="05000000000000000000" pitchFamily="2" charset="2"/>
              </a:rPr>
              <a:t>primario</a:t>
            </a:r>
            <a:r>
              <a:rPr lang="en-US" dirty="0">
                <a:ea typeface="+mn-lt"/>
                <a:cs typeface="+mn-lt"/>
                <a:sym typeface="Wingdings" panose="05000000000000000000" pitchFamily="2" charset="2"/>
              </a:rPr>
              <a:t> per la </a:t>
            </a:r>
            <a:r>
              <a:rPr lang="en-US" dirty="0" err="1">
                <a:ea typeface="+mn-lt"/>
                <a:cs typeface="+mn-lt"/>
                <a:sym typeface="Wingdings" panose="05000000000000000000" pitchFamily="2" charset="2"/>
              </a:rPr>
              <a:t>produzione</a:t>
            </a:r>
            <a:r>
              <a:rPr lang="en-US" dirty="0">
                <a:ea typeface="+mn-lt"/>
                <a:cs typeface="+mn-lt"/>
                <a:sym typeface="Wingdings" panose="05000000000000000000" pitchFamily="2" charset="2"/>
              </a:rPr>
              <a:t> di </a:t>
            </a:r>
            <a:r>
              <a:rPr lang="en-US" dirty="0" err="1">
                <a:ea typeface="+mn-lt"/>
                <a:cs typeface="+mn-lt"/>
                <a:sym typeface="Wingdings" panose="05000000000000000000" pitchFamily="2" charset="2"/>
              </a:rPr>
              <a:t>sidro</a:t>
            </a:r>
            <a:r>
              <a:rPr lang="en-US" dirty="0">
                <a:ea typeface="+mn-lt"/>
                <a:cs typeface="+mn-lt"/>
                <a:sym typeface="Wingdings" panose="05000000000000000000" pitchFamily="2" charset="2"/>
              </a:rPr>
              <a:t>  o </a:t>
            </a:r>
            <a:r>
              <a:rPr lang="en-US" dirty="0" err="1">
                <a:ea typeface="+mn-lt"/>
                <a:cs typeface="+mn-lt"/>
                <a:sym typeface="Wingdings" panose="05000000000000000000" pitchFamily="2" charset="2"/>
              </a:rPr>
              <a:t>succo</a:t>
            </a:r>
            <a:r>
              <a:rPr lang="en-US" dirty="0">
                <a:ea typeface="+mn-lt"/>
                <a:cs typeface="+mn-lt"/>
                <a:sym typeface="Wingdings" panose="05000000000000000000" pitchFamily="2" charset="2"/>
              </a:rPr>
              <a:t> </a:t>
            </a:r>
            <a:endParaRPr lang="en-IE" b="0" dirty="0">
              <a:solidFill>
                <a:srgbClr val="000000"/>
              </a:solidFill>
              <a:ea typeface="+mn-lt"/>
              <a:cs typeface="+mn-lt"/>
            </a:endParaRPr>
          </a:p>
          <a:p>
            <a:endParaRPr lang="en-IE" dirty="0">
              <a:ea typeface="Calibri"/>
              <a:cs typeface="Calibri"/>
            </a:endParaRPr>
          </a:p>
        </p:txBody>
      </p:sp>
      <p:sp>
        <p:nvSpPr>
          <p:cNvPr id="3" name="Text Placeholder 2">
            <a:extLst>
              <a:ext uri="{FF2B5EF4-FFF2-40B4-BE49-F238E27FC236}">
                <a16:creationId xmlns:a16="http://schemas.microsoft.com/office/drawing/2014/main" id="{97F08EAA-642A-BC48-0C77-D38FB00E4A53}"/>
              </a:ext>
            </a:extLst>
          </p:cNvPr>
          <p:cNvSpPr>
            <a:spLocks noGrp="1"/>
          </p:cNvSpPr>
          <p:nvPr>
            <p:ph type="body" sz="quarter" idx="19"/>
          </p:nvPr>
        </p:nvSpPr>
        <p:spPr>
          <a:xfrm>
            <a:off x="773886" y="1247256"/>
            <a:ext cx="10608489" cy="4492055"/>
          </a:xfrm>
        </p:spPr>
        <p:txBody>
          <a:bodyPr lIns="91440" tIns="45720" rIns="91440" bIns="45720" anchor="t"/>
          <a:lstStyle/>
          <a:p>
            <a:pPr marL="0" indent="0">
              <a:lnSpc>
                <a:spcPts val="2147"/>
              </a:lnSpc>
            </a:pPr>
            <a:r>
              <a:rPr lang="en-US" dirty="0"/>
              <a:t>l </a:t>
            </a:r>
            <a:r>
              <a:rPr lang="en-US" dirty="0" err="1"/>
              <a:t>prodotto</a:t>
            </a:r>
            <a:r>
              <a:rPr lang="en-US" dirty="0"/>
              <a:t> </a:t>
            </a:r>
            <a:r>
              <a:rPr lang="en-US" dirty="0" err="1"/>
              <a:t>principale</a:t>
            </a:r>
            <a:r>
              <a:rPr lang="en-US" dirty="0"/>
              <a:t> </a:t>
            </a:r>
            <a:r>
              <a:rPr lang="en-US" dirty="0" err="1"/>
              <a:t>derivato</a:t>
            </a:r>
            <a:r>
              <a:rPr lang="en-US" dirty="0"/>
              <a:t> </a:t>
            </a:r>
            <a:r>
              <a:rPr lang="en-US" dirty="0" err="1"/>
              <a:t>dalle</a:t>
            </a:r>
            <a:r>
              <a:rPr lang="en-US" dirty="0"/>
              <a:t> mele è </a:t>
            </a:r>
            <a:r>
              <a:rPr lang="en-US" dirty="0" err="1"/>
              <a:t>generalmente</a:t>
            </a:r>
            <a:r>
              <a:rPr lang="en-US" dirty="0"/>
              <a:t> il </a:t>
            </a:r>
            <a:r>
              <a:rPr lang="en-US" dirty="0" err="1"/>
              <a:t>succo</a:t>
            </a:r>
            <a:r>
              <a:rPr lang="en-US" dirty="0"/>
              <a:t> di mela o il </a:t>
            </a:r>
            <a:r>
              <a:rPr lang="en-US" dirty="0" err="1"/>
              <a:t>sidro</a:t>
            </a:r>
            <a:r>
              <a:rPr lang="en-US" dirty="0"/>
              <a:t>, </a:t>
            </a:r>
            <a:r>
              <a:rPr lang="en-US" dirty="0" err="1"/>
              <a:t>poiché</a:t>
            </a:r>
            <a:r>
              <a:rPr lang="en-US" dirty="0"/>
              <a:t> </a:t>
            </a:r>
            <a:r>
              <a:rPr lang="en-US" dirty="0" err="1"/>
              <a:t>questi</a:t>
            </a:r>
            <a:r>
              <a:rPr lang="en-US" dirty="0"/>
              <a:t> </a:t>
            </a:r>
            <a:r>
              <a:rPr lang="en-US" dirty="0" err="1"/>
              <a:t>rappresentano</a:t>
            </a:r>
            <a:r>
              <a:rPr lang="en-US" dirty="0"/>
              <a:t> </a:t>
            </a:r>
            <a:r>
              <a:rPr lang="en-US" dirty="0" err="1"/>
              <a:t>gli</a:t>
            </a:r>
            <a:r>
              <a:rPr lang="en-US" dirty="0"/>
              <a:t> </a:t>
            </a:r>
            <a:r>
              <a:rPr lang="en-US" dirty="0" err="1"/>
              <a:t>usi</a:t>
            </a:r>
            <a:r>
              <a:rPr lang="en-US" dirty="0"/>
              <a:t> </a:t>
            </a:r>
            <a:r>
              <a:rPr lang="en-US" dirty="0" err="1"/>
              <a:t>più</a:t>
            </a:r>
            <a:r>
              <a:rPr lang="en-US" dirty="0"/>
              <a:t> </a:t>
            </a:r>
            <a:r>
              <a:rPr lang="en-US" dirty="0" err="1"/>
              <a:t>comuni</a:t>
            </a:r>
            <a:r>
              <a:rPr lang="en-US" dirty="0"/>
              <a:t> e </a:t>
            </a:r>
            <a:r>
              <a:rPr lang="en-US" dirty="0" err="1"/>
              <a:t>commercialmente</a:t>
            </a:r>
            <a:r>
              <a:rPr lang="en-US" dirty="0"/>
              <a:t> </a:t>
            </a:r>
            <a:r>
              <a:rPr lang="en-US" dirty="0" err="1"/>
              <a:t>validi</a:t>
            </a:r>
            <a:r>
              <a:rPr lang="en-US" dirty="0"/>
              <a:t> per le mele, in </a:t>
            </a:r>
            <a:r>
              <a:rPr lang="en-US" dirty="0" err="1"/>
              <a:t>particolare</a:t>
            </a:r>
            <a:r>
              <a:rPr lang="en-US" dirty="0"/>
              <a:t> in </a:t>
            </a:r>
            <a:r>
              <a:rPr lang="en-US" dirty="0" err="1"/>
              <a:t>regioni</a:t>
            </a:r>
            <a:r>
              <a:rPr lang="en-US" dirty="0"/>
              <a:t> come </a:t>
            </a:r>
            <a:r>
              <a:rPr lang="en-US" dirty="0" err="1"/>
              <a:t>l'Irlanda</a:t>
            </a:r>
            <a:r>
              <a:rPr lang="en-US" dirty="0"/>
              <a:t>, nota per la </a:t>
            </a:r>
            <a:r>
              <a:rPr lang="en-US" dirty="0" err="1"/>
              <a:t>sua</a:t>
            </a:r>
            <a:r>
              <a:rPr lang="en-US" dirty="0"/>
              <a:t> </a:t>
            </a:r>
            <a:r>
              <a:rPr lang="en-US" dirty="0" err="1"/>
              <a:t>consolidata</a:t>
            </a:r>
            <a:r>
              <a:rPr lang="en-US" dirty="0"/>
              <a:t> </a:t>
            </a:r>
            <a:r>
              <a:rPr lang="en-US" dirty="0" err="1"/>
              <a:t>tradizione</a:t>
            </a:r>
            <a:r>
              <a:rPr lang="en-US" dirty="0"/>
              <a:t> </a:t>
            </a:r>
            <a:r>
              <a:rPr lang="en-US" dirty="0" err="1"/>
              <a:t>nella</a:t>
            </a:r>
            <a:r>
              <a:rPr lang="en-US" dirty="0"/>
              <a:t> </a:t>
            </a:r>
            <a:r>
              <a:rPr lang="en-US" dirty="0" err="1"/>
              <a:t>produzione</a:t>
            </a:r>
            <a:r>
              <a:rPr lang="en-US" dirty="0"/>
              <a:t> di </a:t>
            </a:r>
            <a:r>
              <a:rPr lang="en-US" dirty="0" err="1"/>
              <a:t>sidro</a:t>
            </a:r>
            <a:r>
              <a:rPr lang="en-US" dirty="0"/>
              <a:t>.</a:t>
            </a:r>
            <a:endParaRPr lang="en-US" dirty="0">
              <a:solidFill>
                <a:srgbClr val="086D6E"/>
              </a:solidFill>
            </a:endParaRPr>
          </a:p>
          <a:p>
            <a:pPr marL="0" indent="0">
              <a:lnSpc>
                <a:spcPts val="2147"/>
              </a:lnSpc>
            </a:pPr>
            <a:endParaRPr lang="en-US" sz="1500" dirty="0">
              <a:solidFill>
                <a:srgbClr val="086D6E"/>
              </a:solidFill>
              <a:ea typeface="Calibri"/>
              <a:cs typeface="Calibri"/>
            </a:endParaRPr>
          </a:p>
          <a:p>
            <a:pPr>
              <a:spcAft>
                <a:spcPts val="1200"/>
              </a:spcAft>
            </a:pPr>
            <a:r>
              <a:rPr lang="en-US" b="1" dirty="0"/>
              <a:t> </a:t>
            </a:r>
            <a:r>
              <a:rPr lang="en-US" b="1" dirty="0" err="1"/>
              <a:t>Perchè</a:t>
            </a:r>
            <a:r>
              <a:rPr lang="en-US" b="1" dirty="0"/>
              <a:t> </a:t>
            </a:r>
            <a:r>
              <a:rPr lang="en-US" b="1" dirty="0" err="1"/>
              <a:t>sono</a:t>
            </a:r>
            <a:r>
              <a:rPr lang="en-US" b="1" dirty="0"/>
              <a:t> </a:t>
            </a:r>
            <a:r>
              <a:rPr lang="en-US" b="1" dirty="0" err="1"/>
              <a:t>considerati</a:t>
            </a:r>
            <a:r>
              <a:rPr lang="en-US" b="1" dirty="0"/>
              <a:t> </a:t>
            </a:r>
            <a:r>
              <a:rPr lang="en-US" b="1" dirty="0" err="1"/>
              <a:t>succo</a:t>
            </a:r>
            <a:r>
              <a:rPr lang="en-US" b="1" dirty="0"/>
              <a:t> di mela o </a:t>
            </a:r>
            <a:r>
              <a:rPr lang="en-US" b="1" dirty="0" err="1"/>
              <a:t>sidro</a:t>
            </a:r>
            <a:r>
              <a:rPr lang="en-US" b="1" dirty="0"/>
              <a:t> </a:t>
            </a:r>
            <a:r>
              <a:rPr lang="en-US" b="1" dirty="0" err="1"/>
              <a:t>prodotti</a:t>
            </a:r>
            <a:r>
              <a:rPr lang="en-US" b="1" dirty="0"/>
              <a:t> </a:t>
            </a:r>
            <a:r>
              <a:rPr lang="en-US" b="1" dirty="0" err="1"/>
              <a:t>principali</a:t>
            </a:r>
            <a:r>
              <a:rPr lang="en-US" b="1" dirty="0"/>
              <a:t>?</a:t>
            </a:r>
            <a:endParaRPr lang="en-US" b="1" dirty="0">
              <a:ea typeface="Calibri"/>
              <a:cs typeface="Calibri"/>
            </a:endParaRPr>
          </a:p>
          <a:p>
            <a:pPr>
              <a:spcAft>
                <a:spcPts val="600"/>
              </a:spcAft>
              <a:buAutoNum type="arabicPeriod"/>
            </a:pPr>
            <a:r>
              <a:rPr lang="en-US" b="1" dirty="0" err="1"/>
              <a:t>Elevata</a:t>
            </a:r>
            <a:r>
              <a:rPr lang="en-US" b="1" dirty="0"/>
              <a:t> </a:t>
            </a:r>
            <a:r>
              <a:rPr lang="en-US" b="1" dirty="0" err="1"/>
              <a:t>domanda</a:t>
            </a:r>
            <a:r>
              <a:rPr lang="en-US" b="1" dirty="0"/>
              <a:t> di </a:t>
            </a:r>
            <a:r>
              <a:rPr lang="en-US" b="1" dirty="0" err="1"/>
              <a:t>mercato</a:t>
            </a:r>
            <a:r>
              <a:rPr lang="en-US" b="1" dirty="0"/>
              <a:t>: </a:t>
            </a:r>
            <a:r>
              <a:rPr lang="en-US" dirty="0" err="1"/>
              <a:t>sia</a:t>
            </a:r>
            <a:r>
              <a:rPr lang="en-US" dirty="0"/>
              <a:t> il </a:t>
            </a:r>
            <a:r>
              <a:rPr lang="en-US" dirty="0" err="1"/>
              <a:t>succo</a:t>
            </a:r>
            <a:r>
              <a:rPr lang="en-US" dirty="0"/>
              <a:t> di mela </a:t>
            </a:r>
            <a:r>
              <a:rPr lang="en-US" dirty="0" err="1"/>
              <a:t>che</a:t>
            </a:r>
            <a:r>
              <a:rPr lang="en-US" dirty="0"/>
              <a:t> il </a:t>
            </a:r>
            <a:r>
              <a:rPr lang="en-US" dirty="0" err="1"/>
              <a:t>sidro</a:t>
            </a:r>
            <a:r>
              <a:rPr lang="en-US" dirty="0"/>
              <a:t> </a:t>
            </a:r>
            <a:r>
              <a:rPr lang="en-US" dirty="0" err="1"/>
              <a:t>presentano</a:t>
            </a:r>
            <a:r>
              <a:rPr lang="en-US" dirty="0"/>
              <a:t> </a:t>
            </a:r>
            <a:r>
              <a:rPr lang="en-US" dirty="0" err="1"/>
              <a:t>una</a:t>
            </a:r>
            <a:r>
              <a:rPr lang="en-US" dirty="0"/>
              <a:t> </a:t>
            </a:r>
            <a:r>
              <a:rPr lang="en-US" dirty="0" err="1"/>
              <a:t>domanda</a:t>
            </a:r>
            <a:r>
              <a:rPr lang="en-US" dirty="0"/>
              <a:t> </a:t>
            </a:r>
            <a:r>
              <a:rPr lang="en-US" dirty="0" err="1"/>
              <a:t>costante</a:t>
            </a:r>
            <a:r>
              <a:rPr lang="en-US" dirty="0"/>
              <a:t> e </a:t>
            </a:r>
            <a:r>
              <a:rPr lang="en-US" dirty="0" err="1"/>
              <a:t>significativa</a:t>
            </a:r>
            <a:r>
              <a:rPr lang="en-US" dirty="0"/>
              <a:t>, </a:t>
            </a:r>
            <a:r>
              <a:rPr lang="en-US" dirty="0" err="1"/>
              <a:t>risultando</a:t>
            </a:r>
            <a:r>
              <a:rPr lang="en-US" dirty="0"/>
              <a:t> </a:t>
            </a:r>
            <a:r>
              <a:rPr lang="en-US" dirty="0" err="1"/>
              <a:t>attraenti</a:t>
            </a:r>
            <a:r>
              <a:rPr lang="en-US" dirty="0"/>
              <a:t> per </a:t>
            </a:r>
            <a:r>
              <a:rPr lang="en-US" dirty="0" err="1"/>
              <a:t>un'ampia</a:t>
            </a:r>
            <a:r>
              <a:rPr lang="en-US" dirty="0"/>
              <a:t> </a:t>
            </a:r>
            <a:r>
              <a:rPr lang="en-US" dirty="0" err="1"/>
              <a:t>varietà</a:t>
            </a:r>
            <a:r>
              <a:rPr lang="en-US" dirty="0"/>
              <a:t> di </a:t>
            </a:r>
            <a:r>
              <a:rPr lang="en-US" dirty="0" err="1"/>
              <a:t>consumatori</a:t>
            </a:r>
            <a:r>
              <a:rPr lang="en-US" dirty="0"/>
              <a:t>.</a:t>
            </a:r>
            <a:endParaRPr lang="en-US" dirty="0">
              <a:ea typeface="Calibri"/>
              <a:cs typeface="Calibri"/>
            </a:endParaRPr>
          </a:p>
          <a:p>
            <a:pPr>
              <a:spcAft>
                <a:spcPts val="600"/>
              </a:spcAft>
              <a:buAutoNum type="arabicPeriod"/>
            </a:pPr>
            <a:r>
              <a:rPr lang="en-US" b="1" dirty="0" err="1"/>
              <a:t>Utilizzo</a:t>
            </a:r>
            <a:r>
              <a:rPr lang="en-US" b="1" dirty="0"/>
              <a:t> </a:t>
            </a:r>
            <a:r>
              <a:rPr lang="en-US" b="1" dirty="0" err="1"/>
              <a:t>ottimale</a:t>
            </a:r>
            <a:r>
              <a:rPr lang="en-US" b="1" dirty="0"/>
              <a:t> </a:t>
            </a:r>
            <a:r>
              <a:rPr lang="en-US" b="1" dirty="0" err="1"/>
              <a:t>della</a:t>
            </a:r>
            <a:r>
              <a:rPr lang="en-US" b="1" dirty="0"/>
              <a:t> </a:t>
            </a:r>
            <a:r>
              <a:rPr lang="en-US" b="1" dirty="0" err="1"/>
              <a:t>materia</a:t>
            </a:r>
            <a:r>
              <a:rPr lang="en-US" b="1" dirty="0"/>
              <a:t> prima: </a:t>
            </a:r>
            <a:r>
              <a:rPr lang="en-US" dirty="0"/>
              <a:t>il </a:t>
            </a:r>
            <a:r>
              <a:rPr lang="en-US" dirty="0" err="1"/>
              <a:t>processo</a:t>
            </a:r>
            <a:r>
              <a:rPr lang="en-US" dirty="0"/>
              <a:t> di </a:t>
            </a:r>
            <a:r>
              <a:rPr lang="en-US" dirty="0" err="1"/>
              <a:t>produzione</a:t>
            </a:r>
            <a:r>
              <a:rPr lang="en-US" dirty="0"/>
              <a:t> </a:t>
            </a:r>
            <a:r>
              <a:rPr lang="en-US" dirty="0" err="1"/>
              <a:t>impiega</a:t>
            </a:r>
            <a:r>
              <a:rPr lang="en-US" dirty="0"/>
              <a:t> in modo </a:t>
            </a:r>
            <a:r>
              <a:rPr lang="en-US" dirty="0" err="1"/>
              <a:t>efficace</a:t>
            </a:r>
            <a:r>
              <a:rPr lang="en-US" dirty="0"/>
              <a:t> </a:t>
            </a:r>
            <a:r>
              <a:rPr lang="en-US" dirty="0" err="1"/>
              <a:t>una</a:t>
            </a:r>
            <a:r>
              <a:rPr lang="en-US" dirty="0"/>
              <a:t> </a:t>
            </a:r>
            <a:r>
              <a:rPr lang="en-US" dirty="0" err="1"/>
              <a:t>porzione</a:t>
            </a:r>
            <a:r>
              <a:rPr lang="en-US" dirty="0"/>
              <a:t> </a:t>
            </a:r>
            <a:r>
              <a:rPr lang="en-US" dirty="0" err="1"/>
              <a:t>significativa</a:t>
            </a:r>
            <a:r>
              <a:rPr lang="en-US" dirty="0"/>
              <a:t> </a:t>
            </a:r>
            <a:r>
              <a:rPr lang="en-US" dirty="0" err="1"/>
              <a:t>della</a:t>
            </a:r>
            <a:r>
              <a:rPr lang="en-US" dirty="0"/>
              <a:t> mela, </a:t>
            </a:r>
            <a:r>
              <a:rPr lang="en-US" dirty="0" err="1"/>
              <a:t>comprese</a:t>
            </a:r>
            <a:r>
              <a:rPr lang="en-US" dirty="0"/>
              <a:t> le mele </a:t>
            </a:r>
            <a:r>
              <a:rPr lang="en-US" dirty="0" err="1"/>
              <a:t>imperfette</a:t>
            </a:r>
            <a:r>
              <a:rPr lang="en-US" dirty="0"/>
              <a:t> o in </a:t>
            </a:r>
            <a:r>
              <a:rPr lang="en-US" dirty="0" err="1"/>
              <a:t>eccesso</a:t>
            </a:r>
            <a:r>
              <a:rPr lang="en-US" dirty="0"/>
              <a:t> </a:t>
            </a:r>
            <a:r>
              <a:rPr lang="en-US" dirty="0" err="1"/>
              <a:t>che</a:t>
            </a:r>
            <a:r>
              <a:rPr lang="en-US" dirty="0"/>
              <a:t> </a:t>
            </a:r>
            <a:r>
              <a:rPr lang="en-US" dirty="0" err="1"/>
              <a:t>potrebbero</a:t>
            </a:r>
            <a:r>
              <a:rPr lang="en-US" dirty="0"/>
              <a:t> non </a:t>
            </a:r>
            <a:r>
              <a:rPr lang="en-US" dirty="0" err="1"/>
              <a:t>essere</a:t>
            </a:r>
            <a:r>
              <a:rPr lang="en-US" dirty="0"/>
              <a:t> </a:t>
            </a:r>
            <a:r>
              <a:rPr lang="en-US" dirty="0" err="1"/>
              <a:t>idonee</a:t>
            </a:r>
            <a:r>
              <a:rPr lang="en-US" dirty="0"/>
              <a:t> </a:t>
            </a:r>
            <a:r>
              <a:rPr lang="en-US" dirty="0" err="1"/>
              <a:t>alla</a:t>
            </a:r>
            <a:r>
              <a:rPr lang="en-US" dirty="0"/>
              <a:t> </a:t>
            </a:r>
            <a:r>
              <a:rPr lang="en-US" dirty="0" err="1"/>
              <a:t>vendita</a:t>
            </a:r>
            <a:r>
              <a:rPr lang="en-US" dirty="0"/>
              <a:t> fresca</a:t>
            </a:r>
            <a:endParaRPr lang="en-US" dirty="0">
              <a:ea typeface="Calibri"/>
              <a:cs typeface="Calibri"/>
            </a:endParaRPr>
          </a:p>
          <a:p>
            <a:pPr>
              <a:spcAft>
                <a:spcPts val="600"/>
              </a:spcAft>
              <a:buAutoNum type="arabicPeriod"/>
            </a:pPr>
            <a:r>
              <a:rPr lang="en-US" b="1" dirty="0" err="1"/>
              <a:t>Versatilità</a:t>
            </a:r>
            <a:r>
              <a:rPr lang="en-US" b="1" dirty="0"/>
              <a:t> </a:t>
            </a:r>
            <a:r>
              <a:rPr lang="en-US" b="1" dirty="0" err="1"/>
              <a:t>dei</a:t>
            </a:r>
            <a:r>
              <a:rPr lang="en-US" b="1" dirty="0"/>
              <a:t> </a:t>
            </a:r>
            <a:r>
              <a:rPr lang="en-US" b="1" dirty="0" err="1"/>
              <a:t>sottoprodotti</a:t>
            </a:r>
            <a:r>
              <a:rPr lang="en-US" b="1" dirty="0"/>
              <a:t>: </a:t>
            </a:r>
            <a:r>
              <a:rPr lang="en-US" dirty="0"/>
              <a:t>la </a:t>
            </a:r>
            <a:r>
              <a:rPr lang="en-US" dirty="0" err="1"/>
              <a:t>produzione</a:t>
            </a:r>
            <a:r>
              <a:rPr lang="en-US" dirty="0"/>
              <a:t> di </a:t>
            </a:r>
            <a:r>
              <a:rPr lang="en-US" dirty="0" err="1"/>
              <a:t>succo</a:t>
            </a:r>
            <a:r>
              <a:rPr lang="en-US" dirty="0"/>
              <a:t> o </a:t>
            </a:r>
            <a:r>
              <a:rPr lang="en-US" dirty="0" err="1"/>
              <a:t>sidro</a:t>
            </a:r>
            <a:r>
              <a:rPr lang="en-US" dirty="0"/>
              <a:t> genera </a:t>
            </a:r>
            <a:r>
              <a:rPr lang="en-US" dirty="0" err="1"/>
              <a:t>sottoprodotti</a:t>
            </a:r>
            <a:r>
              <a:rPr lang="en-US" dirty="0"/>
              <a:t> </a:t>
            </a:r>
            <a:r>
              <a:rPr lang="en-US" dirty="0" err="1"/>
              <a:t>quali</a:t>
            </a:r>
            <a:r>
              <a:rPr lang="en-US" dirty="0"/>
              <a:t> </a:t>
            </a:r>
            <a:r>
              <a:rPr lang="en-US" b="1" dirty="0">
                <a:solidFill>
                  <a:srgbClr val="60BA47"/>
                </a:solidFill>
              </a:rPr>
              <a:t>POLPA, BUCCE E SEMI</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ulteriormente</a:t>
            </a:r>
            <a:r>
              <a:rPr lang="en-US" dirty="0"/>
              <a:t> </a:t>
            </a:r>
            <a:r>
              <a:rPr lang="en-US" dirty="0" err="1"/>
              <a:t>trasformati</a:t>
            </a:r>
            <a:r>
              <a:rPr lang="en-US" dirty="0"/>
              <a:t> in </a:t>
            </a:r>
            <a:r>
              <a:rPr lang="en-US" dirty="0" err="1"/>
              <a:t>prodotti</a:t>
            </a:r>
            <a:r>
              <a:rPr lang="en-US" dirty="0"/>
              <a:t> a </a:t>
            </a:r>
            <a:r>
              <a:rPr lang="en-US" dirty="0" err="1"/>
              <a:t>valore</a:t>
            </a:r>
            <a:r>
              <a:rPr lang="en-US" dirty="0"/>
              <a:t> </a:t>
            </a:r>
            <a:r>
              <a:rPr lang="en-US" dirty="0" err="1"/>
              <a:t>aggiunto</a:t>
            </a:r>
            <a:r>
              <a:rPr lang="en-US" dirty="0"/>
              <a:t> come </a:t>
            </a:r>
            <a:r>
              <a:rPr lang="en-US" dirty="0" err="1"/>
              <a:t>mangimi</a:t>
            </a:r>
            <a:r>
              <a:rPr lang="en-US" dirty="0"/>
              <a:t> per </a:t>
            </a:r>
            <a:r>
              <a:rPr lang="en-US" dirty="0" err="1"/>
              <a:t>animali</a:t>
            </a:r>
            <a:r>
              <a:rPr lang="en-US" dirty="0"/>
              <a:t>, </a:t>
            </a:r>
            <a:r>
              <a:rPr lang="en-US" dirty="0" err="1"/>
              <a:t>pectina</a:t>
            </a:r>
            <a:r>
              <a:rPr lang="en-US" dirty="0"/>
              <a:t> o biogas (Prodotti Terziari)</a:t>
            </a:r>
          </a:p>
          <a:p>
            <a:pPr marL="0" indent="0">
              <a:lnSpc>
                <a:spcPts val="2147"/>
              </a:lnSpc>
            </a:pPr>
            <a:endParaRPr lang="en-US" dirty="0">
              <a:ea typeface="Calibri" panose="020F0502020204030204"/>
              <a:cs typeface="Calibri" panose="020F0502020204030204"/>
            </a:endParaRPr>
          </a:p>
          <a:p>
            <a:pPr marL="0" indent="0">
              <a:lnSpc>
                <a:spcPts val="2147"/>
              </a:lnSpc>
            </a:pPr>
            <a:endParaRPr lang="en-US" b="1" dirty="0">
              <a:ea typeface="Calibri" panose="020F0502020204030204"/>
              <a:cs typeface="Calibri" panose="020F0502020204030204"/>
            </a:endParaRPr>
          </a:p>
          <a:p>
            <a:pPr marL="0" indent="0">
              <a:lnSpc>
                <a:spcPts val="2147"/>
              </a:lnSpc>
            </a:pPr>
            <a:endParaRPr lang="en-US" b="1" dirty="0">
              <a:ea typeface="Calibri" panose="020F0502020204030204"/>
              <a:cs typeface="Calibri" panose="020F0502020204030204"/>
            </a:endParaRPr>
          </a:p>
          <a:p>
            <a:pPr marL="0" indent="0">
              <a:lnSpc>
                <a:spcPts val="2147"/>
              </a:lnSpc>
            </a:pPr>
            <a:endParaRPr lang="en-US" dirty="0">
              <a:ea typeface="Calibri"/>
              <a:cs typeface="Calibri"/>
            </a:endParaRPr>
          </a:p>
        </p:txBody>
      </p:sp>
    </p:spTree>
    <p:extLst>
      <p:ext uri="{BB962C8B-B14F-4D97-AF65-F5344CB8AC3E}">
        <p14:creationId xmlns:p14="http://schemas.microsoft.com/office/powerpoint/2010/main" val="268907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1204232" y="451626"/>
            <a:ext cx="9446622" cy="992652"/>
          </a:xfrm>
          <a:prstGeom prst="rect">
            <a:avLst/>
          </a:prstGeom>
        </p:spPr>
        <p:txBody>
          <a:bodyPr lIns="91440" tIns="45720" rIns="91440" bIns="45720" anchor="t">
            <a:noAutofit/>
          </a:bodyPr>
          <a:lstStyle/>
          <a:p>
            <a:r>
              <a:rPr lang="en-US" dirty="0"/>
              <a:t> </a:t>
            </a:r>
            <a:r>
              <a:rPr lang="en-US" dirty="0">
                <a:ea typeface="+mn-lt"/>
                <a:cs typeface="+mn-lt"/>
              </a:rPr>
              <a:t>Prodotti </a:t>
            </a:r>
            <a:r>
              <a:rPr lang="en-US" err="1">
                <a:ea typeface="+mn-lt"/>
                <a:cs typeface="+mn-lt"/>
              </a:rPr>
              <a:t>terziari</a:t>
            </a:r>
            <a:r>
              <a:rPr lang="en-US" dirty="0">
                <a:ea typeface="+mn-lt"/>
                <a:cs typeface="+mn-lt"/>
              </a:rPr>
              <a:t> – </a:t>
            </a:r>
            <a:r>
              <a:rPr lang="en-US" err="1">
                <a:ea typeface="+mn-lt"/>
                <a:cs typeface="+mn-lt"/>
              </a:rPr>
              <a:t>Flusso</a:t>
            </a:r>
            <a:r>
              <a:rPr lang="en-US" dirty="0">
                <a:ea typeface="+mn-lt"/>
                <a:cs typeface="+mn-lt"/>
              </a:rPr>
              <a:t> </a:t>
            </a:r>
            <a:r>
              <a:rPr lang="en-US" err="1">
                <a:ea typeface="+mn-lt"/>
                <a:cs typeface="+mn-lt"/>
              </a:rPr>
              <a:t>degli</a:t>
            </a:r>
            <a:r>
              <a:rPr lang="en-US" dirty="0">
                <a:ea typeface="+mn-lt"/>
                <a:cs typeface="+mn-lt"/>
              </a:rPr>
              <a:t>  </a:t>
            </a:r>
            <a:r>
              <a:rPr lang="en-US" err="1">
                <a:ea typeface="+mn-lt"/>
                <a:cs typeface="+mn-lt"/>
              </a:rPr>
              <a:t>scarti</a:t>
            </a:r>
            <a:r>
              <a:rPr lang="en-US" dirty="0">
                <a:ea typeface="+mn-lt"/>
                <a:cs typeface="+mn-lt"/>
              </a:rPr>
              <a:t> </a:t>
            </a:r>
            <a:r>
              <a:rPr lang="en-US" err="1">
                <a:ea typeface="+mn-lt"/>
                <a:cs typeface="+mn-lt"/>
              </a:rPr>
              <a:t>delle</a:t>
            </a:r>
            <a:r>
              <a:rPr lang="en-US" dirty="0">
                <a:ea typeface="+mn-lt"/>
                <a:cs typeface="+mn-lt"/>
              </a:rPr>
              <a:t> mele</a:t>
            </a:r>
            <a:r>
              <a:rPr lang="en-US" dirty="0"/>
              <a:t> </a:t>
            </a:r>
            <a:endParaRPr lang="en-US" dirty="0">
              <a:ea typeface="Calibri"/>
              <a:cs typeface="Calibri"/>
            </a:endParaRPr>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578871" y="1890384"/>
            <a:ext cx="5375004" cy="4102937"/>
          </a:xfrm>
          <a:prstGeom prst="rect">
            <a:avLst/>
          </a:prstGeom>
        </p:spPr>
        <p:txBody>
          <a:bodyPr lIns="91440" tIns="45720" rIns="91440" bIns="45720" anchor="t"/>
          <a:lstStyle/>
          <a:p>
            <a:r>
              <a:rPr lang="en-US" dirty="0"/>
              <a:t>Le mele </a:t>
            </a:r>
            <a:r>
              <a:rPr lang="en-US" dirty="0" err="1"/>
              <a:t>presentano</a:t>
            </a:r>
            <a:r>
              <a:rPr lang="en-US" dirty="0"/>
              <a:t> </a:t>
            </a:r>
            <a:r>
              <a:rPr lang="en-US" dirty="0" err="1"/>
              <a:t>una</a:t>
            </a:r>
            <a:r>
              <a:rPr lang="en-US" dirty="0"/>
              <a:t> </a:t>
            </a:r>
            <a:r>
              <a:rPr lang="en-US" dirty="0" err="1"/>
              <a:t>varietà</a:t>
            </a:r>
            <a:r>
              <a:rPr lang="en-US" dirty="0"/>
              <a:t> di </a:t>
            </a:r>
            <a:r>
              <a:rPr lang="en-US" dirty="0" err="1"/>
              <a:t>sottoprodotti</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convertiti</a:t>
            </a:r>
            <a:r>
              <a:rPr lang="en-US" dirty="0"/>
              <a:t> in </a:t>
            </a:r>
            <a:r>
              <a:rPr lang="en-US" dirty="0" err="1"/>
              <a:t>beni</a:t>
            </a:r>
            <a:r>
              <a:rPr lang="en-US" dirty="0"/>
              <a:t> di </a:t>
            </a:r>
            <a:r>
              <a:rPr lang="en-US" dirty="0" err="1"/>
              <a:t>valore</a:t>
            </a:r>
            <a:r>
              <a:rPr lang="en-US" dirty="0"/>
              <a:t>, </a:t>
            </a:r>
            <a:r>
              <a:rPr lang="en-US" dirty="0" err="1"/>
              <a:t>estendendosi</a:t>
            </a:r>
            <a:r>
              <a:rPr lang="en-US" dirty="0"/>
              <a:t> </a:t>
            </a:r>
            <a:r>
              <a:rPr lang="en-US" dirty="0" err="1"/>
              <a:t>oltre</a:t>
            </a:r>
            <a:r>
              <a:rPr lang="en-US" dirty="0"/>
              <a:t> il </a:t>
            </a:r>
            <a:r>
              <a:rPr lang="en-US" dirty="0" err="1"/>
              <a:t>settore</a:t>
            </a:r>
            <a:r>
              <a:rPr lang="en-US" dirty="0"/>
              <a:t> </a:t>
            </a:r>
            <a:r>
              <a:rPr lang="en-US" dirty="0" err="1"/>
              <a:t>alimentare</a:t>
            </a:r>
            <a:r>
              <a:rPr lang="en-US" dirty="0"/>
              <a:t> e </a:t>
            </a:r>
            <a:r>
              <a:rPr lang="en-US" dirty="0" err="1"/>
              <a:t>delle</a:t>
            </a:r>
            <a:r>
              <a:rPr lang="en-US" dirty="0"/>
              <a:t> </a:t>
            </a:r>
            <a:r>
              <a:rPr lang="en-US" dirty="0" err="1"/>
              <a:t>bevande</a:t>
            </a:r>
            <a:r>
              <a:rPr lang="en-US" dirty="0"/>
              <a:t>. </a:t>
            </a:r>
            <a:endParaRPr lang="en-US" dirty="0">
              <a:solidFill>
                <a:srgbClr val="086D6E"/>
              </a:solidFill>
            </a:endParaRPr>
          </a:p>
          <a:p>
            <a:pPr>
              <a:spcBef>
                <a:spcPts val="600"/>
              </a:spcBef>
            </a:pPr>
            <a:r>
              <a:rPr lang="en-US" dirty="0"/>
              <a:t>Nelle diapositive successive, </a:t>
            </a:r>
            <a:r>
              <a:rPr lang="en-US" dirty="0" err="1"/>
              <a:t>presenteremo</a:t>
            </a:r>
            <a:r>
              <a:rPr lang="en-US" dirty="0"/>
              <a:t> </a:t>
            </a:r>
            <a:r>
              <a:rPr lang="en-US" dirty="0" err="1"/>
              <a:t>alcuni</a:t>
            </a:r>
            <a:r>
              <a:rPr lang="en-US" dirty="0"/>
              <a:t> </a:t>
            </a:r>
            <a:r>
              <a:rPr lang="en-US" dirty="0" err="1"/>
              <a:t>esempi</a:t>
            </a:r>
            <a:r>
              <a:rPr lang="en-US" dirty="0"/>
              <a:t> di </a:t>
            </a:r>
            <a:r>
              <a:rPr lang="en-US" dirty="0" err="1"/>
              <a:t>prodotti</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realizzati</a:t>
            </a:r>
            <a:r>
              <a:rPr lang="en-US" dirty="0"/>
              <a:t> da:</a:t>
            </a:r>
            <a:endParaRPr lang="en-US" dirty="0">
              <a:ea typeface="Calibri"/>
              <a:cs typeface="Calibri"/>
            </a:endParaRPr>
          </a:p>
          <a:p>
            <a:pPr marL="457200" indent="-457200">
              <a:lnSpc>
                <a:spcPts val="2174"/>
              </a:lnSpc>
              <a:spcBef>
                <a:spcPts val="600"/>
              </a:spcBef>
              <a:buAutoNum type="arabicPeriod"/>
            </a:pPr>
            <a:r>
              <a:rPr lang="en-US" sz="2100" b="1" dirty="0" err="1">
                <a:latin typeface="Segoe UI"/>
                <a:cs typeface="Segoe UI"/>
              </a:rPr>
              <a:t>polpa</a:t>
            </a:r>
            <a:r>
              <a:rPr lang="en-US" sz="2100" b="1" dirty="0">
                <a:latin typeface="Segoe UI"/>
                <a:cs typeface="Segoe UI"/>
              </a:rPr>
              <a:t> di mela </a:t>
            </a:r>
            <a:endParaRPr lang="en-US" sz="2100" dirty="0">
              <a:solidFill>
                <a:srgbClr val="086D6E"/>
              </a:solidFill>
              <a:latin typeface="Segoe UI"/>
              <a:cs typeface="Segoe UI"/>
            </a:endParaRPr>
          </a:p>
          <a:p>
            <a:pPr marL="457200" indent="-457200">
              <a:lnSpc>
                <a:spcPts val="2174"/>
              </a:lnSpc>
              <a:buAutoNum type="arabicPeriod"/>
            </a:pPr>
            <a:r>
              <a:rPr lang="en-US" sz="2100" b="1" dirty="0" err="1">
                <a:latin typeface="Segoe UI"/>
                <a:cs typeface="Segoe UI"/>
              </a:rPr>
              <a:t>bucce</a:t>
            </a:r>
            <a:r>
              <a:rPr lang="en-US" sz="2100" b="1" dirty="0">
                <a:latin typeface="Segoe UI"/>
                <a:cs typeface="Segoe UI"/>
              </a:rPr>
              <a:t> </a:t>
            </a:r>
            <a:endParaRPr lang="en-US" sz="2100" dirty="0">
              <a:solidFill>
                <a:srgbClr val="086D6E"/>
              </a:solidFill>
              <a:latin typeface="Segoe UI"/>
              <a:cs typeface="Segoe UI"/>
            </a:endParaRPr>
          </a:p>
          <a:p>
            <a:pPr marL="457200" indent="-457200">
              <a:lnSpc>
                <a:spcPts val="2174"/>
              </a:lnSpc>
              <a:buAutoNum type="arabicPeriod"/>
            </a:pPr>
            <a:r>
              <a:rPr lang="en-US" sz="2100" b="1" dirty="0">
                <a:latin typeface="Segoe UI"/>
                <a:cs typeface="Segoe UI"/>
              </a:rPr>
              <a:t>semi e </a:t>
            </a:r>
            <a:endParaRPr lang="en-US" sz="2100" dirty="0">
              <a:solidFill>
                <a:srgbClr val="086D6E"/>
              </a:solidFill>
              <a:latin typeface="Segoe UI"/>
              <a:cs typeface="Segoe UI"/>
            </a:endParaRPr>
          </a:p>
          <a:p>
            <a:pPr marL="457200" indent="-457200">
              <a:lnSpc>
                <a:spcPts val="2174"/>
              </a:lnSpc>
              <a:buAutoNum type="arabicPeriod"/>
            </a:pPr>
            <a:r>
              <a:rPr lang="en-US" sz="2100" b="1" dirty="0" err="1">
                <a:latin typeface="Segoe UI"/>
                <a:cs typeface="Segoe UI"/>
              </a:rPr>
              <a:t>altri</a:t>
            </a:r>
            <a:r>
              <a:rPr lang="en-US" sz="2100" b="1" dirty="0">
                <a:latin typeface="Segoe UI"/>
                <a:cs typeface="Segoe UI"/>
              </a:rPr>
              <a:t> </a:t>
            </a:r>
            <a:r>
              <a:rPr lang="en-US" sz="2100" b="1" dirty="0" err="1">
                <a:latin typeface="Segoe UI"/>
                <a:cs typeface="Segoe UI"/>
              </a:rPr>
              <a:t>componenti</a:t>
            </a:r>
            <a:r>
              <a:rPr lang="en-US" sz="2100" b="1" dirty="0">
                <a:latin typeface="Segoe UI"/>
                <a:cs typeface="Segoe UI"/>
              </a:rPr>
              <a:t> di </a:t>
            </a:r>
            <a:r>
              <a:rPr lang="en-US" sz="2100" b="1" dirty="0" err="1">
                <a:latin typeface="Segoe UI"/>
                <a:cs typeface="Segoe UI"/>
              </a:rPr>
              <a:t>scarto</a:t>
            </a:r>
            <a:endParaRPr lang="en-US" sz="2100" dirty="0" err="1">
              <a:solidFill>
                <a:srgbClr val="086D6E"/>
              </a:solidFill>
              <a:latin typeface="Segoe UI"/>
              <a:cs typeface="Segoe UI"/>
            </a:endParaRPr>
          </a:p>
          <a:p>
            <a:pPr marL="0" indent="0"/>
            <a:endParaRPr lang="en-US" b="1" dirty="0">
              <a:ea typeface="Calibri"/>
              <a:cs typeface="Calibri"/>
            </a:endParaRPr>
          </a:p>
          <a:p>
            <a:pPr marL="457200" indent="-457200">
              <a:buAutoNum type="arabicPeriod"/>
            </a:pPr>
            <a:endParaRPr lang="en-US" b="1" dirty="0">
              <a:ea typeface="Calibri"/>
              <a:cs typeface="Calibri"/>
            </a:endParaRPr>
          </a:p>
          <a:p>
            <a:pPr marL="285750" indent="-285750">
              <a:lnSpc>
                <a:spcPts val="2174"/>
              </a:lnSpc>
              <a:buAutoNum type="arabicPeriod"/>
            </a:pPr>
            <a:endParaRPr lang="en-US" dirty="0">
              <a:ea typeface="Calibri" panose="020F0502020204030204"/>
              <a:cs typeface="Calibri" panose="020F0502020204030204"/>
            </a:endParaRPr>
          </a:p>
        </p:txBody>
      </p:sp>
      <p:pic>
        <p:nvPicPr>
          <p:cNvPr id="4" name="Picture 3" descr="Close-up of person in red plaid shirt holding several red apples">
            <a:extLst>
              <a:ext uri="{FF2B5EF4-FFF2-40B4-BE49-F238E27FC236}">
                <a16:creationId xmlns:a16="http://schemas.microsoft.com/office/drawing/2014/main" id="{4636A352-FE91-5B65-0D01-7ABE072CB7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131" y="2032844"/>
            <a:ext cx="5265330" cy="3960477"/>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a:buFont typeface="Arial" panose="020B0604020202020204" pitchFamily="34" charset="0"/>
              <a:buChar char="•"/>
            </a:pPr>
            <a:endParaRPr lang="en-US" b="1"/>
          </a:p>
          <a:p>
            <a:pPr marL="285750" indent="-285750">
              <a:lnSpc>
                <a:spcPts val="2174"/>
              </a:lnSpc>
              <a:buFont typeface="Arial,Sans-Serif" panose="020B0604020202020204" pitchFamily="34" charset="0"/>
              <a:buChar char="•"/>
            </a:pPr>
            <a:r>
              <a:rPr lang="en-US" b="1" dirty="0"/>
              <a:t>Materiali di </a:t>
            </a:r>
            <a:r>
              <a:rPr lang="en-US" b="1" err="1"/>
              <a:t>imballaggio</a:t>
            </a:r>
            <a:r>
              <a:rPr lang="en-US" b="1" dirty="0"/>
              <a:t> </a:t>
            </a:r>
            <a:r>
              <a:rPr lang="en-US" b="1" err="1"/>
              <a:t>biodegradabili</a:t>
            </a:r>
            <a:r>
              <a:rPr lang="en-US" b="1" dirty="0"/>
              <a:t>:</a:t>
            </a:r>
            <a:r>
              <a:rPr lang="en-US" dirty="0"/>
              <a:t> la </a:t>
            </a:r>
            <a:r>
              <a:rPr lang="en-US" err="1"/>
              <a:t>polpa</a:t>
            </a:r>
            <a:r>
              <a:rPr lang="en-US" dirty="0"/>
              <a:t> di mela </a:t>
            </a:r>
            <a:r>
              <a:rPr lang="en-US" err="1"/>
              <a:t>può</a:t>
            </a:r>
            <a:r>
              <a:rPr lang="en-US" dirty="0"/>
              <a:t> </a:t>
            </a:r>
            <a:r>
              <a:rPr lang="en-US" err="1"/>
              <a:t>essere</a:t>
            </a:r>
            <a:r>
              <a:rPr lang="en-US" dirty="0"/>
              <a:t> </a:t>
            </a:r>
            <a:r>
              <a:rPr lang="en-US" err="1"/>
              <a:t>impiegata</a:t>
            </a:r>
            <a:r>
              <a:rPr lang="en-US" dirty="0"/>
              <a:t> </a:t>
            </a:r>
            <a:r>
              <a:rPr lang="en-US" err="1"/>
              <a:t>nella</a:t>
            </a:r>
            <a:r>
              <a:rPr lang="en-US" dirty="0"/>
              <a:t> </a:t>
            </a:r>
            <a:r>
              <a:rPr lang="en-US" err="1"/>
              <a:t>produzione</a:t>
            </a:r>
            <a:r>
              <a:rPr lang="en-US" dirty="0"/>
              <a:t> di </a:t>
            </a:r>
            <a:r>
              <a:rPr lang="en-US" err="1"/>
              <a:t>materiali</a:t>
            </a:r>
            <a:r>
              <a:rPr lang="en-US" dirty="0"/>
              <a:t> di </a:t>
            </a:r>
            <a:r>
              <a:rPr lang="en-US" err="1"/>
              <a:t>imballaggio</a:t>
            </a:r>
            <a:r>
              <a:rPr lang="en-US" dirty="0"/>
              <a:t> </a:t>
            </a:r>
            <a:r>
              <a:rPr lang="en-US" err="1"/>
              <a:t>biodegradabili</a:t>
            </a:r>
            <a:r>
              <a:rPr lang="en-US" dirty="0"/>
              <a:t>, </a:t>
            </a:r>
            <a:r>
              <a:rPr lang="en-US" err="1"/>
              <a:t>offrendo</a:t>
            </a:r>
            <a:r>
              <a:rPr lang="en-US" dirty="0"/>
              <a:t> </a:t>
            </a:r>
            <a:r>
              <a:rPr lang="en-US" err="1"/>
              <a:t>un'alternativa</a:t>
            </a:r>
            <a:r>
              <a:rPr lang="en-US" dirty="0"/>
              <a:t> </a:t>
            </a:r>
            <a:r>
              <a:rPr lang="en-US" err="1"/>
              <a:t>ecologica</a:t>
            </a:r>
            <a:r>
              <a:rPr lang="en-US" dirty="0"/>
              <a:t> </a:t>
            </a:r>
            <a:r>
              <a:rPr lang="en-US" err="1"/>
              <a:t>alla</a:t>
            </a:r>
            <a:r>
              <a:rPr lang="en-US" dirty="0"/>
              <a:t> </a:t>
            </a:r>
            <a:r>
              <a:rPr lang="en-US" err="1"/>
              <a:t>plastica</a:t>
            </a:r>
            <a:r>
              <a:rPr lang="en-US" dirty="0"/>
              <a:t>.</a:t>
            </a:r>
            <a:endParaRPr lang="en-US">
              <a:solidFill>
                <a:srgbClr val="086D6E"/>
              </a:solidFill>
              <a:ea typeface="Calibri" panose="020F0502020204030204"/>
              <a:cs typeface="Calibri" panose="020F0502020204030204"/>
            </a:endParaRPr>
          </a:p>
          <a:p>
            <a:pPr marL="285750" indent="-285750">
              <a:lnSpc>
                <a:spcPts val="2174"/>
              </a:lnSpc>
              <a:buFont typeface="Arial,Sans-Serif" panose="020B0604020202020204" pitchFamily="34" charset="0"/>
              <a:buChar char="•"/>
            </a:pPr>
            <a:endParaRPr lang="en-US" dirty="0">
              <a:solidFill>
                <a:srgbClr val="086D6E"/>
              </a:solidFill>
            </a:endParaRPr>
          </a:p>
          <a:p>
            <a:pPr>
              <a:buFont typeface="Arial" panose="020B0604020202020204" pitchFamily="34" charset="0"/>
              <a:buChar char="•"/>
            </a:pPr>
            <a:r>
              <a:rPr lang="en-US" b="1" dirty="0" err="1"/>
              <a:t>Ingredienti</a:t>
            </a:r>
            <a:r>
              <a:rPr lang="en-US" b="1" dirty="0"/>
              <a:t> </a:t>
            </a:r>
            <a:r>
              <a:rPr lang="en-US" b="1" dirty="0" err="1"/>
              <a:t>cosmetici</a:t>
            </a:r>
            <a:r>
              <a:rPr lang="en-US" b="1" dirty="0"/>
              <a:t>: </a:t>
            </a:r>
            <a:r>
              <a:rPr lang="en-US" dirty="0"/>
              <a:t>la </a:t>
            </a:r>
            <a:r>
              <a:rPr lang="en-US" dirty="0" err="1"/>
              <a:t>polpa</a:t>
            </a:r>
            <a:r>
              <a:rPr lang="en-US" dirty="0"/>
              <a:t> di mela, </a:t>
            </a:r>
            <a:r>
              <a:rPr lang="en-US" dirty="0" err="1"/>
              <a:t>ricca</a:t>
            </a:r>
            <a:r>
              <a:rPr lang="en-US" dirty="0"/>
              <a:t> di </a:t>
            </a:r>
            <a:r>
              <a:rPr lang="en-US" dirty="0" err="1"/>
              <a:t>vitamine</a:t>
            </a:r>
            <a:r>
              <a:rPr lang="en-US" dirty="0"/>
              <a:t> e </a:t>
            </a:r>
            <a:r>
              <a:rPr lang="en-US" dirty="0" err="1"/>
              <a:t>antiossidanti</a:t>
            </a:r>
            <a:r>
              <a:rPr lang="en-US" dirty="0"/>
              <a:t>, </a:t>
            </a:r>
            <a:r>
              <a:rPr lang="en-US" dirty="0" err="1"/>
              <a:t>può</a:t>
            </a:r>
            <a:r>
              <a:rPr lang="en-US" dirty="0"/>
              <a:t> </a:t>
            </a:r>
            <a:r>
              <a:rPr lang="en-US" dirty="0" err="1"/>
              <a:t>essere</a:t>
            </a:r>
            <a:r>
              <a:rPr lang="en-US" dirty="0"/>
              <a:t> </a:t>
            </a:r>
            <a:r>
              <a:rPr lang="en-US" dirty="0" err="1"/>
              <a:t>impiegata</a:t>
            </a:r>
            <a:r>
              <a:rPr lang="en-US" dirty="0"/>
              <a:t> in scrub, </a:t>
            </a:r>
            <a:r>
              <a:rPr lang="en-US" dirty="0" err="1"/>
              <a:t>maschere</a:t>
            </a:r>
            <a:r>
              <a:rPr lang="en-US" dirty="0"/>
              <a:t> per il </a:t>
            </a:r>
            <a:r>
              <a:rPr lang="en-US" dirty="0" err="1"/>
              <a:t>viso</a:t>
            </a:r>
            <a:r>
              <a:rPr lang="en-US" dirty="0"/>
              <a:t> e creme </a:t>
            </a:r>
            <a:r>
              <a:rPr lang="en-US" dirty="0" err="1"/>
              <a:t>grazie</a:t>
            </a:r>
            <a:r>
              <a:rPr lang="en-US" dirty="0"/>
              <a:t> alle sue </a:t>
            </a:r>
            <a:r>
              <a:rPr lang="en-US" dirty="0" err="1"/>
              <a:t>proprietà</a:t>
            </a:r>
            <a:r>
              <a:rPr lang="en-US" dirty="0"/>
              <a:t> </a:t>
            </a:r>
            <a:r>
              <a:rPr lang="en-US" dirty="0" err="1"/>
              <a:t>esfolianti</a:t>
            </a:r>
            <a:r>
              <a:rPr lang="en-US" dirty="0"/>
              <a:t> e </a:t>
            </a:r>
            <a:r>
              <a:rPr lang="en-US" dirty="0" err="1"/>
              <a:t>schiarenti</a:t>
            </a:r>
            <a:r>
              <a:rPr lang="en-US" dirty="0"/>
              <a:t> per la </a:t>
            </a:r>
            <a:r>
              <a:rPr lang="en-US" dirty="0" err="1"/>
              <a:t>pelle</a:t>
            </a:r>
            <a:endParaRPr lang="en-US" dirty="0" err="1">
              <a:ea typeface="Calibri"/>
              <a:cs typeface="Calibri"/>
            </a:endParaRPr>
          </a:p>
          <a:p>
            <a:pPr marL="0" indent="0"/>
            <a:endParaRPr lang="en-US"/>
          </a:p>
          <a:p>
            <a:pPr>
              <a:buFont typeface="Arial" panose="020B0604020202020204" pitchFamily="34" charset="0"/>
              <a:buChar char="•"/>
            </a:pPr>
            <a:r>
              <a:rPr lang="en-US" b="1" dirty="0" err="1"/>
              <a:t>Mangimi</a:t>
            </a:r>
            <a:r>
              <a:rPr lang="en-US" b="1" dirty="0"/>
              <a:t> per </a:t>
            </a:r>
            <a:r>
              <a:rPr lang="en-US" b="1" dirty="0" err="1"/>
              <a:t>animali</a:t>
            </a:r>
            <a:r>
              <a:rPr lang="en-US" b="1" dirty="0"/>
              <a:t>:</a:t>
            </a:r>
            <a:r>
              <a:rPr lang="en-US" dirty="0"/>
              <a:t> la </a:t>
            </a:r>
            <a:r>
              <a:rPr lang="en-US" dirty="0" err="1"/>
              <a:t>polpa</a:t>
            </a:r>
            <a:r>
              <a:rPr lang="en-US" dirty="0"/>
              <a:t> di mela è </a:t>
            </a:r>
            <a:r>
              <a:rPr lang="en-US" dirty="0" err="1"/>
              <a:t>frequentemente</a:t>
            </a:r>
            <a:r>
              <a:rPr lang="en-US" dirty="0"/>
              <a:t> </a:t>
            </a:r>
            <a:r>
              <a:rPr lang="en-US" dirty="0" err="1"/>
              <a:t>essiccata</a:t>
            </a:r>
            <a:r>
              <a:rPr lang="en-US" dirty="0"/>
              <a:t> e </a:t>
            </a:r>
            <a:r>
              <a:rPr lang="en-US" dirty="0" err="1"/>
              <a:t>impiegata</a:t>
            </a:r>
            <a:r>
              <a:rPr lang="en-US" dirty="0"/>
              <a:t> come </a:t>
            </a:r>
            <a:r>
              <a:rPr lang="en-US" dirty="0" err="1"/>
              <a:t>additivo</a:t>
            </a:r>
            <a:r>
              <a:rPr lang="en-US" dirty="0"/>
              <a:t> </a:t>
            </a:r>
            <a:r>
              <a:rPr lang="en-US" dirty="0" err="1"/>
              <a:t>nutrizionale</a:t>
            </a:r>
            <a:r>
              <a:rPr lang="en-US" dirty="0"/>
              <a:t> </a:t>
            </a:r>
            <a:r>
              <a:rPr lang="en-US" dirty="0" err="1"/>
              <a:t>nei</a:t>
            </a:r>
            <a:r>
              <a:rPr lang="en-US" dirty="0"/>
              <a:t> </a:t>
            </a:r>
            <a:r>
              <a:rPr lang="en-US" dirty="0" err="1"/>
              <a:t>mangimi</a:t>
            </a:r>
            <a:r>
              <a:rPr lang="en-US" dirty="0"/>
              <a:t> per </a:t>
            </a:r>
            <a:r>
              <a:rPr lang="en-US" dirty="0" err="1"/>
              <a:t>animali</a:t>
            </a:r>
            <a:r>
              <a:rPr lang="en-US" dirty="0"/>
              <a:t>, in </a:t>
            </a:r>
            <a:r>
              <a:rPr lang="en-US" dirty="0" err="1"/>
              <a:t>quanto</a:t>
            </a:r>
            <a:r>
              <a:rPr lang="en-US" dirty="0"/>
              <a:t> </a:t>
            </a:r>
            <a:r>
              <a:rPr lang="en-US" dirty="0" err="1"/>
              <a:t>offre</a:t>
            </a:r>
            <a:r>
              <a:rPr lang="en-US" dirty="0"/>
              <a:t> </a:t>
            </a:r>
            <a:r>
              <a:rPr lang="en-US" dirty="0" err="1"/>
              <a:t>fibre</a:t>
            </a:r>
            <a:r>
              <a:rPr lang="en-US" dirty="0"/>
              <a:t> e </a:t>
            </a:r>
            <a:r>
              <a:rPr lang="en-US" dirty="0" err="1"/>
              <a:t>nutrienti</a:t>
            </a:r>
            <a:r>
              <a:rPr lang="en-US" dirty="0"/>
              <a:t> </a:t>
            </a:r>
            <a:r>
              <a:rPr lang="en-US" dirty="0" err="1"/>
              <a:t>fondamentali</a:t>
            </a:r>
            <a:r>
              <a:rPr lang="en-US" dirty="0"/>
              <a:t>.</a:t>
            </a:r>
            <a:endParaRPr lang="en-US" dirty="0">
              <a:ea typeface="Calibri"/>
              <a:cs typeface="Calibri"/>
            </a:endParaRPr>
          </a:p>
          <a:p>
            <a:pPr>
              <a:buFont typeface="Arial" panose="020B0604020202020204" pitchFamily="34" charset="0"/>
              <a:buChar char="•"/>
            </a:pPr>
            <a:endParaRPr lang="en-US" dirty="0">
              <a:ea typeface="Calibri"/>
              <a:cs typeface="Calibri"/>
            </a:endParaRPr>
          </a:p>
          <a:p>
            <a:pPr marL="285750" indent="-285750">
              <a:lnSpc>
                <a:spcPts val="2174"/>
              </a:lnSpc>
              <a:buFont typeface="Arial" panose="020B0604020202020204" pitchFamily="34" charset="0"/>
              <a:buChar char="•"/>
            </a:pPr>
            <a:endParaRPr lang="en-US" b="1" dirty="0">
              <a:ea typeface="Calibri"/>
              <a:cs typeface="Calibri"/>
            </a:endParaRPr>
          </a:p>
          <a:p>
            <a:pPr marL="285750" indent="-285750">
              <a:lnSpc>
                <a:spcPts val="2174"/>
              </a:lnSpc>
              <a:buFont typeface="Arial" panose="020B0604020202020204" pitchFamily="34" charset="0"/>
              <a:buChar char="•"/>
            </a:pPr>
            <a:endParaRPr lang="en-US" dirty="0">
              <a:ea typeface="Calibri"/>
              <a:cs typeface="Calibri"/>
            </a:endParaRPr>
          </a:p>
          <a:p>
            <a:pPr marL="285750" indent="-285750">
              <a:lnSpc>
                <a:spcPts val="2174"/>
              </a:lnSpc>
              <a:buFont typeface="Arial" panose="020B0604020202020204" pitchFamily="34" charset="0"/>
              <a:buChar char="•"/>
            </a:pPr>
            <a:r>
              <a:rPr lang="en-US" dirty="0"/>
              <a:t>.</a:t>
            </a:r>
            <a:endParaRPr lang="en-US" dirty="0">
              <a:ea typeface="Calibri"/>
              <a:cs typeface="Calibri"/>
            </a:endParaRPr>
          </a:p>
          <a:p>
            <a:pPr marL="285750" indent="-285750">
              <a:lnSpc>
                <a:spcPts val="2174"/>
              </a:lnSpc>
              <a:buFont typeface="Arial" panose="020B0604020202020204" pitchFamily="34" charset="0"/>
              <a:buChar char="•"/>
            </a:pPr>
            <a:endParaRPr lang="en-US" dirty="0">
              <a:ea typeface="Calibri"/>
              <a:cs typeface="Calibri"/>
            </a:endParaRPr>
          </a:p>
          <a:p>
            <a:pPr marL="285750" indent="-285750">
              <a:lnSpc>
                <a:spcPts val="2174"/>
              </a:lnSpc>
              <a:buFont typeface="Arial" panose="020B0604020202020204" pitchFamily="34" charset="0"/>
              <a:buChar char="•"/>
            </a:pPr>
            <a:endParaRPr lang="en-US" dirty="0">
              <a:ea typeface="Calibri"/>
              <a:cs typeface="Calibri"/>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b="1" dirty="0"/>
              <a:t>1. </a:t>
            </a:r>
            <a:r>
              <a:rPr lang="en-US" dirty="0" err="1"/>
              <a:t>Polpa</a:t>
            </a:r>
            <a:r>
              <a:rPr lang="en-US" dirty="0"/>
              <a:t> di mele</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62360" cy="5217913"/>
          </a:xfrm>
          <a:prstGeom prst="rect">
            <a:avLst/>
          </a:prstGeom>
        </p:spPr>
        <p:txBody>
          <a:bodyPr lIns="91440" tIns="45720" rIns="91440" bIns="45720" anchor="t"/>
          <a:lstStyle/>
          <a:p>
            <a:pPr>
              <a:buFont typeface="Arial" panose="020B0604020202020204" pitchFamily="34" charset="0"/>
              <a:buChar char="•"/>
            </a:pPr>
            <a:endParaRPr lang="en-US" b="1" dirty="0">
              <a:ea typeface="Calibri"/>
              <a:cs typeface="Calibri"/>
            </a:endParaRPr>
          </a:p>
          <a:p>
            <a:pPr marL="285750" indent="-285750">
              <a:lnSpc>
                <a:spcPts val="2174"/>
              </a:lnSpc>
              <a:buFont typeface="Arial,Sans-Serif" panose="020B0604020202020204" pitchFamily="34" charset="0"/>
              <a:buChar char="•"/>
            </a:pPr>
            <a:r>
              <a:rPr lang="en-US" sz="2100" b="1" dirty="0" err="1">
                <a:latin typeface="Segoe UI"/>
                <a:cs typeface="Segoe UI"/>
              </a:rPr>
              <a:t>P</a:t>
            </a:r>
            <a:r>
              <a:rPr lang="en-US" b="1" dirty="0" err="1"/>
              <a:t>roduzione</a:t>
            </a:r>
            <a:r>
              <a:rPr lang="en-US" b="1" dirty="0"/>
              <a:t> di </a:t>
            </a:r>
            <a:r>
              <a:rPr lang="en-US" b="1" dirty="0" err="1"/>
              <a:t>pectina</a:t>
            </a:r>
            <a:r>
              <a:rPr lang="en-US" b="1" dirty="0"/>
              <a:t>: </a:t>
            </a:r>
            <a:r>
              <a:rPr lang="en-US" dirty="0"/>
              <a:t>le </a:t>
            </a:r>
            <a:r>
              <a:rPr lang="en-US" dirty="0" err="1"/>
              <a:t>bucce</a:t>
            </a:r>
            <a:r>
              <a:rPr lang="en-US" dirty="0"/>
              <a:t> di mela </a:t>
            </a:r>
            <a:r>
              <a:rPr lang="en-US" dirty="0" err="1"/>
              <a:t>contengono</a:t>
            </a:r>
            <a:r>
              <a:rPr lang="en-US" dirty="0"/>
              <a:t> </a:t>
            </a:r>
            <a:r>
              <a:rPr lang="en-US" dirty="0" err="1"/>
              <a:t>tanta</a:t>
            </a:r>
            <a:r>
              <a:rPr lang="en-US" dirty="0"/>
              <a:t> </a:t>
            </a:r>
            <a:r>
              <a:rPr lang="en-US" dirty="0" err="1"/>
              <a:t>pectina</a:t>
            </a:r>
            <a:r>
              <a:rPr lang="en-US" dirty="0"/>
              <a:t>, un </a:t>
            </a:r>
            <a:r>
              <a:rPr lang="en-US" dirty="0" err="1"/>
              <a:t>agente</a:t>
            </a:r>
            <a:r>
              <a:rPr lang="en-US" dirty="0"/>
              <a:t> </a:t>
            </a:r>
            <a:r>
              <a:rPr lang="en-US" dirty="0" err="1"/>
              <a:t>gelificante</a:t>
            </a:r>
            <a:r>
              <a:rPr lang="en-US" dirty="0"/>
              <a:t> </a:t>
            </a:r>
            <a:r>
              <a:rPr lang="en-US" dirty="0" err="1"/>
              <a:t>naturale</a:t>
            </a:r>
            <a:r>
              <a:rPr lang="en-US" dirty="0"/>
              <a:t> </a:t>
            </a:r>
            <a:r>
              <a:rPr lang="en-US" dirty="0" err="1"/>
              <a:t>impiegato</a:t>
            </a:r>
            <a:r>
              <a:rPr lang="en-US" dirty="0"/>
              <a:t> </a:t>
            </a:r>
            <a:r>
              <a:rPr lang="en-US" dirty="0" err="1"/>
              <a:t>nell'industria</a:t>
            </a:r>
            <a:r>
              <a:rPr lang="en-US" dirty="0"/>
              <a:t> </a:t>
            </a:r>
            <a:r>
              <a:rPr lang="en-US" dirty="0" err="1"/>
              <a:t>alimentare</a:t>
            </a:r>
            <a:r>
              <a:rPr lang="en-US" dirty="0"/>
              <a:t> per </a:t>
            </a:r>
            <a:r>
              <a:rPr lang="en-US" dirty="0" err="1"/>
              <a:t>marmellate</a:t>
            </a:r>
            <a:r>
              <a:rPr lang="en-US" dirty="0"/>
              <a:t>, gelatine e come </a:t>
            </a:r>
            <a:r>
              <a:rPr lang="en-US" dirty="0" err="1"/>
              <a:t>addensante</a:t>
            </a:r>
            <a:r>
              <a:rPr lang="en-US" dirty="0"/>
              <a:t> in </a:t>
            </a:r>
            <a:r>
              <a:rPr lang="en-US" dirty="0" err="1"/>
              <a:t>diversi</a:t>
            </a:r>
            <a:r>
              <a:rPr lang="en-US" dirty="0"/>
              <a:t> </a:t>
            </a:r>
            <a:r>
              <a:rPr lang="en-US" dirty="0" err="1"/>
              <a:t>prodotti</a:t>
            </a:r>
            <a:r>
              <a:rPr lang="en-US" dirty="0"/>
              <a:t> </a:t>
            </a:r>
            <a:r>
              <a:rPr lang="en-US" dirty="0" err="1"/>
              <a:t>alimentari</a:t>
            </a:r>
            <a:r>
              <a:rPr lang="en-US" dirty="0"/>
              <a:t>.</a:t>
            </a:r>
            <a:endParaRPr lang="en-US" dirty="0">
              <a:solidFill>
                <a:srgbClr val="086D6E"/>
              </a:solidFill>
            </a:endParaRPr>
          </a:p>
          <a:p>
            <a:pPr marL="0" indent="0">
              <a:lnSpc>
                <a:spcPts val="2174"/>
              </a:lnSpc>
            </a:pPr>
            <a:endParaRPr lang="en-US" dirty="0">
              <a:ea typeface="Calibri"/>
              <a:cs typeface="Calibri"/>
            </a:endParaRPr>
          </a:p>
          <a:p>
            <a:pPr marL="285750" indent="-285750">
              <a:lnSpc>
                <a:spcPts val="2174"/>
              </a:lnSpc>
              <a:buFont typeface="Arial,Sans-Serif" panose="020B0604020202020204" pitchFamily="34" charset="0"/>
              <a:buChar char="•"/>
            </a:pPr>
            <a:r>
              <a:rPr lang="en-US" b="1" dirty="0">
                <a:ea typeface="Calibri"/>
                <a:cs typeface="Calibri"/>
              </a:rPr>
              <a:t>Tinta </a:t>
            </a:r>
            <a:r>
              <a:rPr lang="en-US" b="1" dirty="0" err="1">
                <a:ea typeface="Calibri"/>
                <a:cs typeface="Calibri"/>
              </a:rPr>
              <a:t>tessile</a:t>
            </a:r>
            <a:r>
              <a:rPr lang="en-US" b="1" dirty="0"/>
              <a:t>: </a:t>
            </a:r>
            <a:r>
              <a:rPr lang="en-US" dirty="0"/>
              <a:t>le </a:t>
            </a:r>
            <a:r>
              <a:rPr lang="en-US" dirty="0" err="1"/>
              <a:t>bucce</a:t>
            </a:r>
            <a:r>
              <a:rPr lang="en-US" dirty="0"/>
              <a:t> di mela </a:t>
            </a:r>
            <a:r>
              <a:rPr lang="en-US" dirty="0" err="1"/>
              <a:t>possono</a:t>
            </a:r>
            <a:r>
              <a:rPr lang="en-US" dirty="0"/>
              <a:t> </a:t>
            </a:r>
            <a:r>
              <a:rPr lang="en-US" dirty="0" err="1"/>
              <a:t>essere</a:t>
            </a:r>
            <a:r>
              <a:rPr lang="en-US" dirty="0"/>
              <a:t> </a:t>
            </a:r>
            <a:r>
              <a:rPr lang="en-US" dirty="0" err="1"/>
              <a:t>impiegate</a:t>
            </a:r>
            <a:r>
              <a:rPr lang="en-US" dirty="0"/>
              <a:t> per </a:t>
            </a:r>
            <a:r>
              <a:rPr lang="en-US" dirty="0" err="1"/>
              <a:t>produrre</a:t>
            </a:r>
            <a:r>
              <a:rPr lang="en-US" dirty="0"/>
              <a:t> </a:t>
            </a:r>
            <a:r>
              <a:rPr lang="en-US" dirty="0" err="1"/>
              <a:t>tinte</a:t>
            </a:r>
            <a:r>
              <a:rPr lang="en-US" dirty="0"/>
              <a:t> </a:t>
            </a:r>
            <a:r>
              <a:rPr lang="en-US" dirty="0" err="1"/>
              <a:t>naturali</a:t>
            </a:r>
            <a:r>
              <a:rPr lang="en-US" dirty="0"/>
              <a:t> per </a:t>
            </a:r>
            <a:r>
              <a:rPr lang="en-US" dirty="0" err="1"/>
              <a:t>tessuti</a:t>
            </a:r>
            <a:r>
              <a:rPr lang="en-US" dirty="0"/>
              <a:t>, </a:t>
            </a:r>
            <a:r>
              <a:rPr lang="en-US" dirty="0" err="1"/>
              <a:t>fornendo</a:t>
            </a:r>
            <a:r>
              <a:rPr lang="en-US" dirty="0"/>
              <a:t> </a:t>
            </a:r>
            <a:r>
              <a:rPr lang="en-US" dirty="0" err="1"/>
              <a:t>un'alternativa</a:t>
            </a:r>
            <a:r>
              <a:rPr lang="en-US" dirty="0"/>
              <a:t> </a:t>
            </a:r>
            <a:r>
              <a:rPr lang="en-US" dirty="0" err="1"/>
              <a:t>ecologica</a:t>
            </a:r>
            <a:r>
              <a:rPr lang="en-US" dirty="0"/>
              <a:t> alle </a:t>
            </a:r>
            <a:r>
              <a:rPr lang="en-US" dirty="0" err="1"/>
              <a:t>tinte</a:t>
            </a:r>
            <a:r>
              <a:rPr lang="en-US" dirty="0"/>
              <a:t> </a:t>
            </a:r>
            <a:r>
              <a:rPr lang="en-US" dirty="0" err="1"/>
              <a:t>sintetiche</a:t>
            </a:r>
            <a:r>
              <a:rPr lang="en-US" dirty="0"/>
              <a:t>.</a:t>
            </a:r>
            <a:endParaRPr lang="en-US" dirty="0">
              <a:solidFill>
                <a:srgbClr val="086D6E"/>
              </a:solidFill>
            </a:endParaRPr>
          </a:p>
          <a:p>
            <a:pPr marL="0" indent="0"/>
            <a:endParaRPr lang="en-US" b="1" dirty="0">
              <a:ea typeface="Calibri"/>
              <a:cs typeface="Calibri"/>
            </a:endParaRPr>
          </a:p>
          <a:p>
            <a:pPr marL="285750" indent="-285750">
              <a:lnSpc>
                <a:spcPts val="2174"/>
              </a:lnSpc>
              <a:buFont typeface="Arial,Sans-Serif" panose="020B0604020202020204" pitchFamily="34" charset="0"/>
              <a:buChar char="•"/>
            </a:pPr>
            <a:r>
              <a:rPr lang="en-US" b="1" dirty="0" err="1"/>
              <a:t>Produzione</a:t>
            </a:r>
            <a:r>
              <a:rPr lang="en-US" b="1" dirty="0"/>
              <a:t> di </a:t>
            </a:r>
            <a:r>
              <a:rPr lang="en-US" b="1" dirty="0" err="1"/>
              <a:t>bioplastiche</a:t>
            </a:r>
            <a:r>
              <a:rPr lang="en-US" b="1" dirty="0"/>
              <a:t>:</a:t>
            </a:r>
            <a:r>
              <a:rPr lang="en-US" dirty="0"/>
              <a:t> </a:t>
            </a:r>
            <a:r>
              <a:rPr lang="en-US" dirty="0" err="1"/>
              <a:t>gli</a:t>
            </a:r>
            <a:r>
              <a:rPr lang="en-US" dirty="0"/>
              <a:t> </a:t>
            </a:r>
            <a:r>
              <a:rPr lang="en-US" dirty="0" err="1"/>
              <a:t>estratti</a:t>
            </a:r>
            <a:r>
              <a:rPr lang="en-US" dirty="0"/>
              <a:t> di </a:t>
            </a:r>
            <a:r>
              <a:rPr lang="en-US" dirty="0" err="1"/>
              <a:t>bucce</a:t>
            </a:r>
            <a:r>
              <a:rPr lang="en-US" dirty="0"/>
              <a:t> di mela </a:t>
            </a:r>
            <a:r>
              <a:rPr lang="en-US" dirty="0" err="1"/>
              <a:t>possono</a:t>
            </a:r>
            <a:r>
              <a:rPr lang="en-US" dirty="0"/>
              <a:t> </a:t>
            </a:r>
            <a:r>
              <a:rPr lang="en-US" dirty="0" err="1"/>
              <a:t>essere</a:t>
            </a:r>
            <a:r>
              <a:rPr lang="en-US" dirty="0"/>
              <a:t> </a:t>
            </a:r>
            <a:r>
              <a:rPr lang="en-US" dirty="0" err="1"/>
              <a:t>integrati</a:t>
            </a:r>
            <a:r>
              <a:rPr lang="en-US" dirty="0"/>
              <a:t> </a:t>
            </a:r>
            <a:r>
              <a:rPr lang="en-US" dirty="0" err="1"/>
              <a:t>nelle</a:t>
            </a:r>
            <a:r>
              <a:rPr lang="en-US" dirty="0"/>
              <a:t> </a:t>
            </a:r>
            <a:r>
              <a:rPr lang="en-US" dirty="0" err="1"/>
              <a:t>bioplastiche</a:t>
            </a:r>
            <a:r>
              <a:rPr lang="en-US" dirty="0"/>
              <a:t>, </a:t>
            </a:r>
            <a:r>
              <a:rPr lang="en-US" dirty="0" err="1"/>
              <a:t>generando</a:t>
            </a:r>
            <a:r>
              <a:rPr lang="en-US" dirty="0"/>
              <a:t> </a:t>
            </a:r>
            <a:r>
              <a:rPr lang="en-US" dirty="0" err="1"/>
              <a:t>materiali</a:t>
            </a:r>
            <a:r>
              <a:rPr lang="en-US" dirty="0"/>
              <a:t> </a:t>
            </a:r>
            <a:r>
              <a:rPr lang="en-US" dirty="0" err="1"/>
              <a:t>sostenibili</a:t>
            </a:r>
            <a:r>
              <a:rPr lang="en-US" dirty="0"/>
              <a:t> per diverse </a:t>
            </a:r>
            <a:r>
              <a:rPr lang="en-US" dirty="0" err="1"/>
              <a:t>applicazioni</a:t>
            </a:r>
            <a:r>
              <a:rPr lang="en-US" dirty="0"/>
              <a:t>.</a:t>
            </a:r>
            <a:endParaRPr lang="en-US" dirty="0">
              <a:solidFill>
                <a:srgbClr val="086D6E"/>
              </a:solidFill>
              <a:ea typeface="Calibri"/>
              <a:cs typeface="Calibri"/>
            </a:endParaRPr>
          </a:p>
          <a:p>
            <a:pPr>
              <a:buFont typeface="Arial" panose="020B0604020202020204" pitchFamily="34" charset="0"/>
              <a:buChar char="•"/>
            </a:pPr>
            <a:endParaRPr lang="en-US" dirty="0">
              <a:ea typeface="Calibri"/>
              <a:cs typeface="Calibri"/>
            </a:endParaRPr>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2</a:t>
            </a:r>
            <a:r>
              <a:rPr lang="en-US" b="1" dirty="0"/>
              <a:t>. </a:t>
            </a:r>
            <a:r>
              <a:rPr lang="en-US" dirty="0" err="1"/>
              <a:t>Bucce</a:t>
            </a:r>
            <a:r>
              <a:rPr lang="en-US" dirty="0"/>
              <a:t> di mele</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5714579" y="19318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9772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sliced apple&#10;&#10;AI-generated content may be incorrect.">
            <a:extLst>
              <a:ext uri="{FF2B5EF4-FFF2-40B4-BE49-F238E27FC236}">
                <a16:creationId xmlns:a16="http://schemas.microsoft.com/office/drawing/2014/main" id="{AE7C0EB7-5A44-66DC-6623-0B7BBAE6E19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2087726"/>
            <a:ext cx="3842426" cy="3974302"/>
          </a:xfrm>
          <a:prstGeom prst="rect">
            <a:avLst/>
          </a:prstGeom>
        </p:spPr>
      </p:pic>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a:buFont typeface="Arial" panose="020B0604020202020204" pitchFamily="34" charset="0"/>
              <a:buChar char="•"/>
            </a:pPr>
            <a:endParaRPr lang="en-US"/>
          </a:p>
          <a:p>
            <a:pPr>
              <a:buFont typeface="Arial" panose="020B0604020202020204" pitchFamily="34" charset="0"/>
              <a:buChar char="•"/>
            </a:pPr>
            <a:r>
              <a:rPr lang="en-US" b="1" dirty="0" err="1"/>
              <a:t>Biocarburante</a:t>
            </a:r>
            <a:r>
              <a:rPr lang="en-US" b="1" dirty="0"/>
              <a:t>:</a:t>
            </a:r>
            <a:r>
              <a:rPr lang="en-US" dirty="0"/>
              <a:t> </a:t>
            </a:r>
            <a:r>
              <a:rPr lang="en-US" dirty="0" err="1"/>
              <a:t>i</a:t>
            </a:r>
            <a:r>
              <a:rPr lang="en-US" dirty="0"/>
              <a:t> semi di mela </a:t>
            </a:r>
            <a:r>
              <a:rPr lang="en-US" dirty="0" err="1"/>
              <a:t>contengono</a:t>
            </a:r>
            <a:r>
              <a:rPr lang="en-US" dirty="0"/>
              <a:t> </a:t>
            </a:r>
            <a:r>
              <a:rPr lang="en-US" dirty="0" err="1"/>
              <a:t>oli</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estratti</a:t>
            </a:r>
            <a:r>
              <a:rPr lang="en-US" dirty="0"/>
              <a:t> e </a:t>
            </a:r>
            <a:r>
              <a:rPr lang="en-US" dirty="0" err="1"/>
              <a:t>impiegati</a:t>
            </a:r>
            <a:r>
              <a:rPr lang="en-US" dirty="0"/>
              <a:t> </a:t>
            </a:r>
            <a:r>
              <a:rPr lang="en-US" dirty="0" err="1"/>
              <a:t>nella</a:t>
            </a:r>
            <a:r>
              <a:rPr lang="en-US" dirty="0"/>
              <a:t> </a:t>
            </a:r>
            <a:r>
              <a:rPr lang="en-US" dirty="0" err="1"/>
              <a:t>produzione</a:t>
            </a:r>
            <a:r>
              <a:rPr lang="en-US" dirty="0"/>
              <a:t> di </a:t>
            </a:r>
            <a:r>
              <a:rPr lang="en-US" dirty="0" err="1"/>
              <a:t>biocarburanti</a:t>
            </a:r>
            <a:r>
              <a:rPr lang="en-US" dirty="0"/>
              <a:t>, </a:t>
            </a:r>
            <a:r>
              <a:rPr lang="en-US" dirty="0" err="1"/>
              <a:t>contribuendo</a:t>
            </a:r>
            <a:r>
              <a:rPr lang="en-US" dirty="0"/>
              <a:t> </a:t>
            </a:r>
            <a:r>
              <a:rPr lang="en-US" dirty="0" err="1"/>
              <a:t>così</a:t>
            </a:r>
            <a:r>
              <a:rPr lang="en-US" dirty="0"/>
              <a:t> alle </a:t>
            </a:r>
            <a:r>
              <a:rPr lang="en-US" dirty="0" err="1"/>
              <a:t>soluzioni</a:t>
            </a:r>
            <a:r>
              <a:rPr lang="en-US" dirty="0"/>
              <a:t> </a:t>
            </a:r>
            <a:r>
              <a:rPr lang="en-US" dirty="0" err="1"/>
              <a:t>energetiche</a:t>
            </a:r>
            <a:r>
              <a:rPr lang="en-US" dirty="0"/>
              <a:t> </a:t>
            </a:r>
            <a:r>
              <a:rPr lang="en-US" dirty="0" err="1"/>
              <a:t>rinnovabili</a:t>
            </a:r>
            <a:r>
              <a:rPr lang="en-US" dirty="0"/>
              <a:t>.</a:t>
            </a:r>
            <a:endParaRPr lang="en-US" dirty="0">
              <a:ea typeface="Calibri"/>
              <a:cs typeface="Calibri"/>
            </a:endParaRPr>
          </a:p>
          <a:p>
            <a:pPr>
              <a:buFont typeface="Arial" panose="020B0604020202020204" pitchFamily="34" charset="0"/>
              <a:buChar char="•"/>
            </a:pPr>
            <a:endParaRPr lang="en-US"/>
          </a:p>
          <a:p>
            <a:pPr>
              <a:buFont typeface="Arial" panose="020B0604020202020204" pitchFamily="34" charset="0"/>
              <a:buChar char="•"/>
            </a:pPr>
            <a:r>
              <a:rPr lang="en-US" b="1" dirty="0"/>
              <a:t>Carbone </a:t>
            </a:r>
            <a:r>
              <a:rPr lang="en-US" b="1" dirty="0" err="1"/>
              <a:t>attivo</a:t>
            </a:r>
            <a:r>
              <a:rPr lang="en-US" b="1" dirty="0"/>
              <a:t>:</a:t>
            </a:r>
            <a:r>
              <a:rPr lang="en-US" dirty="0"/>
              <a:t> </a:t>
            </a:r>
            <a:r>
              <a:rPr lang="en-US" dirty="0" err="1"/>
              <a:t>l'alto</a:t>
            </a:r>
            <a:r>
              <a:rPr lang="en-US" dirty="0"/>
              <a:t> </a:t>
            </a:r>
            <a:r>
              <a:rPr lang="en-US" dirty="0" err="1"/>
              <a:t>contenuto</a:t>
            </a:r>
            <a:r>
              <a:rPr lang="en-US" dirty="0"/>
              <a:t> di </a:t>
            </a:r>
            <a:r>
              <a:rPr lang="en-US" dirty="0" err="1"/>
              <a:t>carbonio</a:t>
            </a:r>
            <a:r>
              <a:rPr lang="en-US" dirty="0"/>
              <a:t> </a:t>
            </a:r>
            <a:r>
              <a:rPr lang="en-US" dirty="0" err="1"/>
              <a:t>nei</a:t>
            </a:r>
            <a:r>
              <a:rPr lang="en-US" dirty="0"/>
              <a:t> semi di mela li </a:t>
            </a:r>
            <a:r>
              <a:rPr lang="en-US" dirty="0" err="1"/>
              <a:t>rende</a:t>
            </a:r>
            <a:r>
              <a:rPr lang="en-US" dirty="0"/>
              <a:t> </a:t>
            </a:r>
            <a:r>
              <a:rPr lang="en-US" dirty="0" err="1"/>
              <a:t>idonei</a:t>
            </a:r>
            <a:r>
              <a:rPr lang="en-US" dirty="0"/>
              <a:t> </a:t>
            </a:r>
            <a:r>
              <a:rPr lang="en-US" dirty="0" err="1"/>
              <a:t>alla</a:t>
            </a:r>
            <a:r>
              <a:rPr lang="en-US" dirty="0"/>
              <a:t> </a:t>
            </a:r>
            <a:r>
              <a:rPr lang="en-US" dirty="0" err="1"/>
              <a:t>trasformazione</a:t>
            </a:r>
            <a:r>
              <a:rPr lang="en-US" dirty="0"/>
              <a:t> in </a:t>
            </a:r>
            <a:r>
              <a:rPr lang="en-US" dirty="0" err="1"/>
              <a:t>carbone</a:t>
            </a:r>
            <a:r>
              <a:rPr lang="en-US" dirty="0"/>
              <a:t> </a:t>
            </a:r>
            <a:r>
              <a:rPr lang="en-US" dirty="0" err="1"/>
              <a:t>attivo</a:t>
            </a:r>
            <a:r>
              <a:rPr lang="en-US" dirty="0"/>
              <a:t>, </a:t>
            </a:r>
            <a:r>
              <a:rPr lang="en-US" dirty="0" err="1"/>
              <a:t>impiegato</a:t>
            </a:r>
            <a:r>
              <a:rPr lang="en-US" dirty="0"/>
              <a:t> </a:t>
            </a:r>
            <a:r>
              <a:rPr lang="en-US" dirty="0" err="1"/>
              <a:t>nei</a:t>
            </a:r>
            <a:r>
              <a:rPr lang="en-US" dirty="0"/>
              <a:t> </a:t>
            </a:r>
            <a:r>
              <a:rPr lang="en-US" dirty="0" err="1"/>
              <a:t>sistemi</a:t>
            </a:r>
            <a:r>
              <a:rPr lang="en-US" dirty="0"/>
              <a:t> di </a:t>
            </a:r>
            <a:r>
              <a:rPr lang="en-US" dirty="0" err="1"/>
              <a:t>filtrazione</a:t>
            </a:r>
            <a:r>
              <a:rPr lang="en-US" dirty="0"/>
              <a:t> per la </a:t>
            </a:r>
            <a:r>
              <a:rPr lang="en-US" dirty="0" err="1"/>
              <a:t>purificazione</a:t>
            </a:r>
            <a:r>
              <a:rPr lang="en-US" dirty="0"/>
              <a:t> </a:t>
            </a:r>
            <a:r>
              <a:rPr lang="en-US" dirty="0" err="1"/>
              <a:t>dell'acqua</a:t>
            </a:r>
            <a:r>
              <a:rPr lang="en-US" dirty="0"/>
              <a:t> e il </a:t>
            </a:r>
            <a:r>
              <a:rPr lang="en-US" dirty="0" err="1"/>
              <a:t>monitoraggio</a:t>
            </a:r>
            <a:r>
              <a:rPr lang="en-US" dirty="0"/>
              <a:t> </a:t>
            </a:r>
            <a:r>
              <a:rPr lang="en-US" dirty="0" err="1"/>
              <a:t>della</a:t>
            </a:r>
            <a:r>
              <a:rPr lang="en-US" dirty="0"/>
              <a:t> </a:t>
            </a:r>
            <a:r>
              <a:rPr lang="en-US" dirty="0" err="1"/>
              <a:t>qualità</a:t>
            </a:r>
            <a:r>
              <a:rPr lang="en-US" dirty="0"/>
              <a:t> </a:t>
            </a:r>
            <a:r>
              <a:rPr lang="en-US" dirty="0" err="1"/>
              <a:t>dell'aria</a:t>
            </a:r>
            <a:r>
              <a:rPr lang="en-US" dirty="0"/>
              <a:t>.</a:t>
            </a:r>
            <a:endParaRPr lang="en-US" dirty="0">
              <a:ea typeface="Calibri"/>
              <a:cs typeface="Calibri"/>
            </a:endParaRPr>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b="1" dirty="0"/>
              <a:t>3. </a:t>
            </a:r>
            <a:r>
              <a:rPr lang="en-US" dirty="0"/>
              <a:t>Semi di mele</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0698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a:buFont typeface="Arial" panose="020B0604020202020204" pitchFamily="34" charset="0"/>
              <a:buChar char="•"/>
            </a:pPr>
            <a:endParaRPr lang="en-US" dirty="0"/>
          </a:p>
          <a:p>
            <a:pPr>
              <a:buFont typeface="Arial" panose="020B0604020202020204" pitchFamily="34" charset="0"/>
              <a:buChar char="•"/>
            </a:pPr>
            <a:r>
              <a:rPr lang="en-US" b="1" dirty="0"/>
              <a:t>Compost e </a:t>
            </a:r>
            <a:r>
              <a:rPr lang="en-US" b="1" dirty="0" err="1"/>
              <a:t>arricchimento</a:t>
            </a:r>
            <a:r>
              <a:rPr lang="en-US" b="1" dirty="0"/>
              <a:t> del </a:t>
            </a:r>
            <a:r>
              <a:rPr lang="en-US" b="1" dirty="0" err="1"/>
              <a:t>terreno</a:t>
            </a:r>
            <a:r>
              <a:rPr lang="en-US" b="1" dirty="0"/>
              <a:t>:</a:t>
            </a:r>
            <a:r>
              <a:rPr lang="en-US" dirty="0"/>
              <a:t> la </a:t>
            </a:r>
            <a:r>
              <a:rPr lang="en-US" dirty="0" err="1"/>
              <a:t>polpa</a:t>
            </a:r>
            <a:r>
              <a:rPr lang="en-US" dirty="0"/>
              <a:t> di mele </a:t>
            </a:r>
            <a:r>
              <a:rPr lang="en-US" dirty="0" err="1"/>
              <a:t>derivante</a:t>
            </a:r>
            <a:r>
              <a:rPr lang="en-US" dirty="0"/>
              <a:t> </a:t>
            </a:r>
            <a:r>
              <a:rPr lang="en-US" dirty="0" err="1"/>
              <a:t>dalla</a:t>
            </a:r>
            <a:r>
              <a:rPr lang="en-US" dirty="0"/>
              <a:t> </a:t>
            </a:r>
            <a:r>
              <a:rPr lang="en-US" dirty="0" err="1"/>
              <a:t>spremitura</a:t>
            </a:r>
            <a:r>
              <a:rPr lang="en-US" dirty="0"/>
              <a:t> </a:t>
            </a:r>
            <a:r>
              <a:rPr lang="en-US" dirty="0" err="1"/>
              <a:t>può</a:t>
            </a:r>
            <a:r>
              <a:rPr lang="en-US" dirty="0"/>
              <a:t> </a:t>
            </a:r>
            <a:r>
              <a:rPr lang="en-US" dirty="0" err="1"/>
              <a:t>essere</a:t>
            </a:r>
            <a:r>
              <a:rPr lang="en-US" dirty="0"/>
              <a:t> </a:t>
            </a:r>
            <a:r>
              <a:rPr lang="en-US" dirty="0" err="1"/>
              <a:t>compostata</a:t>
            </a:r>
            <a:r>
              <a:rPr lang="en-US" dirty="0"/>
              <a:t> e </a:t>
            </a:r>
            <a:r>
              <a:rPr lang="en-US" dirty="0" err="1"/>
              <a:t>impiegata</a:t>
            </a:r>
            <a:r>
              <a:rPr lang="en-US" dirty="0"/>
              <a:t> come </a:t>
            </a:r>
            <a:r>
              <a:rPr lang="en-US" dirty="0" err="1"/>
              <a:t>ammendante</a:t>
            </a:r>
            <a:r>
              <a:rPr lang="en-US" dirty="0"/>
              <a:t> </a:t>
            </a:r>
            <a:r>
              <a:rPr lang="en-US" dirty="0" err="1"/>
              <a:t>organico</a:t>
            </a:r>
            <a:r>
              <a:rPr lang="en-US" dirty="0"/>
              <a:t>, </a:t>
            </a:r>
            <a:r>
              <a:rPr lang="en-US" dirty="0" err="1"/>
              <a:t>contribuendo</a:t>
            </a:r>
            <a:r>
              <a:rPr lang="en-US" dirty="0"/>
              <a:t> a </a:t>
            </a:r>
            <a:r>
              <a:rPr lang="en-US" dirty="0" err="1"/>
              <a:t>migliorare</a:t>
            </a:r>
            <a:r>
              <a:rPr lang="en-US" dirty="0"/>
              <a:t> la </a:t>
            </a:r>
            <a:r>
              <a:rPr lang="en-US" dirty="0" err="1"/>
              <a:t>fertilità</a:t>
            </a:r>
            <a:r>
              <a:rPr lang="en-US" dirty="0"/>
              <a:t> e la </a:t>
            </a:r>
            <a:r>
              <a:rPr lang="en-US" dirty="0" err="1"/>
              <a:t>struttura</a:t>
            </a:r>
            <a:r>
              <a:rPr lang="en-US" dirty="0"/>
              <a:t> del </a:t>
            </a:r>
            <a:r>
              <a:rPr lang="en-US" dirty="0" err="1"/>
              <a:t>terreno</a:t>
            </a:r>
            <a:r>
              <a:rPr lang="en-US" dirty="0"/>
              <a:t>.</a:t>
            </a:r>
            <a:endParaRPr lang="en-US" dirty="0">
              <a:ea typeface="Calibri"/>
              <a:cs typeface="Calibri"/>
            </a:endParaRPr>
          </a:p>
          <a:p>
            <a:pPr marL="0" indent="0"/>
            <a:endParaRPr lang="en-US" dirty="0"/>
          </a:p>
          <a:p>
            <a:pPr marL="285750" indent="-285750">
              <a:lnSpc>
                <a:spcPts val="2174"/>
              </a:lnSpc>
              <a:buFont typeface="Arial,Sans-Serif" panose="020B0604020202020204" pitchFamily="34" charset="0"/>
              <a:buChar char="•"/>
            </a:pPr>
            <a:r>
              <a:rPr lang="en-US" b="1" dirty="0" err="1"/>
              <a:t>Produzione</a:t>
            </a:r>
            <a:r>
              <a:rPr lang="en-US" b="1" dirty="0"/>
              <a:t> di biogas</a:t>
            </a:r>
            <a:r>
              <a:rPr lang="en-US" dirty="0"/>
              <a:t>: </a:t>
            </a:r>
            <a:r>
              <a:rPr lang="en-US" dirty="0" err="1"/>
              <a:t>attraverso</a:t>
            </a:r>
            <a:r>
              <a:rPr lang="en-US" dirty="0"/>
              <a:t> la </a:t>
            </a:r>
            <a:r>
              <a:rPr lang="en-US" dirty="0" err="1"/>
              <a:t>digestione</a:t>
            </a:r>
            <a:r>
              <a:rPr lang="en-US" dirty="0"/>
              <a:t> </a:t>
            </a:r>
            <a:r>
              <a:rPr lang="en-US" dirty="0" err="1"/>
              <a:t>anaerobica</a:t>
            </a:r>
            <a:r>
              <a:rPr lang="en-US" dirty="0"/>
              <a:t>, la sansa </a:t>
            </a:r>
            <a:r>
              <a:rPr lang="en-US" dirty="0" err="1"/>
              <a:t>delle</a:t>
            </a:r>
            <a:r>
              <a:rPr lang="en-US" dirty="0"/>
              <a:t> mele </a:t>
            </a:r>
            <a:r>
              <a:rPr lang="en-US" dirty="0" err="1"/>
              <a:t>può</a:t>
            </a:r>
            <a:r>
              <a:rPr lang="en-US" dirty="0"/>
              <a:t> </a:t>
            </a:r>
            <a:r>
              <a:rPr lang="en-US" dirty="0" err="1"/>
              <a:t>essere</a:t>
            </a:r>
            <a:r>
              <a:rPr lang="en-US" dirty="0"/>
              <a:t> </a:t>
            </a:r>
            <a:r>
              <a:rPr lang="en-US" dirty="0" err="1"/>
              <a:t>convertita</a:t>
            </a:r>
            <a:r>
              <a:rPr lang="en-US" dirty="0"/>
              <a:t> in biogas, </a:t>
            </a:r>
            <a:r>
              <a:rPr lang="en-US" dirty="0" err="1"/>
              <a:t>una</a:t>
            </a:r>
            <a:r>
              <a:rPr lang="en-US" dirty="0"/>
              <a:t> </a:t>
            </a:r>
            <a:r>
              <a:rPr lang="en-US" dirty="0" err="1"/>
              <a:t>fonte</a:t>
            </a:r>
            <a:r>
              <a:rPr lang="en-US" dirty="0"/>
              <a:t> di </a:t>
            </a:r>
            <a:r>
              <a:rPr lang="en-US" dirty="0" err="1"/>
              <a:t>energia</a:t>
            </a:r>
            <a:r>
              <a:rPr lang="en-US" dirty="0"/>
              <a:t> </a:t>
            </a:r>
            <a:r>
              <a:rPr lang="en-US" dirty="0" err="1"/>
              <a:t>rinnovabile</a:t>
            </a:r>
            <a:r>
              <a:rPr lang="en-US" dirty="0"/>
              <a:t> </a:t>
            </a:r>
            <a:r>
              <a:rPr lang="en-US" dirty="0" err="1"/>
              <a:t>utilizzabile</a:t>
            </a:r>
            <a:r>
              <a:rPr lang="en-US" dirty="0"/>
              <a:t> per il </a:t>
            </a:r>
            <a:r>
              <a:rPr lang="en-US" dirty="0" err="1"/>
              <a:t>riscaldamento</a:t>
            </a:r>
            <a:r>
              <a:rPr lang="en-US" dirty="0"/>
              <a:t> e la </a:t>
            </a:r>
            <a:r>
              <a:rPr lang="en-US" dirty="0" err="1"/>
              <a:t>generazione</a:t>
            </a:r>
            <a:r>
              <a:rPr lang="en-US" dirty="0"/>
              <a:t> di </a:t>
            </a:r>
            <a:r>
              <a:rPr lang="en-US" dirty="0" err="1"/>
              <a:t>elettricità</a:t>
            </a:r>
            <a:r>
              <a:rPr lang="en-US" dirty="0"/>
              <a:t>.</a:t>
            </a:r>
            <a:endParaRPr lang="en-US" dirty="0">
              <a:solidFill>
                <a:srgbClr val="086D6E"/>
              </a:solidFill>
            </a:endParaRPr>
          </a:p>
          <a:p>
            <a:pPr marL="0" indent="0"/>
            <a:endParaRPr lang="en-US" dirty="0"/>
          </a:p>
          <a:p>
            <a:pPr>
              <a:buFont typeface="Arial" panose="020B0604020202020204" pitchFamily="34" charset="0"/>
              <a:buChar char="•"/>
            </a:pPr>
            <a:r>
              <a:rPr lang="en-US" b="1" dirty="0" err="1"/>
              <a:t>Produzione</a:t>
            </a:r>
            <a:r>
              <a:rPr lang="en-US" b="1" dirty="0"/>
              <a:t> di carta:</a:t>
            </a:r>
            <a:r>
              <a:rPr lang="en-US" dirty="0"/>
              <a:t> le </a:t>
            </a:r>
            <a:r>
              <a:rPr lang="en-US" dirty="0" err="1"/>
              <a:t>fibre</a:t>
            </a:r>
            <a:r>
              <a:rPr lang="en-US" dirty="0"/>
              <a:t> di sansa di mela </a:t>
            </a:r>
            <a:r>
              <a:rPr lang="en-US" dirty="0" err="1"/>
              <a:t>possono</a:t>
            </a:r>
            <a:r>
              <a:rPr lang="en-US" dirty="0"/>
              <a:t> </a:t>
            </a:r>
            <a:r>
              <a:rPr lang="en-US" dirty="0" err="1"/>
              <a:t>essere</a:t>
            </a:r>
            <a:r>
              <a:rPr lang="en-US" dirty="0"/>
              <a:t> </a:t>
            </a:r>
            <a:r>
              <a:rPr lang="en-US" dirty="0" err="1"/>
              <a:t>impiegate</a:t>
            </a:r>
            <a:r>
              <a:rPr lang="en-US" dirty="0"/>
              <a:t> </a:t>
            </a:r>
            <a:r>
              <a:rPr lang="en-US" dirty="0" err="1"/>
              <a:t>nella</a:t>
            </a:r>
            <a:r>
              <a:rPr lang="en-US" dirty="0"/>
              <a:t> </a:t>
            </a:r>
            <a:r>
              <a:rPr lang="en-US" dirty="0" err="1"/>
              <a:t>creazione</a:t>
            </a:r>
            <a:r>
              <a:rPr lang="en-US" dirty="0"/>
              <a:t> di carta </a:t>
            </a:r>
            <a:r>
              <a:rPr lang="en-US" dirty="0" err="1"/>
              <a:t>sostenibile</a:t>
            </a:r>
            <a:r>
              <a:rPr lang="en-US" dirty="0"/>
              <a:t>, diminuendo la </a:t>
            </a:r>
            <a:r>
              <a:rPr lang="en-US" dirty="0" err="1"/>
              <a:t>dipendenza</a:t>
            </a:r>
            <a:r>
              <a:rPr lang="en-US" dirty="0"/>
              <a:t> </a:t>
            </a:r>
            <a:r>
              <a:rPr lang="en-US" dirty="0" err="1"/>
              <a:t>dalla</a:t>
            </a:r>
            <a:r>
              <a:rPr lang="en-US" dirty="0"/>
              <a:t> </a:t>
            </a:r>
            <a:r>
              <a:rPr lang="en-US" dirty="0" err="1"/>
              <a:t>tradizionale</a:t>
            </a:r>
            <a:r>
              <a:rPr lang="en-US" dirty="0"/>
              <a:t> pasta di legno.</a:t>
            </a:r>
            <a:endParaRPr lang="en-US" dirty="0">
              <a:ea typeface="Calibri"/>
              <a:cs typeface="Calibri"/>
            </a:endParaRPr>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4</a:t>
            </a:r>
            <a:r>
              <a:rPr lang="en-US" b="1" dirty="0"/>
              <a:t>. </a:t>
            </a:r>
            <a:r>
              <a:rPr lang="en-US" dirty="0"/>
              <a:t>Sansa di Mele</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5" name="Speech Bubble: Rectangle with Corners Rounded 4">
            <a:extLst>
              <a:ext uri="{FF2B5EF4-FFF2-40B4-BE49-F238E27FC236}">
                <a16:creationId xmlns:a16="http://schemas.microsoft.com/office/drawing/2014/main" id="{330C4133-292E-B39D-CB9D-EB443BECE6AA}"/>
              </a:ext>
            </a:extLst>
          </p:cNvPr>
          <p:cNvSpPr/>
          <p:nvPr/>
        </p:nvSpPr>
        <p:spPr>
          <a:xfrm>
            <a:off x="1117601" y="1766455"/>
            <a:ext cx="2983344" cy="1392382"/>
          </a:xfrm>
          <a:prstGeom prst="wedgeRoundRectCallout">
            <a:avLst>
              <a:gd name="adj1" fmla="val -4115"/>
              <a:gd name="adj2" fmla="val -65526"/>
              <a:gd name="adj3" fmla="val 16667"/>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dirty="0"/>
              <a:t> </a:t>
            </a:r>
            <a:r>
              <a:rPr lang="en-US" sz="2000" dirty="0">
                <a:ea typeface="+mn-lt"/>
                <a:cs typeface="+mn-lt"/>
              </a:rPr>
              <a:t>Sansa = </a:t>
            </a:r>
            <a:r>
              <a:rPr lang="en-US" sz="2000" err="1">
                <a:ea typeface="+mn-lt"/>
                <a:cs typeface="+mn-lt"/>
              </a:rPr>
              <a:t>l'insieme</a:t>
            </a:r>
            <a:r>
              <a:rPr lang="en-US" sz="2000" dirty="0">
                <a:ea typeface="+mn-lt"/>
                <a:cs typeface="+mn-lt"/>
              </a:rPr>
              <a:t> di </a:t>
            </a:r>
            <a:r>
              <a:rPr lang="en-US" sz="2000" err="1">
                <a:ea typeface="+mn-lt"/>
                <a:cs typeface="+mn-lt"/>
              </a:rPr>
              <a:t>polpa</a:t>
            </a:r>
            <a:r>
              <a:rPr lang="en-US" sz="2000" dirty="0">
                <a:ea typeface="+mn-lt"/>
                <a:cs typeface="+mn-lt"/>
              </a:rPr>
              <a:t>, </a:t>
            </a:r>
            <a:r>
              <a:rPr lang="en-US" sz="2000" err="1">
                <a:ea typeface="+mn-lt"/>
                <a:cs typeface="+mn-lt"/>
              </a:rPr>
              <a:t>bucce</a:t>
            </a:r>
            <a:r>
              <a:rPr lang="en-US" sz="2000" dirty="0">
                <a:ea typeface="+mn-lt"/>
                <a:cs typeface="+mn-lt"/>
              </a:rPr>
              <a:t> e semi!</a:t>
            </a:r>
          </a:p>
        </p:txBody>
      </p:sp>
    </p:spTree>
    <p:extLst>
      <p:ext uri="{BB962C8B-B14F-4D97-AF65-F5344CB8AC3E}">
        <p14:creationId xmlns:p14="http://schemas.microsoft.com/office/powerpoint/2010/main" val="132462609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15C6F-E2A4-4C1D-8924-D5A03FEA7DED}">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CC910F-8781-4E16-B26B-6D75D259410C}">
  <ds:schemaRefs>
    <ds:schemaRef ds:uri="http://purl.org/dc/elements/1.1/"/>
    <ds:schemaRef ds:uri="d7a7d2cd-df7e-4745-bde0-17e5b7a43ab2"/>
    <ds:schemaRef ds:uri="http://schemas.microsoft.com/office/2006/documentManagement/types"/>
    <ds:schemaRef ds:uri="http://purl.org/dc/terms/"/>
    <ds:schemaRef ds:uri="c90da0c0-d638-440e-806c-9eaade8987c8"/>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A6D18936-46CA-4D15-B6D3-EDC3CBEB5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668</Words>
  <Application>Microsoft Office PowerPoint</Application>
  <PresentationFormat>Widescreen</PresentationFormat>
  <Paragraphs>68</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Arial,Sans-Serif</vt:lpstr>
      <vt:lpstr>Calibri</vt:lpstr>
      <vt:lpstr>Montserrat</vt:lpstr>
      <vt:lpstr>Montserrat Light</vt:lpstr>
      <vt:lpstr>Segoe UI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177</cp:revision>
  <dcterms:created xsi:type="dcterms:W3CDTF">2020-10-14T13:32:04Z</dcterms:created>
  <dcterms:modified xsi:type="dcterms:W3CDTF">2025-03-28T10:33:12Z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