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4379" r:id="rId5"/>
    <p:sldId id="4347" r:id="rId6"/>
    <p:sldId id="267" r:id="rId7"/>
    <p:sldId id="257" r:id="rId8"/>
    <p:sldId id="258" r:id="rId9"/>
    <p:sldId id="259" r:id="rId10"/>
    <p:sldId id="260" r:id="rId11"/>
    <p:sldId id="261" r:id="rId12"/>
    <p:sldId id="262" r:id="rId13"/>
    <p:sldId id="263" r:id="rId14"/>
    <p:sldId id="264" r:id="rId15"/>
    <p:sldId id="265" r:id="rId16"/>
    <p:sldId id="266" r:id="rId17"/>
    <p:sldId id="268" r:id="rId18"/>
    <p:sldId id="269" r:id="rId19"/>
  </p:sldIdLst>
  <p:sldSz cx="10693400" cy="7556500"/>
  <p:notesSz cx="6858000" cy="9144000"/>
  <p:embeddedFontLst>
    <p:embeddedFont>
      <p:font typeface="Calibri (MS)" panose="020B0604020202020204" charset="0"/>
      <p:regular r:id="rId21"/>
    </p:embeddedFont>
    <p:embeddedFont>
      <p:font typeface="Calibri (MS) Bold" panose="020B0604020202020204" charset="0"/>
      <p:regular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1" d="100"/>
          <a:sy n="91" d="100"/>
        </p:scale>
        <p:origin x="17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CEC68-2F01-4CA2-BE74-7AF830471094}" type="datetimeFigureOut">
              <a:rPr lang="en-GB" smtClean="0"/>
              <a:t>28/03/2025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ED221-2AF6-4366-9E18-8A6B3A6E94C4}" type="slidenum">
              <a:rPr lang="en-GB" smtClean="0"/>
              <a:t>‹#›</a:t>
            </a:fld>
            <a:endParaRPr lang="en-GB"/>
          </a:p>
        </p:txBody>
      </p:sp>
    </p:spTree>
    <p:extLst>
      <p:ext uri="{BB962C8B-B14F-4D97-AF65-F5344CB8AC3E}">
        <p14:creationId xmlns:p14="http://schemas.microsoft.com/office/powerpoint/2010/main" val="405468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3541"/>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E26E37A4-9B13-038C-E957-2A3DF0C8DF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90AF26A1-F073-460D-4CA5-004340A8AC9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5324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1900924" y="851038"/>
            <a:ext cx="8175175" cy="526743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40660" y="424721"/>
            <a:ext cx="3602839" cy="670705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333342" y="3778251"/>
            <a:ext cx="5553193" cy="2340225"/>
          </a:xfrm>
          <a:prstGeom prst="rect">
            <a:avLst/>
          </a:prstGeom>
        </p:spPr>
        <p:txBody>
          <a:bodyPr/>
          <a:lstStyle>
            <a:lvl1pPr algn="l">
              <a:buNone/>
              <a:defRPr sz="2105" b="0" i="0" spc="0">
                <a:solidFill>
                  <a:schemeClr val="bg1"/>
                </a:solidFill>
                <a:latin typeface="+mn-lt"/>
              </a:defRPr>
            </a:lvl1pPr>
            <a:lvl2pPr>
              <a:buNone/>
              <a:defRPr sz="1754" b="0" i="0" spc="263">
                <a:solidFill>
                  <a:schemeClr val="bg1"/>
                </a:solidFill>
                <a:latin typeface="Montserrat Light" pitchFamily="2" charset="77"/>
              </a:defRPr>
            </a:lvl2pPr>
            <a:lvl3pPr>
              <a:buNone/>
              <a:defRPr sz="1754" b="0" i="0" spc="263">
                <a:solidFill>
                  <a:schemeClr val="bg1"/>
                </a:solidFill>
                <a:latin typeface="Montserrat Light" pitchFamily="2" charset="77"/>
              </a:defRPr>
            </a:lvl3pPr>
            <a:lvl4pPr>
              <a:buNone/>
              <a:defRPr sz="1754" b="0" i="0" spc="263">
                <a:solidFill>
                  <a:schemeClr val="bg1"/>
                </a:solidFill>
                <a:latin typeface="Montserrat Light" pitchFamily="2" charset="77"/>
              </a:defRPr>
            </a:lvl4pPr>
            <a:lvl5pPr>
              <a:buNone/>
              <a:defRPr sz="1754" b="0" i="0" spc="263">
                <a:solidFill>
                  <a:schemeClr val="bg1"/>
                </a:solidFill>
                <a:latin typeface="Montserrat Light" pitchFamily="2" charset="77"/>
              </a:defRPr>
            </a:lvl5pPr>
          </a:lstStyle>
          <a:p>
            <a:pPr lvl="0"/>
            <a:r>
              <a:rPr lang="en-GB" dirty="0"/>
              <a:t>Click to type…</a:t>
            </a:r>
            <a:endParaRPr lang="en-US" dirty="0"/>
          </a:p>
        </p:txBody>
      </p:sp>
      <p:sp>
        <p:nvSpPr>
          <p:cNvPr id="2" name="TextBox 1">
            <a:extLst>
              <a:ext uri="{FF2B5EF4-FFF2-40B4-BE49-F238E27FC236}">
                <a16:creationId xmlns:a16="http://schemas.microsoft.com/office/drawing/2014/main" id="{97A12862-9C98-3036-896A-1C72E63B8CAC}"/>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021D32-8752-245A-E522-385601A8CA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74CD56BA-8179-1F88-1D53-CAF03E83AB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7E64DA0B-9A26-65DF-A909-D80131532938}"/>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177853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s://www.instagram.com/cie.gateway?igsh=dzNxYnl3OGpnbmpn" TargetMode="External"/><Relationship Id="rId2" Type="http://schemas.openxmlformats.org/officeDocument/2006/relationships/image" Target="../media/image7.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6.svg"/><Relationship Id="rId5" Type="http://schemas.openxmlformats.org/officeDocument/2006/relationships/image" Target="../media/image22.jpeg"/><Relationship Id="rId1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Wheels of cheese resting on shelve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p:blipFill>
        <p:spPr>
          <a:xfrm>
            <a:off x="0" y="2763213"/>
            <a:ext cx="10693400" cy="3605837"/>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556475"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MAITO – </a:t>
            </a:r>
            <a:r>
              <a:rPr lang="en-US" sz="3158" b="1" dirty="0" err="1">
                <a:solidFill>
                  <a:srgbClr val="60BA47"/>
                </a:solidFill>
                <a:latin typeface="Calibri" panose="020F0502020204030204" pitchFamily="34" charset="0"/>
                <a:cs typeface="Calibri" panose="020F0502020204030204" pitchFamily="34" charset="0"/>
              </a:rPr>
              <a:t>Jätevirtojen</a:t>
            </a:r>
            <a:r>
              <a:rPr lang="en-US" sz="3158" b="1" dirty="0">
                <a:solidFill>
                  <a:srgbClr val="60BA47"/>
                </a:solidFill>
                <a:latin typeface="Calibri" panose="020F0502020204030204" pitchFamily="34" charset="0"/>
                <a:cs typeface="Calibri" panose="020F0502020204030204" pitchFamily="34" charset="0"/>
              </a:rPr>
              <a:t> </a:t>
            </a:r>
            <a:r>
              <a:rPr lang="en-US" sz="3158" b="1" dirty="0" err="1">
                <a:solidFill>
                  <a:srgbClr val="60BA47"/>
                </a:solidFill>
                <a:latin typeface="Calibri" panose="020F0502020204030204" pitchFamily="34" charset="0"/>
                <a:cs typeface="Calibri" panose="020F0502020204030204" pitchFamily="34" charset="0"/>
              </a:rPr>
              <a:t>hyödyntäminen</a:t>
            </a:r>
            <a:r>
              <a:rPr lang="en-US" sz="3158" b="1" dirty="0">
                <a:solidFill>
                  <a:srgbClr val="60BA47"/>
                </a:solidFill>
                <a:latin typeface="Calibri" panose="020F0502020204030204" pitchFamily="34" charset="0"/>
                <a:cs typeface="Calibri" panose="020F0502020204030204" pitchFamily="34" charset="0"/>
              </a:rPr>
              <a:t> </a:t>
            </a: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print">
              <a:extLst>
                <a:ext uri="{28A0092B-C50C-407E-A947-70E740481C1C}">
                  <a14:useLocalDpi xmlns:a14="http://schemas.microsoft.com/office/drawing/2010/main" val="0"/>
                </a:ext>
              </a:extLst>
            </a:blip>
            <a:stretch>
              <a:fillRect l="20556"/>
            </a:stretch>
          </a:blipFill>
        </p:spPr>
        <p:txBody>
          <a:bodyPr/>
          <a:lstStyle/>
          <a:p>
            <a:endParaRPr lang="fi-FI"/>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9" name="Group 9"/>
          <p:cNvGrpSpPr/>
          <p:nvPr/>
        </p:nvGrpSpPr>
        <p:grpSpPr>
          <a:xfrm>
            <a:off x="969052" y="1095909"/>
            <a:ext cx="9313088" cy="870525"/>
            <a:chOff x="0" y="0"/>
            <a:chExt cx="21239276" cy="1985304"/>
          </a:xfrm>
        </p:grpSpPr>
        <p:sp>
          <p:nvSpPr>
            <p:cNvPr id="10" name="Freeform 10"/>
            <p:cNvSpPr/>
            <p:nvPr/>
          </p:nvSpPr>
          <p:spPr>
            <a:xfrm>
              <a:off x="0" y="0"/>
              <a:ext cx="21239276" cy="1985304"/>
            </a:xfrm>
            <a:custGeom>
              <a:avLst/>
              <a:gdLst/>
              <a:ahLst/>
              <a:cxnLst/>
              <a:rect l="l" t="t" r="r" b="b"/>
              <a:pathLst>
                <a:path w="21239276" h="1985304">
                  <a:moveTo>
                    <a:pt x="0" y="0"/>
                  </a:moveTo>
                  <a:lnTo>
                    <a:pt x="21239276" y="0"/>
                  </a:lnTo>
                  <a:lnTo>
                    <a:pt x="21239276" y="1985304"/>
                  </a:lnTo>
                  <a:lnTo>
                    <a:pt x="0" y="1985304"/>
                  </a:lnTo>
                  <a:close/>
                </a:path>
              </a:pathLst>
            </a:custGeom>
            <a:solidFill>
              <a:srgbClr val="000000">
                <a:alpha val="0"/>
              </a:srgbClr>
            </a:solidFill>
          </p:spPr>
          <p:txBody>
            <a:bodyPr/>
            <a:lstStyle/>
            <a:p>
              <a:endParaRPr lang="fi-FI"/>
            </a:p>
          </p:txBody>
        </p:sp>
        <p:sp>
          <p:nvSpPr>
            <p:cNvPr id="11" name="TextBox 11"/>
            <p:cNvSpPr txBox="1"/>
            <p:nvPr/>
          </p:nvSpPr>
          <p:spPr>
            <a:xfrm>
              <a:off x="0" y="-38100"/>
              <a:ext cx="21239276" cy="2023404"/>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Sivutuotteiden</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hallinta</a:t>
              </a:r>
              <a:endParaRPr lang="en-US" sz="3157" b="1" dirty="0">
                <a:solidFill>
                  <a:srgbClr val="09465E"/>
                </a:solidFill>
                <a:latin typeface="Calibri (MS) Bold"/>
                <a:ea typeface="Calibri (MS) Bold"/>
                <a:cs typeface="Calibri (MS) Bold"/>
                <a:sym typeface="Calibri (MS) Bold"/>
              </a:endParaRPr>
            </a:p>
          </p:txBody>
        </p:sp>
      </p:grpSp>
      <p:grpSp>
        <p:nvGrpSpPr>
          <p:cNvPr id="12" name="Group 12"/>
          <p:cNvGrpSpPr/>
          <p:nvPr/>
        </p:nvGrpSpPr>
        <p:grpSpPr>
          <a:xfrm>
            <a:off x="5889140" y="2262561"/>
            <a:ext cx="4493165" cy="4201530"/>
            <a:chOff x="0" y="0"/>
            <a:chExt cx="10247038" cy="9581940"/>
          </a:xfrm>
        </p:grpSpPr>
        <p:sp>
          <p:nvSpPr>
            <p:cNvPr id="13" name="Freeform 13"/>
            <p:cNvSpPr/>
            <p:nvPr/>
          </p:nvSpPr>
          <p:spPr>
            <a:xfrm>
              <a:off x="0" y="0"/>
              <a:ext cx="10247038" cy="9581940"/>
            </a:xfrm>
            <a:custGeom>
              <a:avLst/>
              <a:gdLst/>
              <a:ahLst/>
              <a:cxnLst/>
              <a:rect l="l" t="t" r="r" b="b"/>
              <a:pathLst>
                <a:path w="10247038" h="9581940">
                  <a:moveTo>
                    <a:pt x="0" y="0"/>
                  </a:moveTo>
                  <a:lnTo>
                    <a:pt x="10247038" y="0"/>
                  </a:lnTo>
                  <a:lnTo>
                    <a:pt x="10247038" y="9581940"/>
                  </a:lnTo>
                  <a:lnTo>
                    <a:pt x="0" y="9581940"/>
                  </a:lnTo>
                  <a:close/>
                </a:path>
              </a:pathLst>
            </a:custGeom>
            <a:solidFill>
              <a:srgbClr val="000000">
                <a:alpha val="0"/>
              </a:srgbClr>
            </a:solidFill>
          </p:spPr>
          <p:txBody>
            <a:bodyPr/>
            <a:lstStyle/>
            <a:p>
              <a:endParaRPr lang="fi-FI"/>
            </a:p>
          </p:txBody>
        </p:sp>
        <p:sp>
          <p:nvSpPr>
            <p:cNvPr id="14" name="TextBox 14"/>
            <p:cNvSpPr txBox="1"/>
            <p:nvPr/>
          </p:nvSpPr>
          <p:spPr>
            <a:xfrm>
              <a:off x="0" y="-9525"/>
              <a:ext cx="10247038" cy="9591465"/>
            </a:xfrm>
            <a:prstGeom prst="rect">
              <a:avLst/>
            </a:prstGeom>
          </p:spPr>
          <p:txBody>
            <a:bodyPr lIns="0" tIns="0" rIns="0" bIns="0" rtlCol="0" anchor="t"/>
            <a:lstStyle/>
            <a:p>
              <a:pPr marL="0" lvl="0" indent="0" algn="l">
                <a:lnSpc>
                  <a:spcPts val="2174"/>
                </a:lnSpc>
              </a:pPr>
              <a:r>
                <a:rPr lang="en-US" sz="2104" dirty="0" err="1">
                  <a:solidFill>
                    <a:srgbClr val="09465E"/>
                  </a:solidFill>
                  <a:latin typeface="Calibri (MS)"/>
                  <a:ea typeface="Calibri (MS)"/>
                  <a:cs typeface="Calibri (MS)"/>
                  <a:sym typeface="Calibri (MS)"/>
                </a:rPr>
                <a:t>Meijerivalmistetuista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tuotteista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syntyy</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monenlaisia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sivutuotteita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joita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voidaan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hyödyntää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uudelleen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arvokkaana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materiaalina</a:t>
              </a:r>
              <a:r>
                <a:rPr lang="en-US" sz="2104" dirty="0">
                  <a:solidFill>
                    <a:srgbClr val="09465E"/>
                  </a:solidFill>
                  <a:latin typeface="Calibri (MS)"/>
                  <a:ea typeface="Calibri (MS)"/>
                  <a:cs typeface="Calibri (MS)"/>
                  <a:sym typeface="Calibri (MS)"/>
                </a:rPr>
                <a:t> tai </a:t>
              </a:r>
              <a:r>
                <a:rPr lang="en-US" sz="2104" dirty="0" err="1">
                  <a:solidFill>
                    <a:srgbClr val="09465E"/>
                  </a:solidFill>
                  <a:latin typeface="Calibri (MS)"/>
                  <a:ea typeface="Calibri (MS)"/>
                  <a:cs typeface="Calibri (MS)"/>
                  <a:sym typeface="Calibri (MS)"/>
                </a:rPr>
                <a:t>käsitellä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jätevirtoina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Joitakin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esimerkkejä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ovat</a:t>
              </a:r>
              <a:r>
                <a:rPr lang="en-US" sz="2104" dirty="0">
                  <a:solidFill>
                    <a:srgbClr val="09465E"/>
                  </a:solidFill>
                  <a:latin typeface="Calibri (MS)"/>
                  <a:ea typeface="Calibri (MS)"/>
                  <a:cs typeface="Calibri (MS)"/>
                  <a:sym typeface="Calibri (MS)"/>
                </a:rPr>
                <a:t>:</a:t>
              </a:r>
            </a:p>
            <a:p>
              <a:pPr marL="0" lvl="0" indent="0" algn="l">
                <a:lnSpc>
                  <a:spcPts val="2174"/>
                </a:lnSpc>
              </a:pPr>
              <a:endParaRPr lang="en-US" sz="2104" dirty="0">
                <a:solidFill>
                  <a:srgbClr val="09465E"/>
                </a:solidFill>
                <a:latin typeface="Calibri (MS)"/>
                <a:ea typeface="Calibri (MS)"/>
                <a:cs typeface="Calibri (MS)"/>
                <a:sym typeface="Calibri (MS)"/>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Orgaaninen</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jäte</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Jätevesi</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Kiinteä</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jätehuolto</a:t>
              </a:r>
              <a:endParaRPr lang="en-US" sz="2104" b="1" dirty="0">
                <a:solidFill>
                  <a:srgbClr val="09465E"/>
                </a:solidFill>
                <a:latin typeface="Calibri (MS) Bold"/>
                <a:ea typeface="Calibri (MS) Bold"/>
                <a:cs typeface="Calibri (MS) Bold"/>
                <a:sym typeface="Calibri (MS) Bold"/>
              </a:endParaRPr>
            </a:p>
          </p:txBody>
        </p:sp>
      </p:grpSp>
      <p:sp>
        <p:nvSpPr>
          <p:cNvPr id="15" name="Freeform 15" descr="Kuinka parantaa ja korjata savimaata."/>
          <p:cNvSpPr/>
          <p:nvPr/>
        </p:nvSpPr>
        <p:spPr>
          <a:xfrm>
            <a:off x="539426" y="2619379"/>
            <a:ext cx="4574914" cy="3487895"/>
          </a:xfrm>
          <a:custGeom>
            <a:avLst/>
            <a:gdLst/>
            <a:ahLst/>
            <a:cxnLst/>
            <a:rect l="l" t="t" r="r" b="b"/>
            <a:pathLst>
              <a:path w="4574914" h="3487895">
                <a:moveTo>
                  <a:pt x="0" y="0"/>
                </a:moveTo>
                <a:lnTo>
                  <a:pt x="4574914" y="0"/>
                </a:lnTo>
                <a:lnTo>
                  <a:pt x="4574914" y="3487895"/>
                </a:lnTo>
                <a:lnTo>
                  <a:pt x="0" y="3487895"/>
                </a:lnTo>
                <a:lnTo>
                  <a:pt x="0" y="0"/>
                </a:lnTo>
                <a:close/>
              </a:path>
            </a:pathLst>
          </a:custGeom>
          <a:blipFill>
            <a:blip r:embed="rId5" cstate="print">
              <a:extLst>
                <a:ext uri="{28A0092B-C50C-407E-A947-70E740481C1C}">
                  <a14:useLocalDpi xmlns:a14="http://schemas.microsoft.com/office/drawing/2010/main" val="0"/>
                </a:ext>
              </a:extLst>
            </a:blip>
            <a:stretch>
              <a:fillRect/>
            </a:stretch>
          </a:blipFill>
        </p:spPr>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Komposti</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maaperän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ravinteiden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lisääminen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Maitojätteet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kompostoida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orgaaniseksi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lannoitteeksi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Biokaasun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Maitotilojen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tuotantolaitosten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jätteet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muuntaa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Veden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puhdistus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Meijeriteollisuuden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sivutuotteet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laktoosi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kaseiini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hera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tukea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suodatusjärjestelmiä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5. Orgaaninen jäte </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grpSp>
        <p:nvGrpSpPr>
          <p:cNvPr id="18" name="Group 18"/>
          <p:cNvGrpSpPr/>
          <p:nvPr/>
        </p:nvGrpSpPr>
        <p:grpSpPr>
          <a:xfrm>
            <a:off x="646434" y="2467099"/>
            <a:ext cx="2627436" cy="1756531"/>
            <a:chOff x="0" y="0"/>
            <a:chExt cx="5992088" cy="4005916"/>
          </a:xfrm>
        </p:grpSpPr>
        <p:sp>
          <p:nvSpPr>
            <p:cNvPr id="19" name="Freeform 19"/>
            <p:cNvSpPr/>
            <p:nvPr/>
          </p:nvSpPr>
          <p:spPr>
            <a:xfrm>
              <a:off x="12700" y="-605282"/>
              <a:ext cx="5966714" cy="4598543"/>
            </a:xfrm>
            <a:custGeom>
              <a:avLst/>
              <a:gdLst/>
              <a:ahLst/>
              <a:cxnLst/>
              <a:rect l="l" t="t" r="r" b="b"/>
              <a:pathLst>
                <a:path w="5966714" h="4598543">
                  <a:moveTo>
                    <a:pt x="0" y="1281430"/>
                  </a:moveTo>
                  <a:cubicBezTo>
                    <a:pt x="0" y="915035"/>
                    <a:pt x="297688" y="617982"/>
                    <a:pt x="664845" y="617982"/>
                  </a:cubicBezTo>
                  <a:lnTo>
                    <a:pt x="994410" y="617982"/>
                  </a:lnTo>
                  <a:lnTo>
                    <a:pt x="2737866" y="0"/>
                  </a:lnTo>
                  <a:lnTo>
                    <a:pt x="2486152" y="617982"/>
                  </a:lnTo>
                  <a:lnTo>
                    <a:pt x="5301869" y="617982"/>
                  </a:lnTo>
                  <a:cubicBezTo>
                    <a:pt x="5669026" y="617982"/>
                    <a:pt x="5966714" y="915035"/>
                    <a:pt x="5966714" y="1281430"/>
                  </a:cubicBezTo>
                  <a:lnTo>
                    <a:pt x="5966714" y="2276602"/>
                  </a:lnTo>
                  <a:lnTo>
                    <a:pt x="5966714" y="3935095"/>
                  </a:lnTo>
                  <a:cubicBezTo>
                    <a:pt x="5966714" y="4301490"/>
                    <a:pt x="5669026" y="4598543"/>
                    <a:pt x="5301869" y="4598543"/>
                  </a:cubicBezTo>
                  <a:lnTo>
                    <a:pt x="2486152" y="4598543"/>
                  </a:lnTo>
                  <a:lnTo>
                    <a:pt x="994410" y="4598543"/>
                  </a:lnTo>
                  <a:lnTo>
                    <a:pt x="664845" y="4598543"/>
                  </a:lnTo>
                  <a:cubicBezTo>
                    <a:pt x="297688" y="4598543"/>
                    <a:pt x="0" y="4301490"/>
                    <a:pt x="0" y="3935095"/>
                  </a:cubicBezTo>
                  <a:lnTo>
                    <a:pt x="0" y="2276475"/>
                  </a:lnTo>
                  <a:lnTo>
                    <a:pt x="0" y="1281430"/>
                  </a:lnTo>
                  <a:close/>
                </a:path>
              </a:pathLst>
            </a:custGeom>
            <a:solidFill>
              <a:srgbClr val="F26650"/>
            </a:solidFill>
          </p:spPr>
          <p:txBody>
            <a:bodyPr/>
            <a:lstStyle/>
            <a:p>
              <a:endParaRPr lang="fi-FI"/>
            </a:p>
          </p:txBody>
        </p:sp>
        <p:sp>
          <p:nvSpPr>
            <p:cNvPr id="20" name="Freeform 20"/>
            <p:cNvSpPr/>
            <p:nvPr/>
          </p:nvSpPr>
          <p:spPr>
            <a:xfrm>
              <a:off x="0" y="-618998"/>
              <a:ext cx="5992114" cy="4624959"/>
            </a:xfrm>
            <a:custGeom>
              <a:avLst/>
              <a:gdLst/>
              <a:ahLst/>
              <a:cxnLst/>
              <a:rect l="l" t="t" r="r" b="b"/>
              <a:pathLst>
                <a:path w="5992114" h="4624959">
                  <a:moveTo>
                    <a:pt x="0" y="1295146"/>
                  </a:moveTo>
                  <a:cubicBezTo>
                    <a:pt x="0" y="921639"/>
                    <a:pt x="303403" y="618998"/>
                    <a:pt x="677545" y="618998"/>
                  </a:cubicBezTo>
                  <a:lnTo>
                    <a:pt x="1007110" y="618998"/>
                  </a:lnTo>
                  <a:lnTo>
                    <a:pt x="1007110" y="631698"/>
                  </a:lnTo>
                  <a:lnTo>
                    <a:pt x="1002919" y="619760"/>
                  </a:lnTo>
                  <a:lnTo>
                    <a:pt x="2746248" y="1651"/>
                  </a:lnTo>
                  <a:cubicBezTo>
                    <a:pt x="2750947" y="0"/>
                    <a:pt x="2756281" y="1270"/>
                    <a:pt x="2759710" y="4826"/>
                  </a:cubicBezTo>
                  <a:cubicBezTo>
                    <a:pt x="2763139" y="8382"/>
                    <a:pt x="2764155" y="13716"/>
                    <a:pt x="2762250" y="18415"/>
                  </a:cubicBezTo>
                  <a:lnTo>
                    <a:pt x="2510536" y="636524"/>
                  </a:lnTo>
                  <a:lnTo>
                    <a:pt x="2498852" y="631698"/>
                  </a:lnTo>
                  <a:lnTo>
                    <a:pt x="2498852" y="618998"/>
                  </a:lnTo>
                  <a:lnTo>
                    <a:pt x="5314569" y="618998"/>
                  </a:lnTo>
                  <a:lnTo>
                    <a:pt x="5314569" y="631698"/>
                  </a:lnTo>
                  <a:lnTo>
                    <a:pt x="5314569" y="618998"/>
                  </a:lnTo>
                  <a:cubicBezTo>
                    <a:pt x="5688711" y="618998"/>
                    <a:pt x="5992114" y="921639"/>
                    <a:pt x="5992114" y="1295146"/>
                  </a:cubicBezTo>
                  <a:lnTo>
                    <a:pt x="5979414" y="1295146"/>
                  </a:lnTo>
                  <a:lnTo>
                    <a:pt x="5966714" y="1295146"/>
                  </a:lnTo>
                  <a:cubicBezTo>
                    <a:pt x="5966714" y="1288161"/>
                    <a:pt x="5972429" y="1282446"/>
                    <a:pt x="5979414" y="1282446"/>
                  </a:cubicBezTo>
                  <a:cubicBezTo>
                    <a:pt x="5986399" y="1282446"/>
                    <a:pt x="5992114" y="1288161"/>
                    <a:pt x="5992114" y="1295146"/>
                  </a:cubicBezTo>
                  <a:lnTo>
                    <a:pt x="5992114" y="2290318"/>
                  </a:lnTo>
                  <a:lnTo>
                    <a:pt x="5979414" y="2290318"/>
                  </a:lnTo>
                  <a:lnTo>
                    <a:pt x="5992114" y="2290318"/>
                  </a:lnTo>
                  <a:lnTo>
                    <a:pt x="5992114" y="3948811"/>
                  </a:lnTo>
                  <a:lnTo>
                    <a:pt x="5979414" y="3948811"/>
                  </a:lnTo>
                  <a:lnTo>
                    <a:pt x="5992114" y="3948811"/>
                  </a:lnTo>
                  <a:cubicBezTo>
                    <a:pt x="5992114" y="4322191"/>
                    <a:pt x="5688711" y="4624959"/>
                    <a:pt x="5314569" y="4624959"/>
                  </a:cubicBezTo>
                  <a:lnTo>
                    <a:pt x="5314569" y="4612259"/>
                  </a:lnTo>
                  <a:lnTo>
                    <a:pt x="5314569" y="4624959"/>
                  </a:lnTo>
                  <a:lnTo>
                    <a:pt x="2498852" y="4624959"/>
                  </a:lnTo>
                  <a:lnTo>
                    <a:pt x="2498852" y="4612259"/>
                  </a:lnTo>
                  <a:lnTo>
                    <a:pt x="2498852" y="4624959"/>
                  </a:lnTo>
                  <a:lnTo>
                    <a:pt x="1007110" y="4624959"/>
                  </a:lnTo>
                  <a:lnTo>
                    <a:pt x="1007110" y="4612259"/>
                  </a:lnTo>
                  <a:lnTo>
                    <a:pt x="1007110" y="4599559"/>
                  </a:lnTo>
                  <a:lnTo>
                    <a:pt x="1007110" y="4612259"/>
                  </a:lnTo>
                  <a:lnTo>
                    <a:pt x="1007110" y="4624959"/>
                  </a:lnTo>
                  <a:lnTo>
                    <a:pt x="677545" y="4624959"/>
                  </a:lnTo>
                  <a:lnTo>
                    <a:pt x="677545" y="4612259"/>
                  </a:lnTo>
                  <a:lnTo>
                    <a:pt x="677545" y="4624959"/>
                  </a:lnTo>
                  <a:cubicBezTo>
                    <a:pt x="303403" y="4624959"/>
                    <a:pt x="0" y="4322191"/>
                    <a:pt x="0" y="3948811"/>
                  </a:cubicBezTo>
                  <a:lnTo>
                    <a:pt x="0" y="2290191"/>
                  </a:lnTo>
                  <a:lnTo>
                    <a:pt x="12700" y="2290191"/>
                  </a:lnTo>
                  <a:lnTo>
                    <a:pt x="0" y="2290191"/>
                  </a:lnTo>
                  <a:lnTo>
                    <a:pt x="0" y="1295146"/>
                  </a:lnTo>
                  <a:cubicBezTo>
                    <a:pt x="0" y="1288161"/>
                    <a:pt x="5715" y="1282446"/>
                    <a:pt x="12700" y="1282446"/>
                  </a:cubicBezTo>
                  <a:cubicBezTo>
                    <a:pt x="19685" y="1282446"/>
                    <a:pt x="25400" y="1288161"/>
                    <a:pt x="25400" y="1295146"/>
                  </a:cubicBezTo>
                  <a:lnTo>
                    <a:pt x="12700" y="1295146"/>
                  </a:lnTo>
                  <a:lnTo>
                    <a:pt x="0" y="1295146"/>
                  </a:lnTo>
                  <a:moveTo>
                    <a:pt x="25400" y="1295146"/>
                  </a:moveTo>
                  <a:cubicBezTo>
                    <a:pt x="25400" y="1302131"/>
                    <a:pt x="19685" y="1307846"/>
                    <a:pt x="12700" y="1307846"/>
                  </a:cubicBezTo>
                  <a:cubicBezTo>
                    <a:pt x="5715" y="1307846"/>
                    <a:pt x="0" y="1302131"/>
                    <a:pt x="0" y="1295146"/>
                  </a:cubicBezTo>
                  <a:lnTo>
                    <a:pt x="12700" y="1295146"/>
                  </a:lnTo>
                  <a:lnTo>
                    <a:pt x="12700" y="1307846"/>
                  </a:lnTo>
                  <a:lnTo>
                    <a:pt x="12700" y="1295146"/>
                  </a:lnTo>
                  <a:lnTo>
                    <a:pt x="25400" y="1295146"/>
                  </a:lnTo>
                  <a:lnTo>
                    <a:pt x="25400" y="2290318"/>
                  </a:lnTo>
                  <a:lnTo>
                    <a:pt x="25400" y="3948811"/>
                  </a:lnTo>
                  <a:lnTo>
                    <a:pt x="12700" y="3948811"/>
                  </a:lnTo>
                  <a:lnTo>
                    <a:pt x="25400" y="3948811"/>
                  </a:lnTo>
                  <a:cubicBezTo>
                    <a:pt x="25400" y="4308221"/>
                    <a:pt x="317373" y="4599559"/>
                    <a:pt x="677545" y="4599559"/>
                  </a:cubicBezTo>
                  <a:lnTo>
                    <a:pt x="1007110" y="4599559"/>
                  </a:lnTo>
                  <a:cubicBezTo>
                    <a:pt x="1014095" y="4599559"/>
                    <a:pt x="1019810" y="4605274"/>
                    <a:pt x="1019810" y="4612259"/>
                  </a:cubicBezTo>
                  <a:cubicBezTo>
                    <a:pt x="1019810" y="4619244"/>
                    <a:pt x="1014095" y="4624959"/>
                    <a:pt x="1007110" y="4624959"/>
                  </a:cubicBezTo>
                  <a:cubicBezTo>
                    <a:pt x="1000125" y="4624959"/>
                    <a:pt x="994410" y="4619244"/>
                    <a:pt x="994410" y="4612259"/>
                  </a:cubicBezTo>
                  <a:cubicBezTo>
                    <a:pt x="994410" y="4605274"/>
                    <a:pt x="1000125" y="4599559"/>
                    <a:pt x="1007110" y="4599559"/>
                  </a:cubicBezTo>
                  <a:lnTo>
                    <a:pt x="2498852" y="4599559"/>
                  </a:lnTo>
                  <a:lnTo>
                    <a:pt x="5314569" y="4599559"/>
                  </a:lnTo>
                  <a:cubicBezTo>
                    <a:pt x="5674741" y="4599559"/>
                    <a:pt x="5966714" y="4308221"/>
                    <a:pt x="5966714" y="3948811"/>
                  </a:cubicBezTo>
                  <a:lnTo>
                    <a:pt x="5966714" y="2290191"/>
                  </a:lnTo>
                  <a:lnTo>
                    <a:pt x="5966714" y="1295146"/>
                  </a:lnTo>
                  <a:lnTo>
                    <a:pt x="5979414" y="1295146"/>
                  </a:lnTo>
                  <a:lnTo>
                    <a:pt x="5979414" y="1307846"/>
                  </a:lnTo>
                  <a:lnTo>
                    <a:pt x="5979414" y="1295146"/>
                  </a:lnTo>
                  <a:lnTo>
                    <a:pt x="5992114" y="1295146"/>
                  </a:lnTo>
                  <a:cubicBezTo>
                    <a:pt x="5992114" y="1302131"/>
                    <a:pt x="5986399" y="1307846"/>
                    <a:pt x="5979414" y="1307846"/>
                  </a:cubicBezTo>
                  <a:cubicBezTo>
                    <a:pt x="5972429" y="1307846"/>
                    <a:pt x="5966714" y="1302131"/>
                    <a:pt x="5966714" y="1295146"/>
                  </a:cubicBezTo>
                  <a:cubicBezTo>
                    <a:pt x="5966714" y="935736"/>
                    <a:pt x="5674741" y="644398"/>
                    <a:pt x="5314569" y="644398"/>
                  </a:cubicBezTo>
                  <a:lnTo>
                    <a:pt x="2498852" y="644398"/>
                  </a:lnTo>
                  <a:cubicBezTo>
                    <a:pt x="2494661" y="644398"/>
                    <a:pt x="2490724" y="642239"/>
                    <a:pt x="2488311" y="638810"/>
                  </a:cubicBezTo>
                  <a:cubicBezTo>
                    <a:pt x="2485898" y="635381"/>
                    <a:pt x="2485517" y="630809"/>
                    <a:pt x="2487041" y="626872"/>
                  </a:cubicBezTo>
                  <a:lnTo>
                    <a:pt x="2738755" y="8890"/>
                  </a:lnTo>
                  <a:lnTo>
                    <a:pt x="2750566" y="13716"/>
                  </a:lnTo>
                  <a:lnTo>
                    <a:pt x="2754757" y="25654"/>
                  </a:lnTo>
                  <a:lnTo>
                    <a:pt x="1011428" y="643636"/>
                  </a:lnTo>
                  <a:cubicBezTo>
                    <a:pt x="1010031" y="644144"/>
                    <a:pt x="1008634" y="644398"/>
                    <a:pt x="1007237" y="644398"/>
                  </a:cubicBezTo>
                  <a:lnTo>
                    <a:pt x="677545" y="644398"/>
                  </a:lnTo>
                  <a:lnTo>
                    <a:pt x="677545" y="631698"/>
                  </a:lnTo>
                  <a:lnTo>
                    <a:pt x="677545" y="644398"/>
                  </a:lnTo>
                  <a:cubicBezTo>
                    <a:pt x="317373" y="644398"/>
                    <a:pt x="25400" y="935736"/>
                    <a:pt x="25400" y="1295146"/>
                  </a:cubicBezTo>
                  <a:close/>
                </a:path>
              </a:pathLst>
            </a:custGeom>
            <a:solidFill>
              <a:srgbClr val="012A2A"/>
            </a:solidFill>
          </p:spPr>
          <p:txBody>
            <a:bodyPr/>
            <a:lstStyle/>
            <a:p>
              <a:endParaRPr lang="fi-FI"/>
            </a:p>
          </p:txBody>
        </p:sp>
        <p:sp>
          <p:nvSpPr>
            <p:cNvPr id="21" name="TextBox 21"/>
            <p:cNvSpPr txBox="1"/>
            <p:nvPr/>
          </p:nvSpPr>
          <p:spPr>
            <a:xfrm>
              <a:off x="0" y="-38100"/>
              <a:ext cx="5992088" cy="4044016"/>
            </a:xfrm>
            <a:prstGeom prst="rect">
              <a:avLst/>
            </a:prstGeom>
          </p:spPr>
          <p:txBody>
            <a:bodyPr lIns="29700" tIns="29700" rIns="29700" bIns="29700" rtlCol="0" anchor="ctr"/>
            <a:lstStyle/>
            <a:p>
              <a:pPr marL="0" lvl="0" indent="0" algn="ctr">
                <a:lnSpc>
                  <a:spcPts val="2104"/>
                </a:lnSpc>
              </a:pPr>
              <a:r>
                <a:rPr lang="en-US" sz="1753">
                  <a:solidFill>
                    <a:srgbClr val="FFFFFF"/>
                  </a:solidFill>
                  <a:latin typeface="Calibri (MS)"/>
                  <a:ea typeface="Calibri (MS)"/>
                  <a:cs typeface="Calibri (MS)"/>
                  <a:sym typeface="Calibri (MS)"/>
                </a:rPr>
                <a:t>Orgaaniset jätteet ovat materiaaleja, jotka ovat peräisin elävistä organismeista, erityisesti kasveista, eläimistä ja muista biologisista lähteistä.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47625"/>
              <a:ext cx="12683532" cy="10380479"/>
            </a:xfrm>
            <a:prstGeom prst="rect">
              <a:avLst/>
            </a:prstGeom>
          </p:spPr>
          <p:txBody>
            <a:bodyPr lIns="0" tIns="0" rIns="0" bIns="0" rtlCol="0" anchor="t"/>
            <a:lstStyle/>
            <a:p>
              <a:pPr marL="0" lvl="0" indent="0" algn="l">
                <a:lnSpc>
                  <a:spcPts val="2525"/>
                </a:lnSpc>
              </a:pPr>
              <a:r>
                <a:rPr lang="en-US" sz="2104" dirty="0" err="1">
                  <a:solidFill>
                    <a:srgbClr val="0B3A5B"/>
                  </a:solidFill>
                  <a:latin typeface="Calibri (MS)"/>
                  <a:ea typeface="Calibri (MS)"/>
                  <a:cs typeface="Calibri (MS)"/>
                  <a:sym typeface="Calibri (MS)"/>
                </a:rPr>
                <a:t>Vesi</a:t>
              </a:r>
              <a:r>
                <a:rPr lang="en-US" sz="2104" dirty="0">
                  <a:solidFill>
                    <a:srgbClr val="0B3A5B"/>
                  </a:solidFill>
                  <a:latin typeface="Calibri (MS)"/>
                  <a:ea typeface="Calibri (MS)"/>
                  <a:cs typeface="Calibri (MS)"/>
                  <a:sym typeface="Calibri (MS)"/>
                </a:rPr>
                <a:t>, jota </a:t>
              </a:r>
              <a:r>
                <a:rPr lang="en-US" sz="2104" dirty="0" err="1">
                  <a:solidFill>
                    <a:srgbClr val="0B3A5B"/>
                  </a:solidFill>
                  <a:latin typeface="Calibri (MS)"/>
                  <a:ea typeface="Calibri (MS)"/>
                  <a:cs typeface="Calibri (MS)"/>
                  <a:sym typeface="Calibri (MS)"/>
                </a:rPr>
                <a:t>käytetään</a:t>
              </a:r>
              <a:r>
                <a:rPr lang="en-US" sz="2104" dirty="0">
                  <a:solidFill>
                    <a:srgbClr val="0B3A5B"/>
                  </a:solidFill>
                  <a:latin typeface="Calibri (MS)"/>
                  <a:ea typeface="Calibri (MS)"/>
                  <a:cs typeface="Calibri (MS)"/>
                  <a:sym typeface="Calibri (MS)"/>
                </a:rPr>
                <a:t> </a:t>
              </a:r>
              <a:r>
                <a:rPr lang="en-US" sz="2104" dirty="0" err="1">
                  <a:solidFill>
                    <a:srgbClr val="0B3A5B"/>
                  </a:solidFill>
                  <a:latin typeface="Calibri (MS)"/>
                  <a:ea typeface="Calibri (MS)"/>
                  <a:cs typeface="Calibri (MS)"/>
                  <a:sym typeface="Calibri (MS)"/>
                </a:rPr>
                <a:t>maitotuotteiden</a:t>
              </a:r>
              <a:r>
                <a:rPr lang="en-US" sz="2104" dirty="0">
                  <a:solidFill>
                    <a:srgbClr val="0B3A5B"/>
                  </a:solidFill>
                  <a:latin typeface="Calibri (MS)"/>
                  <a:ea typeface="Calibri (MS)"/>
                  <a:cs typeface="Calibri (MS)"/>
                  <a:sym typeface="Calibri (MS)"/>
                </a:rPr>
                <a:t> </a:t>
              </a:r>
              <a:r>
                <a:rPr lang="en-US" sz="2104" dirty="0" err="1">
                  <a:solidFill>
                    <a:srgbClr val="0B3A5B"/>
                  </a:solidFill>
                  <a:latin typeface="Calibri (MS)"/>
                  <a:ea typeface="Calibri (MS)"/>
                  <a:cs typeface="Calibri (MS)"/>
                  <a:sym typeface="Calibri (MS)"/>
                </a:rPr>
                <a:t>puhdistamiseen</a:t>
              </a:r>
              <a:r>
                <a:rPr lang="en-US" sz="2104" dirty="0">
                  <a:solidFill>
                    <a:srgbClr val="0B3A5B"/>
                  </a:solidFill>
                  <a:latin typeface="Calibri (MS)"/>
                  <a:ea typeface="Calibri (MS)"/>
                  <a:cs typeface="Calibri (MS)"/>
                  <a:sym typeface="Calibri (MS)"/>
                </a:rPr>
                <a:t>, </a:t>
              </a:r>
              <a:r>
                <a:rPr lang="en-US" sz="2104" dirty="0" err="1">
                  <a:solidFill>
                    <a:srgbClr val="0B3A5B"/>
                  </a:solidFill>
                  <a:latin typeface="Calibri (MS)"/>
                  <a:ea typeface="Calibri (MS)"/>
                  <a:cs typeface="Calibri (MS)"/>
                  <a:sym typeface="Calibri (MS)"/>
                </a:rPr>
                <a:t>huuhteluun</a:t>
              </a:r>
              <a:r>
                <a:rPr lang="en-US" sz="2104" dirty="0">
                  <a:solidFill>
                    <a:srgbClr val="0B3A5B"/>
                  </a:solidFill>
                  <a:latin typeface="Calibri (MS)"/>
                  <a:ea typeface="Calibri (MS)"/>
                  <a:cs typeface="Calibri (MS)"/>
                  <a:sym typeface="Calibri (MS)"/>
                </a:rPr>
                <a:t> ja </a:t>
              </a:r>
              <a:r>
                <a:rPr lang="en-US" sz="2104" dirty="0" err="1">
                  <a:solidFill>
                    <a:srgbClr val="0B3A5B"/>
                  </a:solidFill>
                  <a:latin typeface="Calibri (MS)"/>
                  <a:ea typeface="Calibri (MS)"/>
                  <a:cs typeface="Calibri (MS)"/>
                  <a:sym typeface="Calibri (MS)"/>
                </a:rPr>
                <a:t>käsittelyyn</a:t>
              </a:r>
              <a:r>
                <a:rPr lang="en-US" sz="2104" dirty="0">
                  <a:solidFill>
                    <a:srgbClr val="0B3A5B"/>
                  </a:solidFill>
                  <a:latin typeface="Calibri (MS)"/>
                  <a:ea typeface="Calibri (MS)"/>
                  <a:cs typeface="Calibri (MS)"/>
                  <a:sym typeface="Calibri (MS)"/>
                </a:rPr>
                <a:t>.</a:t>
              </a:r>
            </a:p>
            <a:p>
              <a:pPr marL="0" lvl="0" indent="0" algn="l">
                <a:lnSpc>
                  <a:spcPts val="2525"/>
                </a:lnSpc>
              </a:pPr>
              <a:endParaRPr lang="en-US" sz="2104" b="1" dirty="0">
                <a:solidFill>
                  <a:srgbClr val="0B3A5B"/>
                </a:solidFill>
                <a:latin typeface="Calibri (MS) Bold"/>
                <a:ea typeface="Calibri (MS) Bold"/>
                <a:cs typeface="Calibri (MS) Bold"/>
                <a:sym typeface="Calibri (MS) Bold"/>
              </a:endParaRPr>
            </a:p>
            <a:p>
              <a:pPr marL="0" lvl="0" indent="0" algn="l">
                <a:lnSpc>
                  <a:spcPts val="2525"/>
                </a:lnSpc>
              </a:pP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Veden</a:t>
              </a:r>
              <a:r>
                <a:rPr lang="en-US" sz="2104" b="1"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talteenotto</a:t>
              </a:r>
              <a:r>
                <a:rPr lang="en-US" sz="2104" b="1"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Käsitellyn</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jäteveden</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kierrätys</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uudelleenkäyttöä</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varten</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25"/>
                </a:lnSpc>
              </a:pPr>
              <a:endPar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525"/>
                </a:lnSpc>
              </a:pP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Anaerobinen</a:t>
              </a:r>
              <a:r>
                <a:rPr lang="en-US" sz="2104" b="1"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mädätys</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Tuottaa</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biokaasua</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puhdasta</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energiaa</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25"/>
                </a:lnSpc>
              </a:pPr>
              <a:endPar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525"/>
                </a:lnSpc>
              </a:pP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Ravinteiden</a:t>
              </a:r>
              <a:r>
                <a:rPr lang="en-US" sz="2104" b="1"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talteenotto</a:t>
              </a:r>
              <a:r>
                <a:rPr lang="en-US" sz="2104" b="1"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Ravinteiden</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talteenotto</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lannoitteina</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hyödyntämistä</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varten</a:t>
              </a:r>
              <a:r>
                <a:rPr lang="en-US" sz="2104" dirty="0">
                  <a:solidFill>
                    <a:srgbClr val="0B3A5B"/>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6. Jätevesi</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r>
                <a:rPr lang="en-US" sz="2104" dirty="0" err="1">
                  <a:solidFill>
                    <a:srgbClr val="09465E"/>
                  </a:solidFill>
                  <a:ea typeface="Calibri (MS)"/>
                  <a:cs typeface="Calibri (MS)"/>
                  <a:sym typeface="Calibri (MS)"/>
                </a:rPr>
                <a:t>Pakkausmateriaalit</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meijeriteollisuuden</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kiintoaineet</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sekä</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erikoistuotteet</a:t>
              </a:r>
              <a:r>
                <a:rPr lang="en-US" sz="2104" dirty="0">
                  <a:solidFill>
                    <a:srgbClr val="09465E"/>
                  </a:solidFill>
                  <a:ea typeface="Calibri (MS)"/>
                  <a:cs typeface="Calibri (MS)"/>
                  <a:sym typeface="Calibri (MS)"/>
                </a:rPr>
                <a:t>.</a:t>
              </a:r>
            </a:p>
            <a:p>
              <a:pPr marL="0" lvl="0" indent="0" algn="l">
                <a:lnSpc>
                  <a:spcPts val="2174"/>
                </a:lnSpc>
              </a:pPr>
              <a:endParaRPr lang="en-US" sz="2104" dirty="0">
                <a:solidFill>
                  <a:srgbClr val="09465E"/>
                </a:solidFill>
                <a:ea typeface="Calibri (MS)"/>
                <a:cs typeface="Calibri (MS)"/>
                <a:sym typeface="Calibri (MS)"/>
              </a:endParaRPr>
            </a:p>
            <a:p>
              <a:pPr marL="0" lvl="0" indent="0" algn="l">
                <a:lnSpc>
                  <a:spcPts val="2174"/>
                </a:lnSpc>
              </a:pPr>
              <a:r>
                <a:rPr lang="en-US" sz="2104" b="1" dirty="0" err="1">
                  <a:solidFill>
                    <a:srgbClr val="09465E"/>
                  </a:solidFill>
                  <a:ea typeface="Calibri (MS) Bold"/>
                  <a:cs typeface="Calibri (MS) Bold"/>
                  <a:sym typeface="Calibri (MS) Bold"/>
                </a:rPr>
                <a:t>Kompostointi</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Orgaaniset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kiinteät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jätteet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kompostoida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orgaanisen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lannoitteen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tuottamiseksi</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Eläinrehu</a:t>
              </a:r>
              <a:r>
                <a:rPr lang="en-US" sz="2104" b="1"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Jäljelle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jääneet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kiinteät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aineet</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muuntaa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eläinrehuksi</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Energiantuotanto</a:t>
              </a:r>
              <a:r>
                <a:rPr lang="en-US" sz="2104" b="1"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Kiinteä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jäte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hyödyntää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polttamalla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energiantuotannossa</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6. Kiinteä jäte</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fi-FI"/>
            </a:p>
          </p:txBody>
        </p:sp>
        <p:sp>
          <p:nvSpPr>
            <p:cNvPr id="8" name="TextBox 8"/>
            <p:cNvSpPr txBox="1"/>
            <p:nvPr/>
          </p:nvSpPr>
          <p:spPr>
            <a:xfrm>
              <a:off x="0" y="-38100"/>
              <a:ext cx="12282040" cy="2187688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2" name="Group 12"/>
          <p:cNvGrpSpPr/>
          <p:nvPr/>
        </p:nvGrpSpPr>
        <p:grpSpPr>
          <a:xfrm rot="10800000">
            <a:off x="700809" y="3016249"/>
            <a:ext cx="8948281" cy="3116417"/>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45000">
                  <a:srgbClr val="09465E">
                    <a:alpha val="100000"/>
                  </a:srgbClr>
                </a:gs>
                <a:gs pos="79000">
                  <a:srgbClr val="09465E">
                    <a:alpha val="2175"/>
                  </a:srgbClr>
                </a:gs>
              </a:gsLst>
              <a:lin ang="5400000"/>
            </a:gradFill>
          </p:spPr>
          <p:txBody>
            <a:bodyPr/>
            <a:lstStyle/>
            <a:p>
              <a:endParaRPr lang="fi-FI"/>
            </a:p>
          </p:txBody>
        </p:sp>
      </p:grpSp>
      <p:grpSp>
        <p:nvGrpSpPr>
          <p:cNvPr id="14" name="Group 14"/>
          <p:cNvGrpSpPr/>
          <p:nvPr/>
        </p:nvGrpSpPr>
        <p:grpSpPr>
          <a:xfrm>
            <a:off x="2511158" y="4292064"/>
            <a:ext cx="5030709" cy="929802"/>
            <a:chOff x="0" y="0"/>
            <a:chExt cx="11472952" cy="2120491"/>
          </a:xfrm>
        </p:grpSpPr>
        <p:sp>
          <p:nvSpPr>
            <p:cNvPr id="15" name="Freeform 15"/>
            <p:cNvSpPr/>
            <p:nvPr/>
          </p:nvSpPr>
          <p:spPr>
            <a:xfrm>
              <a:off x="0" y="0"/>
              <a:ext cx="11472952" cy="2120491"/>
            </a:xfrm>
            <a:custGeom>
              <a:avLst/>
              <a:gdLst/>
              <a:ahLst/>
              <a:cxnLst/>
              <a:rect l="l" t="t" r="r" b="b"/>
              <a:pathLst>
                <a:path w="11472952" h="2120491">
                  <a:moveTo>
                    <a:pt x="0" y="0"/>
                  </a:moveTo>
                  <a:lnTo>
                    <a:pt x="11472952" y="0"/>
                  </a:lnTo>
                  <a:lnTo>
                    <a:pt x="11472952" y="2120491"/>
                  </a:lnTo>
                  <a:lnTo>
                    <a:pt x="0" y="2120491"/>
                  </a:lnTo>
                  <a:close/>
                </a:path>
              </a:pathLst>
            </a:custGeom>
            <a:solidFill>
              <a:srgbClr val="000000">
                <a:alpha val="0"/>
              </a:srgbClr>
            </a:solidFill>
          </p:spPr>
          <p:txBody>
            <a:bodyPr/>
            <a:lstStyle/>
            <a:p>
              <a:endParaRPr lang="fi-FI"/>
            </a:p>
          </p:txBody>
        </p:sp>
        <p:sp>
          <p:nvSpPr>
            <p:cNvPr id="16" name="TextBox 16"/>
            <p:cNvSpPr txBox="1"/>
            <p:nvPr/>
          </p:nvSpPr>
          <p:spPr>
            <a:xfrm>
              <a:off x="0" y="-57150"/>
              <a:ext cx="11472952" cy="2177641"/>
            </a:xfrm>
            <a:prstGeom prst="rect">
              <a:avLst/>
            </a:prstGeom>
          </p:spPr>
          <p:txBody>
            <a:bodyPr lIns="0" tIns="0" rIns="0" bIns="0" rtlCol="0" anchor="t"/>
            <a:lstStyle/>
            <a:p>
              <a:pPr marL="0" lvl="0" indent="0" algn="ctr">
                <a:lnSpc>
                  <a:spcPts val="3157"/>
                </a:lnSpc>
              </a:pPr>
              <a:r>
                <a:rPr lang="en-US" sz="2630" b="1" spc="142">
                  <a:solidFill>
                    <a:srgbClr val="FFFFFF"/>
                  </a:solidFill>
                  <a:latin typeface="Calibri (MS) Bold"/>
                  <a:ea typeface="Calibri (MS) Bold"/>
                  <a:cs typeface="Calibri (MS) Bold"/>
                  <a:sym typeface="Calibri (MS) Bold"/>
                </a:rPr>
                <a:t>PIENI EDISTYMINEN JOKAINEN PÄIVÄ TUO SUURIA TULOKSIA</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a:off x="6478198" y="5687355"/>
            <a:ext cx="4205202" cy="741212"/>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fi-FI"/>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fi-FI"/>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fi-FI"/>
          </a:p>
        </p:txBody>
      </p:sp>
      <p:grpSp>
        <p:nvGrpSpPr>
          <p:cNvPr id="9" name="Group 9"/>
          <p:cNvGrpSpPr/>
          <p:nvPr/>
        </p:nvGrpSpPr>
        <p:grpSpPr>
          <a:xfrm rot="10800000">
            <a:off x="1400" y="3580904"/>
            <a:ext cx="10692000" cy="2133252"/>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39000">
                  <a:srgbClr val="09465E">
                    <a:alpha val="100000"/>
                  </a:srgbClr>
                </a:gs>
                <a:gs pos="72000">
                  <a:srgbClr val="09465E">
                    <a:alpha val="2175"/>
                  </a:srgbClr>
                </a:gs>
              </a:gsLst>
              <a:lin ang="5400000"/>
            </a:gradFill>
          </p:spPr>
          <p:txBody>
            <a:bodyPr/>
            <a:lstStyle/>
            <a:p>
              <a:endParaRPr lang="fi-FI"/>
            </a:p>
          </p:txBody>
        </p:sp>
      </p:grpSp>
      <p:grpSp>
        <p:nvGrpSpPr>
          <p:cNvPr id="11" name="Group 11"/>
          <p:cNvGrpSpPr/>
          <p:nvPr/>
        </p:nvGrpSpPr>
        <p:grpSpPr>
          <a:xfrm>
            <a:off x="6411086" y="5687355"/>
            <a:ext cx="3916938" cy="720193"/>
            <a:chOff x="-169434" y="0"/>
            <a:chExt cx="8932906" cy="1642459"/>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fi-FI"/>
            </a:p>
          </p:txBody>
        </p:sp>
        <p:sp>
          <p:nvSpPr>
            <p:cNvPr id="13" name="TextBox 13"/>
            <p:cNvSpPr txBox="1"/>
            <p:nvPr/>
          </p:nvSpPr>
          <p:spPr>
            <a:xfrm>
              <a:off x="-169434" y="377167"/>
              <a:ext cx="8763472" cy="1265292"/>
            </a:xfrm>
            <a:prstGeom prst="rect">
              <a:avLst/>
            </a:prstGeom>
          </p:spPr>
          <p:txBody>
            <a:bodyPr lIns="0" tIns="0" rIns="0" bIns="0" rtlCol="0" anchor="t"/>
            <a:lstStyle/>
            <a:p>
              <a:pPr marL="0" lvl="0" indent="0" algn="r">
                <a:lnSpc>
                  <a:spcPts val="3157"/>
                </a:lnSpc>
              </a:pPr>
              <a:r>
                <a:rPr lang="en-US" sz="2630" dirty="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fi-FI"/>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dirty="0" err="1">
                  <a:solidFill>
                    <a:srgbClr val="FFFFFF"/>
                  </a:solidFill>
                  <a:latin typeface="Calibri (MS) Bold"/>
                  <a:ea typeface="Calibri (MS) Bold"/>
                  <a:cs typeface="Calibri (MS) Bold"/>
                  <a:sym typeface="Calibri (MS) Bold"/>
                </a:rPr>
                <a:t>Seuraa</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meidän</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matkaamme</a:t>
              </a:r>
              <a:endParaRPr lang="en-US" sz="3157" b="1" dirty="0">
                <a:solidFill>
                  <a:srgbClr val="FFFFFF"/>
                </a:solidFill>
                <a:latin typeface="Calibri (MS) Bold"/>
                <a:ea typeface="Calibri (MS) Bold"/>
                <a:cs typeface="Calibri (MS) Bold"/>
                <a:sym typeface="Calibri (MS) Bold"/>
              </a:endParaRP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fi-FI"/>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grpSp>
        <p:nvGrpSpPr>
          <p:cNvPr id="21" name="Group 21"/>
          <p:cNvGrpSpPr/>
          <p:nvPr/>
        </p:nvGrpSpPr>
        <p:grpSpPr>
          <a:xfrm>
            <a:off x="593712" y="4852090"/>
            <a:ext cx="430787" cy="416789"/>
            <a:chOff x="0" y="0"/>
            <a:chExt cx="982447" cy="950523"/>
          </a:xfrm>
        </p:grpSpPr>
        <p:sp>
          <p:nvSpPr>
            <p:cNvPr id="22" name="Freeform 22"/>
            <p:cNvSpPr/>
            <p:nvPr/>
          </p:nvSpPr>
          <p:spPr>
            <a:xfrm>
              <a:off x="0" y="0"/>
              <a:ext cx="982447" cy="950523"/>
            </a:xfrm>
            <a:custGeom>
              <a:avLst/>
              <a:gdLst/>
              <a:ahLst/>
              <a:cxnLst/>
              <a:rect l="l" t="t" r="r" b="b"/>
              <a:pathLst>
                <a:path w="982447" h="950523">
                  <a:moveTo>
                    <a:pt x="0" y="0"/>
                  </a:moveTo>
                  <a:lnTo>
                    <a:pt x="982447" y="0"/>
                  </a:lnTo>
                  <a:lnTo>
                    <a:pt x="982447" y="950523"/>
                  </a:lnTo>
                  <a:lnTo>
                    <a:pt x="0" y="950523"/>
                  </a:lnTo>
                  <a:close/>
                </a:path>
              </a:pathLst>
            </a:custGeom>
            <a:solidFill>
              <a:srgbClr val="000000">
                <a:alpha val="0"/>
              </a:srgbClr>
            </a:solidFill>
          </p:spPr>
          <p:txBody>
            <a:bodyPr/>
            <a:lstStyle/>
            <a:p>
              <a:endParaRPr lang="fi-FI"/>
            </a:p>
          </p:txBody>
        </p:sp>
        <p:sp>
          <p:nvSpPr>
            <p:cNvPr id="23" name="TextBox 23"/>
            <p:cNvSpPr txBox="1"/>
            <p:nvPr/>
          </p:nvSpPr>
          <p:spPr>
            <a:xfrm>
              <a:off x="0" y="-38100"/>
              <a:ext cx="982447" cy="988623"/>
            </a:xfrm>
            <a:prstGeom prst="rect">
              <a:avLst/>
            </a:prstGeom>
          </p:spPr>
          <p:txBody>
            <a:bodyPr lIns="0" tIns="0" rIns="0" bIns="0" rtlCol="0" anchor="t"/>
            <a:lstStyle/>
            <a:p>
              <a:pPr marL="0" lvl="0" indent="0" algn="l">
                <a:lnSpc>
                  <a:spcPts val="2494"/>
                </a:lnSpc>
              </a:pPr>
              <a:r>
                <a:rPr lang="en-US" sz="2078" u="sng">
                  <a:solidFill>
                    <a:srgbClr val="0B3A5B"/>
                  </a:solidFill>
                  <a:latin typeface="Calibri (MS)"/>
                  <a:ea typeface="Calibri (MS)"/>
                  <a:cs typeface="Calibri (MS)"/>
                  <a:sym typeface="Calibri (MS)"/>
                  <a:hlinkClick r:id="rId9" tooltip="https://www.linkedin.com/company/cooperation-in-education-gateway"/>
                </a:rPr>
                <a:t>että</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a:p>
        </p:txBody>
      </p:sp>
      <p:grpSp>
        <p:nvGrpSpPr>
          <p:cNvPr id="25" name="Group 25"/>
          <p:cNvGrpSpPr/>
          <p:nvPr/>
        </p:nvGrpSpPr>
        <p:grpSpPr>
          <a:xfrm>
            <a:off x="1146016" y="4852731"/>
            <a:ext cx="404338" cy="487234"/>
            <a:chOff x="0" y="0"/>
            <a:chExt cx="922128" cy="1111178"/>
          </a:xfrm>
        </p:grpSpPr>
        <p:sp>
          <p:nvSpPr>
            <p:cNvPr id="26" name="Freeform 26"/>
            <p:cNvSpPr/>
            <p:nvPr/>
          </p:nvSpPr>
          <p:spPr>
            <a:xfrm>
              <a:off x="0" y="0"/>
              <a:ext cx="922128" cy="1111178"/>
            </a:xfrm>
            <a:custGeom>
              <a:avLst/>
              <a:gdLst/>
              <a:ahLst/>
              <a:cxnLst/>
              <a:rect l="l" t="t" r="r" b="b"/>
              <a:pathLst>
                <a:path w="922128" h="1111178">
                  <a:moveTo>
                    <a:pt x="0" y="0"/>
                  </a:moveTo>
                  <a:lnTo>
                    <a:pt x="922128" y="0"/>
                  </a:lnTo>
                  <a:lnTo>
                    <a:pt x="922128" y="1111178"/>
                  </a:lnTo>
                  <a:lnTo>
                    <a:pt x="0" y="1111178"/>
                  </a:lnTo>
                  <a:close/>
                </a:path>
              </a:pathLst>
            </a:custGeom>
            <a:solidFill>
              <a:srgbClr val="000000">
                <a:alpha val="0"/>
              </a:srgbClr>
            </a:solidFill>
          </p:spPr>
          <p:txBody>
            <a:bodyPr/>
            <a:lstStyle/>
            <a:p>
              <a:endParaRPr lang="fi-FI"/>
            </a:p>
          </p:txBody>
        </p:sp>
        <p:sp>
          <p:nvSpPr>
            <p:cNvPr id="27" name="TextBox 27"/>
            <p:cNvSpPr txBox="1"/>
            <p:nvPr/>
          </p:nvSpPr>
          <p:spPr>
            <a:xfrm>
              <a:off x="0" y="-28575"/>
              <a:ext cx="922128" cy="1139753"/>
            </a:xfrm>
            <a:prstGeom prst="rect">
              <a:avLst/>
            </a:prstGeom>
          </p:spPr>
          <p:txBody>
            <a:bodyPr lIns="0" tIns="0" rIns="0" bIns="0" rtlCol="0" anchor="t"/>
            <a:lstStyle/>
            <a:p>
              <a:pPr marL="0" lvl="0" indent="0" algn="l">
                <a:lnSpc>
                  <a:spcPts val="1658"/>
                </a:lnSpc>
              </a:pPr>
              <a:r>
                <a:rPr lang="en-US" sz="1382" u="sng">
                  <a:solidFill>
                    <a:srgbClr val="0B3A5B"/>
                  </a:solidFill>
                  <a:latin typeface="Calibri (MS)"/>
                  <a:ea typeface="Calibri (MS)"/>
                  <a:cs typeface="Calibri (MS)"/>
                  <a:sym typeface="Calibri (MS)"/>
                  <a:hlinkClick r:id="rId12" tooltip="https://www.instagram.com/cie.gateway?igsh=dzNxYnl3OGpnbmpn"/>
                </a:rPr>
                <a:t>sisään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333342" y="3227379"/>
            <a:ext cx="5553193" cy="1862839"/>
          </a:xfrm>
        </p:spPr>
        <p:txBody>
          <a:bodyPr vert="horz" lIns="80201" tIns="40100" rIns="80201" bIns="40100" rtlCol="0" anchor="t">
            <a:normAutofit/>
          </a:bodyPr>
          <a:lstStyle/>
          <a:p>
            <a:r>
              <a:rPr lang="en-US" dirty="0" err="1"/>
              <a:t>Irlantilainen</a:t>
            </a:r>
            <a:r>
              <a:rPr lang="en-US" dirty="0"/>
              <a:t> </a:t>
            </a:r>
            <a:r>
              <a:rPr lang="en-US" dirty="0" err="1"/>
              <a:t>näkökulma</a:t>
            </a:r>
            <a:r>
              <a:rPr lang="en-US" dirty="0"/>
              <a:t>: </a:t>
            </a:r>
            <a:r>
              <a:rPr lang="en-US" dirty="0" err="1"/>
              <a:t>Maito</a:t>
            </a:r>
            <a:endParaRPr lang="en-US" dirty="0"/>
          </a:p>
        </p:txBody>
      </p:sp>
      <p:sp>
        <p:nvSpPr>
          <p:cNvPr id="8" name="Freeform 7">
            <a:extLst>
              <a:ext uri="{FF2B5EF4-FFF2-40B4-BE49-F238E27FC236}">
                <a16:creationId xmlns:a16="http://schemas.microsoft.com/office/drawing/2014/main" id="{A3B464D6-C3E4-2466-6582-5E34672FDED3}"/>
              </a:ext>
            </a:extLst>
          </p:cNvPr>
          <p:cNvSpPr/>
          <p:nvPr/>
        </p:nvSpPr>
        <p:spPr>
          <a:xfrm>
            <a:off x="-5397509" y="3778249"/>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
        <p:nvSpPr>
          <p:cNvPr id="2" name="Freeform 2">
            <a:extLst>
              <a:ext uri="{FF2B5EF4-FFF2-40B4-BE49-F238E27FC236}">
                <a16:creationId xmlns:a16="http://schemas.microsoft.com/office/drawing/2014/main" id="{DE7130DC-5AD6-14B5-5877-794CADBFB50A}"/>
              </a:ext>
            </a:extLst>
          </p:cNvPr>
          <p:cNvSpPr>
            <a:spLocks/>
          </p:cNvSpPr>
          <p:nvPr/>
        </p:nvSpPr>
        <p:spPr bwMode="auto">
          <a:xfrm rot="20839667">
            <a:off x="7561575" y="3227379"/>
            <a:ext cx="1550567" cy="1597632"/>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a:p>
        </p:txBody>
      </p:sp>
      <p:pic>
        <p:nvPicPr>
          <p:cNvPr id="2050" name="Picture 2" descr="Dairy Manufacturing | Donaldson Compressed Air &amp; Process">
            <a:extLst>
              <a:ext uri="{FF2B5EF4-FFF2-40B4-BE49-F238E27FC236}">
                <a16:creationId xmlns:a16="http://schemas.microsoft.com/office/drawing/2014/main" id="{FC67D3E4-3078-812B-6001-1F8D3E4479DF}"/>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85986" y="425450"/>
            <a:ext cx="3602839" cy="66294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7">
            <a:extLst>
              <a:ext uri="{FF2B5EF4-FFF2-40B4-BE49-F238E27FC236}">
                <a16:creationId xmlns:a16="http://schemas.microsoft.com/office/drawing/2014/main" id="{614A2A49-29D3-1199-498A-AF9105C019CD}"/>
              </a:ext>
            </a:extLst>
          </p:cNvPr>
          <p:cNvSpPr/>
          <p:nvPr/>
        </p:nvSpPr>
        <p:spPr>
          <a:xfrm>
            <a:off x="-5348990" y="3699600"/>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
        <p:nvSpPr>
          <p:cNvPr id="13" name="Rectangle 12">
            <a:extLst>
              <a:ext uri="{FF2B5EF4-FFF2-40B4-BE49-F238E27FC236}">
                <a16:creationId xmlns:a16="http://schemas.microsoft.com/office/drawing/2014/main" id="{F5B3DF5B-B659-D26B-965C-36176B3B9B03}"/>
              </a:ext>
            </a:extLst>
          </p:cNvPr>
          <p:cNvSpPr/>
          <p:nvPr/>
        </p:nvSpPr>
        <p:spPr>
          <a:xfrm>
            <a:off x="2942054" y="2101311"/>
            <a:ext cx="4554263" cy="612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2996360" y="2124246"/>
            <a:ext cx="3181833" cy="578300"/>
          </a:xfrm>
          <a:prstGeom prst="rect">
            <a:avLst/>
          </a:prstGeom>
          <a:noFill/>
        </p:spPr>
        <p:txBody>
          <a:bodyPr wrap="none" rtlCol="0">
            <a:spAutoFit/>
          </a:bodyPr>
          <a:lstStyle/>
          <a:p>
            <a:r>
              <a:rPr lang="en-US" sz="3158" b="1" spc="284" dirty="0" err="1">
                <a:solidFill>
                  <a:srgbClr val="60BA47"/>
                </a:solidFill>
                <a:latin typeface="Calibri" panose="020F0502020204030204" pitchFamily="34" charset="0"/>
                <a:cs typeface="Calibri" panose="020F0502020204030204" pitchFamily="34" charset="0"/>
              </a:rPr>
              <a:t>Jätevirtakartat</a:t>
            </a:r>
            <a:endParaRPr lang="en-US" sz="3158" b="1" spc="284"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793530" y="1498035"/>
            <a:ext cx="1882116" cy="898156"/>
            <a:chOff x="0" y="0"/>
            <a:chExt cx="4292324" cy="2048320"/>
          </a:xfrm>
        </p:grpSpPr>
        <p:sp>
          <p:nvSpPr>
            <p:cNvPr id="12" name="Freeform 12"/>
            <p:cNvSpPr/>
            <p:nvPr/>
          </p:nvSpPr>
          <p:spPr>
            <a:xfrm>
              <a:off x="0" y="0"/>
              <a:ext cx="4292324" cy="2048320"/>
            </a:xfrm>
            <a:custGeom>
              <a:avLst/>
              <a:gdLst/>
              <a:ahLst/>
              <a:cxnLst/>
              <a:rect l="l" t="t" r="r" b="b"/>
              <a:pathLst>
                <a:path w="4292324" h="2048320">
                  <a:moveTo>
                    <a:pt x="0" y="0"/>
                  </a:moveTo>
                  <a:lnTo>
                    <a:pt x="4292324" y="0"/>
                  </a:lnTo>
                  <a:lnTo>
                    <a:pt x="4292324" y="2048320"/>
                  </a:lnTo>
                  <a:lnTo>
                    <a:pt x="0" y="2048320"/>
                  </a:lnTo>
                  <a:close/>
                </a:path>
              </a:pathLst>
            </a:custGeom>
            <a:solidFill>
              <a:srgbClr val="000000">
                <a:alpha val="0"/>
              </a:srgbClr>
            </a:solidFill>
          </p:spPr>
          <p:txBody>
            <a:bodyPr/>
            <a:lstStyle/>
            <a:p>
              <a:endParaRPr lang="fi-FI"/>
            </a:p>
          </p:txBody>
        </p:sp>
        <p:sp>
          <p:nvSpPr>
            <p:cNvPr id="13" name="TextBox 13"/>
            <p:cNvSpPr txBox="1"/>
            <p:nvPr/>
          </p:nvSpPr>
          <p:spPr>
            <a:xfrm>
              <a:off x="0" y="-28575"/>
              <a:ext cx="4292324" cy="2076895"/>
            </a:xfrm>
            <a:prstGeom prst="rect">
              <a:avLst/>
            </a:prstGeom>
          </p:spPr>
          <p:txBody>
            <a:bodyPr lIns="0" tIns="0" rIns="0" bIns="0" rtlCol="0" anchor="t"/>
            <a:lstStyle/>
            <a:p>
              <a:pPr marL="0" lvl="0" indent="0" algn="l">
                <a:lnSpc>
                  <a:spcPts val="2916"/>
                </a:lnSpc>
              </a:pPr>
              <a:r>
                <a:rPr lang="en-US" sz="2700" b="1">
                  <a:solidFill>
                    <a:srgbClr val="09465E"/>
                  </a:solidFill>
                  <a:latin typeface="Calibri (MS) Bold"/>
                  <a:ea typeface="Calibri (MS) Bold"/>
                  <a:cs typeface="Calibri (MS) Bold"/>
                  <a:sym typeface="Calibri (MS) Bold"/>
                </a:rPr>
                <a:t>Maitojätteen kulku</a:t>
              </a:r>
            </a:p>
          </p:txBody>
        </p:sp>
      </p:grpSp>
      <p:grpSp>
        <p:nvGrpSpPr>
          <p:cNvPr id="14" name="Group 14"/>
          <p:cNvGrpSpPr/>
          <p:nvPr/>
        </p:nvGrpSpPr>
        <p:grpSpPr>
          <a:xfrm>
            <a:off x="793530" y="3091293"/>
            <a:ext cx="1977391" cy="2459071"/>
            <a:chOff x="0" y="0"/>
            <a:chExt cx="4509606" cy="5608117"/>
          </a:xfrm>
        </p:grpSpPr>
        <p:sp>
          <p:nvSpPr>
            <p:cNvPr id="15" name="Freeform 15"/>
            <p:cNvSpPr/>
            <p:nvPr/>
          </p:nvSpPr>
          <p:spPr>
            <a:xfrm>
              <a:off x="0" y="0"/>
              <a:ext cx="4509606" cy="5608117"/>
            </a:xfrm>
            <a:custGeom>
              <a:avLst/>
              <a:gdLst/>
              <a:ahLst/>
              <a:cxnLst/>
              <a:rect l="l" t="t" r="r" b="b"/>
              <a:pathLst>
                <a:path w="4509606" h="5608117">
                  <a:moveTo>
                    <a:pt x="0" y="0"/>
                  </a:moveTo>
                  <a:lnTo>
                    <a:pt x="4509606" y="0"/>
                  </a:lnTo>
                  <a:lnTo>
                    <a:pt x="4509606" y="5608117"/>
                  </a:lnTo>
                  <a:lnTo>
                    <a:pt x="0" y="5608117"/>
                  </a:lnTo>
                  <a:close/>
                </a:path>
              </a:pathLst>
            </a:custGeom>
            <a:solidFill>
              <a:srgbClr val="000000">
                <a:alpha val="0"/>
              </a:srgbClr>
            </a:solidFill>
          </p:spPr>
          <p:txBody>
            <a:bodyPr/>
            <a:lstStyle/>
            <a:p>
              <a:endParaRPr lang="fi-FI"/>
            </a:p>
          </p:txBody>
        </p:sp>
        <p:sp>
          <p:nvSpPr>
            <p:cNvPr id="16" name="TextBox 16"/>
            <p:cNvSpPr txBox="1"/>
            <p:nvPr/>
          </p:nvSpPr>
          <p:spPr>
            <a:xfrm>
              <a:off x="0" y="-38100"/>
              <a:ext cx="4509606" cy="5646217"/>
            </a:xfrm>
            <a:prstGeom prst="rect">
              <a:avLst/>
            </a:prstGeom>
          </p:spPr>
          <p:txBody>
            <a:bodyPr lIns="0" tIns="0" rIns="0" bIns="0" rtlCol="0" anchor="t"/>
            <a:lstStyle/>
            <a:p>
              <a:pPr marL="0" lvl="0" indent="0" algn="l">
                <a:lnSpc>
                  <a:spcPts val="1894"/>
                </a:lnSpc>
              </a:pPr>
              <a:r>
                <a:rPr lang="en-US" sz="1578" dirty="0" err="1">
                  <a:solidFill>
                    <a:srgbClr val="086D6E"/>
                  </a:solidFill>
                  <a:latin typeface="Calibri (MS)"/>
                  <a:ea typeface="Calibri (MS)"/>
                  <a:cs typeface="Calibri (MS)"/>
                  <a:sym typeface="Calibri (MS)"/>
                </a:rPr>
                <a:t>Keskeisimmät</a:t>
              </a:r>
              <a:r>
                <a:rPr lang="en-US" sz="1578" dirty="0">
                  <a:solidFill>
                    <a:srgbClr val="086D6E"/>
                  </a:solidFill>
                  <a:latin typeface="Calibri (MS)"/>
                  <a:ea typeface="Calibri (MS)"/>
                  <a:cs typeface="Calibri (MS)"/>
                  <a:sym typeface="Calibri (MS)"/>
                </a:rPr>
                <a:t> </a:t>
              </a:r>
              <a:r>
                <a:rPr lang="en-US" sz="1578" dirty="0" err="1">
                  <a:solidFill>
                    <a:srgbClr val="086D6E"/>
                  </a:solidFill>
                  <a:latin typeface="Calibri (MS)"/>
                  <a:ea typeface="Calibri (MS)"/>
                  <a:cs typeface="Calibri (MS)"/>
                  <a:sym typeface="Calibri (MS)"/>
                </a:rPr>
                <a:t>tuotantovaiheet</a:t>
              </a:r>
              <a:r>
                <a:rPr lang="en-US" sz="1578" dirty="0">
                  <a:solidFill>
                    <a:srgbClr val="086D6E"/>
                  </a:solidFill>
                  <a:latin typeface="Calibri (MS)"/>
                  <a:ea typeface="Calibri (MS)"/>
                  <a:cs typeface="Calibri (MS)"/>
                  <a:sym typeface="Calibri (MS)"/>
                </a:rPr>
                <a:t> ja </a:t>
              </a:r>
              <a:r>
                <a:rPr lang="en-US" sz="1578" dirty="0" err="1">
                  <a:solidFill>
                    <a:srgbClr val="086D6E"/>
                  </a:solidFill>
                  <a:latin typeface="Calibri (MS)"/>
                  <a:ea typeface="Calibri (MS)"/>
                  <a:cs typeface="Calibri (MS)"/>
                  <a:sym typeface="Calibri (MS)"/>
                </a:rPr>
                <a:t>maitotuotteiden</a:t>
              </a:r>
              <a:r>
                <a:rPr lang="en-US" sz="1578" dirty="0">
                  <a:solidFill>
                    <a:srgbClr val="086D6E"/>
                  </a:solidFill>
                  <a:latin typeface="Calibri (MS)"/>
                  <a:ea typeface="Calibri (MS)"/>
                  <a:cs typeface="Calibri (MS)"/>
                  <a:sym typeface="Calibri (MS)"/>
                </a:rPr>
                <a:t> </a:t>
              </a:r>
              <a:r>
                <a:rPr lang="en-US" sz="1578" dirty="0" err="1">
                  <a:solidFill>
                    <a:srgbClr val="086D6E"/>
                  </a:solidFill>
                  <a:latin typeface="Calibri (MS)"/>
                  <a:ea typeface="Calibri (MS)"/>
                  <a:cs typeface="Calibri (MS)"/>
                  <a:sym typeface="Calibri (MS)"/>
                </a:rPr>
                <a:t>sivutuotteiden</a:t>
              </a:r>
              <a:r>
                <a:rPr lang="en-US" sz="1578" dirty="0">
                  <a:solidFill>
                    <a:srgbClr val="086D6E"/>
                  </a:solidFill>
                  <a:latin typeface="Calibri (MS)"/>
                  <a:ea typeface="Calibri (MS)"/>
                  <a:cs typeface="Calibri (MS)"/>
                  <a:sym typeface="Calibri (MS)"/>
                </a:rPr>
                <a:t> </a:t>
              </a:r>
              <a:r>
                <a:rPr lang="en-US" sz="1578" dirty="0" err="1">
                  <a:solidFill>
                    <a:srgbClr val="086D6E"/>
                  </a:solidFill>
                  <a:latin typeface="Calibri (MS)"/>
                  <a:ea typeface="Calibri (MS)"/>
                  <a:cs typeface="Calibri (MS)"/>
                  <a:sym typeface="Calibri (MS)"/>
                </a:rPr>
                <a:t>mahdolliset</a:t>
              </a:r>
              <a:r>
                <a:rPr lang="en-US" sz="1578" dirty="0">
                  <a:solidFill>
                    <a:srgbClr val="086D6E"/>
                  </a:solidFill>
                  <a:latin typeface="Calibri (MS)"/>
                  <a:ea typeface="Calibri (MS)"/>
                  <a:cs typeface="Calibri (MS)"/>
                  <a:sym typeface="Calibri (MS)"/>
                </a:rPr>
                <a:t> </a:t>
              </a:r>
              <a:r>
                <a:rPr lang="en-US" sz="1578" dirty="0" err="1">
                  <a:solidFill>
                    <a:srgbClr val="086D6E"/>
                  </a:solidFill>
                  <a:latin typeface="Calibri (MS)"/>
                  <a:ea typeface="Calibri (MS)"/>
                  <a:cs typeface="Calibri (MS)"/>
                  <a:sym typeface="Calibri (MS)"/>
                </a:rPr>
                <a:t>käyttötarkoitukset</a:t>
              </a:r>
              <a:r>
                <a:rPr lang="en-US" sz="1578" dirty="0">
                  <a:solidFill>
                    <a:srgbClr val="086D6E"/>
                  </a:solidFill>
                  <a:latin typeface="Calibri (MS)"/>
                  <a:ea typeface="Calibri (MS)"/>
                  <a:cs typeface="Calibri (MS)"/>
                  <a:sym typeface="Calibri (MS)"/>
                </a:rPr>
                <a:t>.</a:t>
              </a:r>
            </a:p>
          </p:txBody>
        </p:sp>
      </p:grpSp>
      <p:pic>
        <p:nvPicPr>
          <p:cNvPr id="18" name="Kuva 17" descr="Kuva, joka sisältää kohteen teksti, kuvakaappaus, Verkkosivusto, ohjelmisto&#10;&#10;Tekoälyn generoima sisältö voi olla virheellistä.">
            <a:extLst>
              <a:ext uri="{FF2B5EF4-FFF2-40B4-BE49-F238E27FC236}">
                <a16:creationId xmlns:a16="http://schemas.microsoft.com/office/drawing/2014/main" id="{9F3496CF-E86E-B8A8-E0DF-C2E65FBAD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300" y="1195415"/>
            <a:ext cx="5791200" cy="51629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45776" y="-1049304"/>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793530" y="1145645"/>
            <a:ext cx="8816124" cy="704779"/>
            <a:chOff x="0" y="0"/>
            <a:chExt cx="20105908" cy="1607308"/>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fi-FI"/>
            </a:p>
          </p:txBody>
        </p:sp>
        <p:sp>
          <p:nvSpPr>
            <p:cNvPr id="13" name="TextBox 13"/>
            <p:cNvSpPr txBox="1"/>
            <p:nvPr/>
          </p:nvSpPr>
          <p:spPr>
            <a:xfrm>
              <a:off x="0" y="-38100"/>
              <a:ext cx="20105908" cy="1645408"/>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Ensisijainen</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tuote</a:t>
              </a:r>
              <a:r>
                <a:rPr lang="en-US" sz="3157" b="1" dirty="0">
                  <a:solidFill>
                    <a:srgbClr val="09465E"/>
                  </a:solidFill>
                  <a:latin typeface="Calibri (MS) Bold"/>
                  <a:ea typeface="Calibri (MS) Bold"/>
                  <a:cs typeface="Calibri (MS) Bold"/>
                  <a:sym typeface="Calibri (MS) Bold"/>
                </a:rPr>
                <a:t> – </a:t>
              </a:r>
              <a:r>
                <a:rPr lang="en-US" sz="3157" b="1" dirty="0" err="1">
                  <a:solidFill>
                    <a:srgbClr val="09465E"/>
                  </a:solidFill>
                  <a:latin typeface="Calibri (MS) Bold"/>
                  <a:ea typeface="Calibri (MS) Bold"/>
                  <a:cs typeface="Calibri (MS) Bold"/>
                  <a:sym typeface="Calibri (MS) Bold"/>
                </a:rPr>
                <a:t>raakamaito</a:t>
              </a:r>
              <a:endParaRPr lang="en-US" sz="315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524218" y="1617156"/>
            <a:ext cx="9374400" cy="4278756"/>
            <a:chOff x="-61772" y="-127624"/>
            <a:chExt cx="21379103" cy="9758060"/>
          </a:xfrm>
        </p:grpSpPr>
        <p:sp>
          <p:nvSpPr>
            <p:cNvPr id="15" name="Freeform 15"/>
            <p:cNvSpPr/>
            <p:nvPr/>
          </p:nvSpPr>
          <p:spPr>
            <a:xfrm>
              <a:off x="0" y="0"/>
              <a:ext cx="21055647" cy="9630436"/>
            </a:xfrm>
            <a:custGeom>
              <a:avLst/>
              <a:gdLst/>
              <a:ahLst/>
              <a:cxnLst/>
              <a:rect l="l" t="t" r="r" b="b"/>
              <a:pathLst>
                <a:path w="21055647" h="9630436">
                  <a:moveTo>
                    <a:pt x="0" y="0"/>
                  </a:moveTo>
                  <a:lnTo>
                    <a:pt x="21055647" y="0"/>
                  </a:lnTo>
                  <a:lnTo>
                    <a:pt x="21055647" y="9630436"/>
                  </a:lnTo>
                  <a:lnTo>
                    <a:pt x="0" y="9630436"/>
                  </a:lnTo>
                  <a:close/>
                </a:path>
              </a:pathLst>
            </a:custGeom>
            <a:solidFill>
              <a:srgbClr val="000000">
                <a:alpha val="0"/>
              </a:srgbClr>
            </a:solidFill>
          </p:spPr>
          <p:txBody>
            <a:bodyPr/>
            <a:lstStyle/>
            <a:p>
              <a:endParaRPr lang="fi-FI"/>
            </a:p>
          </p:txBody>
        </p:sp>
        <p:sp>
          <p:nvSpPr>
            <p:cNvPr id="16" name="TextBox 16"/>
            <p:cNvSpPr txBox="1"/>
            <p:nvPr/>
          </p:nvSpPr>
          <p:spPr>
            <a:xfrm>
              <a:off x="-61772" y="-127624"/>
              <a:ext cx="21379103" cy="9659012"/>
            </a:xfrm>
            <a:prstGeom prst="rect">
              <a:avLst/>
            </a:prstGeom>
          </p:spPr>
          <p:txBody>
            <a:bodyPr lIns="0" tIns="0" rIns="0" bIns="0" rtlCol="0" anchor="t"/>
            <a:lstStyle/>
            <a:p>
              <a:pPr marL="0" lvl="0" indent="0" algn="l">
                <a:lnSpc>
                  <a:spcPts val="2079"/>
                </a:lnSpc>
              </a:pPr>
              <a:r>
                <a:rPr lang="en-US" sz="1844" dirty="0" err="1">
                  <a:solidFill>
                    <a:srgbClr val="09465E"/>
                  </a:solidFill>
                  <a:latin typeface="Calibri (MS)"/>
                  <a:ea typeface="Calibri (MS)"/>
                  <a:cs typeface="Calibri (MS)"/>
                  <a:sym typeface="Calibri (MS)"/>
                </a:rPr>
                <a:t>Maidontuotannon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päätuote</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keskittyy</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ensisijaisesti</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maitoon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josta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valmistetaan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erilaisia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tuotteita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kuten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juustoa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voita</a:t>
              </a:r>
              <a:r>
                <a:rPr lang="en-US" sz="1844" dirty="0">
                  <a:solidFill>
                    <a:srgbClr val="09465E"/>
                  </a:solidFill>
                  <a:latin typeface="Calibri (MS)"/>
                  <a:ea typeface="Calibri (MS)"/>
                  <a:cs typeface="Calibri (MS)"/>
                  <a:sym typeface="Calibri (MS)"/>
                </a:rPr>
                <a:t> ja </a:t>
              </a:r>
              <a:r>
                <a:rPr lang="en-US" sz="1844" dirty="0" err="1">
                  <a:solidFill>
                    <a:srgbClr val="09465E"/>
                  </a:solidFill>
                  <a:latin typeface="Calibri (MS)"/>
                  <a:ea typeface="Calibri (MS)"/>
                  <a:cs typeface="Calibri (MS)"/>
                  <a:sym typeface="Calibri (MS)"/>
                </a:rPr>
                <a:t>jogurttia</a:t>
              </a:r>
              <a:r>
                <a:rPr lang="en-US" sz="1844" dirty="0">
                  <a:solidFill>
                    <a:srgbClr val="09465E"/>
                  </a:solidFill>
                  <a:latin typeface="Calibri (MS)"/>
                  <a:ea typeface="Calibri (MS)"/>
                  <a:cs typeface="Calibri (MS)"/>
                  <a:sym typeface="Calibri (MS)"/>
                </a:rPr>
                <a:t>.</a:t>
              </a:r>
            </a:p>
            <a:p>
              <a:pPr marL="0" lvl="0" indent="0" algn="l">
                <a:lnSpc>
                  <a:spcPts val="2079"/>
                </a:lnSpc>
              </a:pPr>
              <a:endParaRPr lang="en-US" sz="1844" dirty="0">
                <a:solidFill>
                  <a:srgbClr val="09465E"/>
                </a:solidFill>
                <a:latin typeface="Calibri (MS)"/>
                <a:ea typeface="Calibri (MS)"/>
                <a:cs typeface="Calibri (MS)"/>
                <a:sym typeface="Calibri (MS)"/>
              </a:endParaRPr>
            </a:p>
            <a:p>
              <a:pPr marL="0" lvl="0" indent="0" algn="l">
                <a:lnSpc>
                  <a:spcPts val="2079"/>
                </a:lnSpc>
              </a:pPr>
              <a:r>
                <a:rPr lang="en-US" sz="184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Maidon</a:t>
              </a:r>
              <a:r>
                <a:rPr lang="en-US" sz="184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84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maitotuotteiden</a:t>
              </a:r>
              <a:r>
                <a:rPr lang="en-US" sz="184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4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monipuolisuus</a:t>
              </a:r>
              <a:endParaRPr lang="en-US" sz="184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079"/>
                </a:lnSpc>
              </a:pPr>
              <a:endParaRPr lang="en-US" sz="184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079"/>
                </a:lnSpc>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Teknologiset</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edistysaskeleet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Meijerituotteiden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jalostuksen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innovaatiot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mahdollistaneet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Irlannille</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tehokkaan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laajan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valikoiman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maitotuotteiden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tuotannon</a:t>
              </a:r>
              <a:endPar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079"/>
                </a:lnSpc>
              </a:pPr>
              <a:endPar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079"/>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Tehokas</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hyödyntäminen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Monet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maidontuotantoprosessin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vaiheet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voivat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arvokkaita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teollisuudenaloilla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079"/>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Irlannin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meijerituotteiden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maailmanlaajuinen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kysyntä</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Irlanti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huomattavasti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enemmän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meijerituotteita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kuluttaa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kotimaassaan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Korkeasta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laadustaan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tunnettu</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irlantilainen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meijeri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erittäin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kysytty</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kansainvälisesti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vienti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globaalille</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markkinoille</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merkittävää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EU-</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jäsenyys</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kauppasopimukset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entisestään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helpottaneet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prosessia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079"/>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Ihanteellinen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ilmasto</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maaperä</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Irlannin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leuto</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ilmasto</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runsas</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sademäärä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tekevät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siitä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erinomaisen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ruohopohjaiseen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maidonviljelyyn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jolloin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lehmät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voivat</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laiduntaa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suurimman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osan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vuodesta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Tämä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järjestelmä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kestävä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kustannustehokas</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tukee</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korkealaatuista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maidontuotantoa</a:t>
              </a:r>
              <a:r>
                <a:rPr lang="en-US" sz="184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print">
              <a:extLst>
                <a:ext uri="{28A0092B-C50C-407E-A947-70E740481C1C}">
                  <a14:useLocalDpi xmlns:a14="http://schemas.microsoft.com/office/drawing/2010/main" val="0"/>
                </a:ext>
              </a:extLst>
            </a:blip>
            <a:stretch>
              <a:fillRect l="20556"/>
            </a:stretch>
          </a:blipFill>
        </p:spPr>
        <p:txBody>
          <a:bodyPr/>
          <a:lstStyle/>
          <a:p>
            <a:endParaRPr lang="fi-FI"/>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9" name="Group 9"/>
          <p:cNvGrpSpPr/>
          <p:nvPr/>
        </p:nvGrpSpPr>
        <p:grpSpPr>
          <a:xfrm>
            <a:off x="969052" y="1095909"/>
            <a:ext cx="6853928" cy="1061006"/>
            <a:chOff x="0" y="0"/>
            <a:chExt cx="15630956" cy="2419714"/>
          </a:xfrm>
        </p:grpSpPr>
        <p:sp>
          <p:nvSpPr>
            <p:cNvPr id="10" name="Freeform 10"/>
            <p:cNvSpPr/>
            <p:nvPr/>
          </p:nvSpPr>
          <p:spPr>
            <a:xfrm>
              <a:off x="0" y="0"/>
              <a:ext cx="15630956" cy="2419714"/>
            </a:xfrm>
            <a:custGeom>
              <a:avLst/>
              <a:gdLst/>
              <a:ahLst/>
              <a:cxnLst/>
              <a:rect l="l" t="t" r="r" b="b"/>
              <a:pathLst>
                <a:path w="15630956" h="2419714">
                  <a:moveTo>
                    <a:pt x="0" y="0"/>
                  </a:moveTo>
                  <a:lnTo>
                    <a:pt x="15630956" y="0"/>
                  </a:lnTo>
                  <a:lnTo>
                    <a:pt x="15630956" y="2419714"/>
                  </a:lnTo>
                  <a:lnTo>
                    <a:pt x="0" y="2419714"/>
                  </a:lnTo>
                  <a:close/>
                </a:path>
              </a:pathLst>
            </a:custGeom>
            <a:solidFill>
              <a:srgbClr val="000000">
                <a:alpha val="0"/>
              </a:srgbClr>
            </a:solidFill>
          </p:spPr>
          <p:txBody>
            <a:bodyPr/>
            <a:lstStyle/>
            <a:p>
              <a:endParaRPr lang="fi-FI"/>
            </a:p>
          </p:txBody>
        </p:sp>
        <p:sp>
          <p:nvSpPr>
            <p:cNvPr id="11" name="TextBox 11"/>
            <p:cNvSpPr txBox="1"/>
            <p:nvPr/>
          </p:nvSpPr>
          <p:spPr>
            <a:xfrm>
              <a:off x="0" y="-38100"/>
              <a:ext cx="15630956" cy="2457814"/>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Jalostetut</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tuotteet</a:t>
              </a:r>
              <a:r>
                <a:rPr lang="en-US" sz="3157" b="1" dirty="0">
                  <a:solidFill>
                    <a:srgbClr val="09465E"/>
                  </a:solidFill>
                  <a:latin typeface="Calibri (MS) Bold"/>
                  <a:ea typeface="Calibri (MS) Bold"/>
                  <a:cs typeface="Calibri (MS) Bold"/>
                  <a:sym typeface="Calibri (MS) Bold"/>
                </a:rPr>
                <a:t> – </a:t>
              </a:r>
              <a:r>
                <a:rPr lang="en-US" sz="3157" b="1" dirty="0" err="1">
                  <a:solidFill>
                    <a:srgbClr val="09465E"/>
                  </a:solidFill>
                  <a:latin typeface="Calibri (MS) Bold"/>
                  <a:ea typeface="Calibri (MS) Bold"/>
                  <a:cs typeface="Calibri (MS) Bold"/>
                  <a:sym typeface="Calibri (MS) Bold"/>
                </a:rPr>
                <a:t>Prosessoidut</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maitotuotteet</a:t>
              </a:r>
              <a:endParaRPr lang="en-US" sz="3157" b="1" dirty="0">
                <a:solidFill>
                  <a:srgbClr val="09465E"/>
                </a:solidFill>
                <a:latin typeface="Calibri (MS) Bold"/>
                <a:ea typeface="Calibri (MS) Bold"/>
                <a:cs typeface="Calibri (MS) Bold"/>
                <a:sym typeface="Calibri (MS) Bold"/>
              </a:endParaRPr>
            </a:p>
          </p:txBody>
        </p:sp>
      </p:grpSp>
      <p:grpSp>
        <p:nvGrpSpPr>
          <p:cNvPr id="12" name="Group 12"/>
          <p:cNvGrpSpPr/>
          <p:nvPr/>
        </p:nvGrpSpPr>
        <p:grpSpPr>
          <a:xfrm>
            <a:off x="5792011" y="1759506"/>
            <a:ext cx="4581384" cy="5046575"/>
            <a:chOff x="-201191" y="0"/>
            <a:chExt cx="10448229" cy="11509136"/>
          </a:xfrm>
        </p:grpSpPr>
        <p:sp>
          <p:nvSpPr>
            <p:cNvPr id="13" name="Freeform 13"/>
            <p:cNvSpPr/>
            <p:nvPr/>
          </p:nvSpPr>
          <p:spPr>
            <a:xfrm>
              <a:off x="0" y="0"/>
              <a:ext cx="10247038" cy="9581940"/>
            </a:xfrm>
            <a:custGeom>
              <a:avLst/>
              <a:gdLst/>
              <a:ahLst/>
              <a:cxnLst/>
              <a:rect l="l" t="t" r="r" b="b"/>
              <a:pathLst>
                <a:path w="10247038" h="9581940">
                  <a:moveTo>
                    <a:pt x="0" y="0"/>
                  </a:moveTo>
                  <a:lnTo>
                    <a:pt x="10247038" y="0"/>
                  </a:lnTo>
                  <a:lnTo>
                    <a:pt x="10247038" y="9581940"/>
                  </a:lnTo>
                  <a:lnTo>
                    <a:pt x="0" y="9581940"/>
                  </a:lnTo>
                  <a:close/>
                </a:path>
              </a:pathLst>
            </a:custGeom>
            <a:solidFill>
              <a:srgbClr val="000000">
                <a:alpha val="0"/>
              </a:srgbClr>
            </a:solidFill>
          </p:spPr>
          <p:txBody>
            <a:bodyPr/>
            <a:lstStyle/>
            <a:p>
              <a:endParaRPr lang="fi-FI"/>
            </a:p>
          </p:txBody>
        </p:sp>
        <p:sp>
          <p:nvSpPr>
            <p:cNvPr id="14" name="TextBox 14"/>
            <p:cNvSpPr txBox="1"/>
            <p:nvPr/>
          </p:nvSpPr>
          <p:spPr>
            <a:xfrm>
              <a:off x="-201191" y="1917670"/>
              <a:ext cx="10247038" cy="9591466"/>
            </a:xfrm>
            <a:prstGeom prst="rect">
              <a:avLst/>
            </a:prstGeom>
          </p:spPr>
          <p:txBody>
            <a:bodyPr lIns="0" tIns="0" rIns="0" bIns="0" rtlCol="0" anchor="t"/>
            <a:lstStyle/>
            <a:p>
              <a:pPr marL="0" lvl="0" indent="0" algn="l">
                <a:lnSpc>
                  <a:spcPts val="2174"/>
                </a:lnSpc>
              </a:pPr>
              <a:r>
                <a:rPr lang="en-US" sz="2104" dirty="0" err="1">
                  <a:solidFill>
                    <a:srgbClr val="09465E"/>
                  </a:solidFill>
                  <a:latin typeface="Calibri (MS)"/>
                  <a:ea typeface="Calibri (MS)"/>
                  <a:cs typeface="Calibri (MS)"/>
                  <a:sym typeface="Calibri (MS)"/>
                </a:rPr>
                <a:t>Meijeri</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tarjoaa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monenlaisia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maidonkäsittelyn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tuotteita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joista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voidaan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valmistaa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arvokkaita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tuotteita</a:t>
              </a:r>
              <a:r>
                <a:rPr lang="en-US" sz="2104" dirty="0">
                  <a:solidFill>
                    <a:srgbClr val="09465E"/>
                  </a:solidFill>
                  <a:latin typeface="Calibri (MS)"/>
                  <a:ea typeface="Calibri (MS)"/>
                  <a:cs typeface="Calibri (MS)"/>
                  <a:sym typeface="Calibri (MS)"/>
                </a:rPr>
                <a:t>.</a:t>
              </a:r>
            </a:p>
            <a:p>
              <a:pPr marL="0" lvl="0" indent="0" algn="l">
                <a:lnSpc>
                  <a:spcPts val="2174"/>
                </a:lnSpc>
              </a:pPr>
              <a:endParaRPr lang="en-US" sz="2104" dirty="0">
                <a:solidFill>
                  <a:srgbClr val="09465E"/>
                </a:solidFill>
                <a:latin typeface="Calibri (MS)"/>
                <a:ea typeface="Calibri (MS)"/>
                <a:cs typeface="Calibri (MS)"/>
                <a:sym typeface="Calibri (MS)"/>
              </a:endParaRPr>
            </a:p>
            <a:p>
              <a:pPr marL="457200" lvl="0" indent="-457200" algn="l">
                <a:lnSpc>
                  <a:spcPts val="2174"/>
                </a:lnSpc>
                <a:buFont typeface="+mj-lt"/>
                <a:buAutoNum type="arabicPeriod"/>
              </a:pPr>
              <a:r>
                <a:rPr lang="en-US" sz="2104" b="1" dirty="0">
                  <a:solidFill>
                    <a:srgbClr val="09465E"/>
                  </a:solidFill>
                  <a:latin typeface="Calibri (MS) Bold"/>
                  <a:ea typeface="Calibri (MS) Bold"/>
                  <a:cs typeface="Calibri (MS) Bold"/>
                  <a:sym typeface="Calibri (MS) Bold"/>
                </a:rPr>
                <a:t>Hera			</a:t>
              </a: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Kerma</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Kirnupiimä</a:t>
              </a:r>
              <a:endParaRPr lang="en-US" sz="2104" b="1" dirty="0">
                <a:solidFill>
                  <a:srgbClr val="09465E"/>
                </a:solidFill>
                <a:latin typeface="Calibri (MS) Bold"/>
                <a:ea typeface="Calibri (MS) Bold"/>
                <a:cs typeface="Calibri (MS) Bold"/>
                <a:sym typeface="Calibri (MS) Bold"/>
              </a:endParaRPr>
            </a:p>
            <a:p>
              <a:pPr marL="457200" lvl="0" indent="-457200" algn="l">
                <a:lnSpc>
                  <a:spcPts val="2174"/>
                </a:lnSpc>
                <a:buFont typeface="+mj-lt"/>
                <a:buAutoNum type="arabicPeriod"/>
              </a:pPr>
              <a:r>
                <a:rPr lang="en-US" sz="2104" b="1" dirty="0" err="1">
                  <a:solidFill>
                    <a:srgbClr val="09465E"/>
                  </a:solidFill>
                  <a:latin typeface="Calibri (MS) Bold"/>
                  <a:ea typeface="Calibri (MS) Bold"/>
                  <a:cs typeface="Calibri (MS) Bold"/>
                  <a:sym typeface="Calibri (MS) Bold"/>
                </a:rPr>
                <a:t>Jogurtti</a:t>
              </a:r>
              <a:r>
                <a:rPr lang="en-US" sz="2104" b="1" dirty="0">
                  <a:solidFill>
                    <a:srgbClr val="09465E"/>
                  </a:solidFill>
                  <a:latin typeface="Calibri (MS) Bold"/>
                  <a:ea typeface="Calibri (MS) Bold"/>
                  <a:cs typeface="Calibri (MS) Bold"/>
                  <a:sym typeface="Calibri (MS) Bold"/>
                </a:rPr>
                <a:t> ja </a:t>
              </a:r>
              <a:r>
                <a:rPr lang="en-US" sz="2104" b="1" dirty="0" err="1">
                  <a:solidFill>
                    <a:srgbClr val="09465E"/>
                  </a:solidFill>
                  <a:latin typeface="Calibri (MS) Bold"/>
                  <a:ea typeface="Calibri (MS) Bold"/>
                  <a:cs typeface="Calibri (MS) Bold"/>
                  <a:sym typeface="Calibri (MS) Bold"/>
                </a:rPr>
                <a:t>kefiiri</a:t>
              </a:r>
              <a:endParaRPr lang="en-US" sz="2104" b="1" dirty="0">
                <a:solidFill>
                  <a:srgbClr val="09465E"/>
                </a:solidFill>
                <a:latin typeface="Calibri (MS) Bold"/>
                <a:ea typeface="Calibri (MS) Bold"/>
                <a:cs typeface="Calibri (MS) Bold"/>
                <a:sym typeface="Calibri (MS) Bold"/>
              </a:endParaRPr>
            </a:p>
          </p:txBody>
        </p:sp>
      </p:grpSp>
      <p:grpSp>
        <p:nvGrpSpPr>
          <p:cNvPr id="15" name="Group 15"/>
          <p:cNvGrpSpPr/>
          <p:nvPr/>
        </p:nvGrpSpPr>
        <p:grpSpPr>
          <a:xfrm>
            <a:off x="542669" y="2600220"/>
            <a:ext cx="4511597" cy="3434177"/>
            <a:chOff x="0" y="0"/>
            <a:chExt cx="10289074" cy="7831928"/>
          </a:xfrm>
        </p:grpSpPr>
        <p:sp>
          <p:nvSpPr>
            <p:cNvPr id="16" name="Freeform 16"/>
            <p:cNvSpPr/>
            <p:nvPr/>
          </p:nvSpPr>
          <p:spPr>
            <a:xfrm>
              <a:off x="12700" y="12700"/>
              <a:ext cx="10263632" cy="7806563"/>
            </a:xfrm>
            <a:custGeom>
              <a:avLst/>
              <a:gdLst/>
              <a:ahLst/>
              <a:cxnLst/>
              <a:rect l="l" t="t" r="r" b="b"/>
              <a:pathLst>
                <a:path w="10263632" h="7806563">
                  <a:moveTo>
                    <a:pt x="0" y="0"/>
                  </a:moveTo>
                  <a:lnTo>
                    <a:pt x="10263632" y="0"/>
                  </a:lnTo>
                  <a:lnTo>
                    <a:pt x="10263632" y="7806563"/>
                  </a:lnTo>
                  <a:lnTo>
                    <a:pt x="0" y="7806563"/>
                  </a:lnTo>
                  <a:close/>
                </a:path>
              </a:pathLst>
            </a:custGeom>
            <a:blipFill>
              <a:blip r:embed="rId5" cstate="print">
                <a:extLst>
                  <a:ext uri="{28A0092B-C50C-407E-A947-70E740481C1C}">
                    <a14:useLocalDpi xmlns:a14="http://schemas.microsoft.com/office/drawing/2010/main" val="0"/>
                  </a:ext>
                </a:extLst>
              </a:blip>
              <a:stretch>
                <a:fillRect/>
              </a:stretch>
            </a:blipFill>
          </p:spPr>
          <p:txBody>
            <a:bodyPr/>
            <a:lstStyle/>
            <a:p>
              <a:endParaRPr lang="fi-FI"/>
            </a:p>
          </p:txBody>
        </p:sp>
        <p:sp>
          <p:nvSpPr>
            <p:cNvPr id="17" name="Freeform 17"/>
            <p:cNvSpPr/>
            <p:nvPr/>
          </p:nvSpPr>
          <p:spPr>
            <a:xfrm>
              <a:off x="0" y="0"/>
              <a:ext cx="10289032" cy="7831963"/>
            </a:xfrm>
            <a:custGeom>
              <a:avLst/>
              <a:gdLst/>
              <a:ahLst/>
              <a:cxnLst/>
              <a:rect l="l" t="t" r="r" b="b"/>
              <a:pathLst>
                <a:path w="10289032" h="7831963">
                  <a:moveTo>
                    <a:pt x="12700" y="0"/>
                  </a:moveTo>
                  <a:lnTo>
                    <a:pt x="10276332" y="0"/>
                  </a:lnTo>
                  <a:cubicBezTo>
                    <a:pt x="10283317" y="0"/>
                    <a:pt x="10289032" y="5715"/>
                    <a:pt x="10289032" y="12700"/>
                  </a:cubicBezTo>
                  <a:lnTo>
                    <a:pt x="10289032" y="7819263"/>
                  </a:lnTo>
                  <a:cubicBezTo>
                    <a:pt x="10289032" y="7826248"/>
                    <a:pt x="10283317" y="7831963"/>
                    <a:pt x="10276332" y="7831963"/>
                  </a:cubicBezTo>
                  <a:lnTo>
                    <a:pt x="12700" y="7831963"/>
                  </a:lnTo>
                  <a:cubicBezTo>
                    <a:pt x="5715" y="7831963"/>
                    <a:pt x="0" y="7826248"/>
                    <a:pt x="0" y="7819263"/>
                  </a:cubicBezTo>
                  <a:lnTo>
                    <a:pt x="0" y="12700"/>
                  </a:lnTo>
                  <a:cubicBezTo>
                    <a:pt x="0" y="5715"/>
                    <a:pt x="5715" y="0"/>
                    <a:pt x="12700" y="0"/>
                  </a:cubicBezTo>
                  <a:moveTo>
                    <a:pt x="12700" y="25400"/>
                  </a:moveTo>
                  <a:lnTo>
                    <a:pt x="12700" y="12700"/>
                  </a:lnTo>
                  <a:lnTo>
                    <a:pt x="25400" y="12700"/>
                  </a:lnTo>
                  <a:lnTo>
                    <a:pt x="25400" y="7819263"/>
                  </a:lnTo>
                  <a:lnTo>
                    <a:pt x="12700" y="7819263"/>
                  </a:lnTo>
                  <a:lnTo>
                    <a:pt x="12700" y="7806563"/>
                  </a:lnTo>
                  <a:lnTo>
                    <a:pt x="10276332" y="7806563"/>
                  </a:lnTo>
                  <a:lnTo>
                    <a:pt x="10276332" y="7819263"/>
                  </a:lnTo>
                  <a:lnTo>
                    <a:pt x="10263632" y="7819263"/>
                  </a:lnTo>
                  <a:lnTo>
                    <a:pt x="10263632" y="12700"/>
                  </a:lnTo>
                  <a:lnTo>
                    <a:pt x="10276332" y="12700"/>
                  </a:lnTo>
                  <a:lnTo>
                    <a:pt x="10276332" y="25400"/>
                  </a:lnTo>
                  <a:lnTo>
                    <a:pt x="12700" y="25400"/>
                  </a:lnTo>
                  <a:close/>
                </a:path>
              </a:pathLst>
            </a:custGeom>
            <a:solidFill>
              <a:srgbClr val="012A2A"/>
            </a:solidFill>
          </p:spPr>
          <p:txBody>
            <a:bodyPr/>
            <a:lstStyle/>
            <a:p>
              <a:endParaRPr lang="fi-FI"/>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314056" y="877714"/>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232168" y="1498035"/>
            <a:ext cx="5658376" cy="4530794"/>
            <a:chOff x="0" y="0"/>
            <a:chExt cx="12904400" cy="10332854"/>
          </a:xfrm>
        </p:grpSpPr>
        <p:sp>
          <p:nvSpPr>
            <p:cNvPr id="12" name="Freeform 12"/>
            <p:cNvSpPr/>
            <p:nvPr/>
          </p:nvSpPr>
          <p:spPr>
            <a:xfrm>
              <a:off x="0" y="0"/>
              <a:ext cx="12904400" cy="10332854"/>
            </a:xfrm>
            <a:custGeom>
              <a:avLst/>
              <a:gdLst/>
              <a:ahLst/>
              <a:cxnLst/>
              <a:rect l="l" t="t" r="r" b="b"/>
              <a:pathLst>
                <a:path w="12904400" h="10332854">
                  <a:moveTo>
                    <a:pt x="0" y="0"/>
                  </a:moveTo>
                  <a:lnTo>
                    <a:pt x="12904400" y="0"/>
                  </a:lnTo>
                  <a:lnTo>
                    <a:pt x="12904400"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904400" cy="10342379"/>
            </a:xfrm>
            <a:prstGeom prst="rect">
              <a:avLst/>
            </a:prstGeom>
          </p:spPr>
          <p:txBody>
            <a:bodyPr lIns="0" tIns="0" rIns="0" bIns="0" rtlCol="0" anchor="t"/>
            <a:lstStyle/>
            <a:p>
              <a:pPr marL="285750" lvl="0" indent="-285750" algn="l">
                <a:lnSpc>
                  <a:spcPts val="2174"/>
                </a:lnSpc>
                <a:buFont typeface="Arial" panose="020B0604020202020204" pitchFamily="34" charset="0"/>
                <a:buChar char="•"/>
              </a:pPr>
              <a:endParaRPr dirty="0"/>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Proteiinilisät</a:t>
              </a:r>
              <a:r>
                <a:rPr lang="en-US" sz="2104" b="1"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Heraproteiini</a:t>
              </a:r>
              <a:r>
                <a:rPr lang="en-US" sz="2104" dirty="0">
                  <a:solidFill>
                    <a:srgbClr val="09465E"/>
                  </a:solidFill>
                  <a:ea typeface="Calibri (MS) Bold"/>
                  <a:cs typeface="Calibri (MS) Bold"/>
                  <a:sym typeface="Calibri (MS) Bold"/>
                </a:rPr>
                <a:t> on </a:t>
              </a:r>
              <a:r>
                <a:rPr lang="en-US" sz="2104" dirty="0" err="1">
                  <a:solidFill>
                    <a:srgbClr val="09465E"/>
                  </a:solidFill>
                  <a:ea typeface="Calibri (MS) Bold"/>
                  <a:cs typeface="Calibri (MS) Bold"/>
                  <a:sym typeface="Calibri (MS) Bold"/>
                </a:rPr>
                <a:t>yleisesti</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käytetty</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lisäravinne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kuntoilussa</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ravitsemuksessa</a:t>
              </a:r>
              <a:r>
                <a:rPr lang="en-US" sz="2104" dirty="0">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dirty="0">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Eläinrehu</a:t>
              </a:r>
              <a:r>
                <a:rPr lang="en-US" sz="2104" dirty="0">
                  <a:solidFill>
                    <a:srgbClr val="09465E"/>
                  </a:solidFill>
                  <a:ea typeface="Calibri (MS) Bold"/>
                  <a:cs typeface="Calibri (MS) Bold"/>
                  <a:sym typeface="Calibri (MS) Bold"/>
                </a:rPr>
                <a:t>: Hera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kuivata</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lisätä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eläinten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rehuseokseen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proteiinin</a:t>
              </a:r>
              <a:r>
                <a:rPr lang="en-US" sz="2104" dirty="0">
                  <a:solidFill>
                    <a:srgbClr val="09465E"/>
                  </a:solidFill>
                  <a:ea typeface="Calibri (MS) Bold"/>
                  <a:cs typeface="Calibri (MS) Bold"/>
                  <a:sym typeface="Calibri (MS) Bold"/>
                </a:rPr>
                <a:t> ja </a:t>
              </a:r>
              <a:r>
                <a:rPr lang="en-US" sz="2104" dirty="0" err="1">
                  <a:solidFill>
                    <a:srgbClr val="09465E"/>
                  </a:solidFill>
                  <a:ea typeface="Calibri (MS) Bold"/>
                  <a:cs typeface="Calibri (MS) Bold"/>
                  <a:sym typeface="Calibri (MS) Bold"/>
                </a:rPr>
                <a:t>ravinteiden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lisäämiseksi</a:t>
              </a:r>
              <a:r>
                <a:rPr lang="en-US" sz="2104" dirty="0">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dirty="0">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Laktoosin</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tuotanto</a:t>
              </a:r>
              <a:r>
                <a:rPr lang="en-US" sz="2104" b="1"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Heraa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käsitellään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lääkkeissä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käytettävän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laktoosin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eristämiseksi</a:t>
              </a:r>
              <a:r>
                <a:rPr lang="en-US" sz="2104" dirty="0">
                  <a:solidFill>
                    <a:srgbClr val="09465E"/>
                  </a:solidFill>
                  <a:ea typeface="Calibri (MS) Bold"/>
                  <a:cs typeface="Calibri (MS) Bold"/>
                  <a:sym typeface="Calibri (MS) Bold"/>
                </a:rPr>
                <a:t>.</a:t>
              </a:r>
            </a:p>
            <a:p>
              <a:pPr marL="342900" lvl="0" indent="-342900" algn="l">
                <a:lnSpc>
                  <a:spcPts val="2174"/>
                </a:lnSpc>
                <a:buFont typeface="Arial" panose="020B0604020202020204" pitchFamily="34" charset="0"/>
                <a:buChar char="•"/>
              </a:pPr>
              <a:endParaRPr lang="en-US" sz="2104" dirty="0">
                <a:solidFill>
                  <a:srgbClr val="09465E"/>
                </a:solidFill>
                <a:ea typeface="Calibri (MS) Bold"/>
                <a:cs typeface="Calibri (MS) Bold"/>
                <a:sym typeface="Calibri (MS) Bold"/>
              </a:endParaRPr>
            </a:p>
            <a:p>
              <a:pPr marL="342900" lvl="0" indent="-342900" algn="l">
                <a:lnSpc>
                  <a:spcPts val="2174"/>
                </a:lnSpc>
                <a:buFont typeface="Arial" panose="020B0604020202020204" pitchFamily="34" charset="0"/>
                <a:buChar char="•"/>
              </a:pPr>
              <a:r>
                <a:rPr lang="en-US" sz="2104" b="1" dirty="0" err="1">
                  <a:solidFill>
                    <a:srgbClr val="09465E"/>
                  </a:solidFill>
                  <a:ea typeface="Calibri (MS) Bold"/>
                  <a:cs typeface="Calibri (MS) Bold"/>
                  <a:sym typeface="Calibri (MS) Bold"/>
                </a:rPr>
                <a:t>Biokaasun</a:t>
              </a:r>
              <a:r>
                <a:rPr lang="en-US" sz="2104" b="1" dirty="0">
                  <a:solidFill>
                    <a:srgbClr val="09465E"/>
                  </a:solidFill>
                  <a:ea typeface="Calibri (MS) Bold"/>
                  <a:cs typeface="Calibri (MS) Bold"/>
                  <a:sym typeface="Calibri (MS) Bold"/>
                </a:rPr>
                <a:t> </a:t>
              </a:r>
              <a:r>
                <a:rPr lang="en-US" sz="2104" b="1" dirty="0" err="1">
                  <a:solidFill>
                    <a:srgbClr val="09465E"/>
                  </a:solidFill>
                  <a:ea typeface="Calibri (MS) Bold"/>
                  <a:cs typeface="Calibri (MS) Bold"/>
                  <a:sym typeface="Calibri (MS) Bold"/>
                </a:rPr>
                <a:t>tuotanto</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Heraa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voidaan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hyödyntää</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biokaasun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valmistuksessa</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anaerobisen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mädätyksen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kautta</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1. Hera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4" y="-156775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279900" y="1445299"/>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0" y="-9525"/>
              <a:ext cx="12683532" cy="10342379"/>
            </a:xfrm>
            <a:prstGeom prst="rect">
              <a:avLst/>
            </a:prstGeom>
          </p:spPr>
          <p:txBody>
            <a:bodyPr lIns="0" tIns="0" rIns="0" bIns="0" rtlCol="0" anchor="t"/>
            <a:lstStyle/>
            <a:p>
              <a:pPr marL="380903" lvl="1" indent="-190451" algn="l">
                <a:lnSpc>
                  <a:spcPts val="2174"/>
                </a:lnSpc>
                <a:buFont typeface="Arial"/>
                <a:buChar char="•"/>
              </a:pP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Kerma on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voituotannon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keskeinen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lähde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Kosmeettiset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ainesosat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Kermarasvoja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ihonhoitotuotteissa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kosteuttavien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ominaisuuksien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ansiosta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Teolliseen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käyttöön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tarkoitetut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maitorasvat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Kermaa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käsitellä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elintarviketuotteiden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ulkopuolella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voiteluaineissa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käytettävien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rasvojen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uuttamiseksi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2. Kerma</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4065368" y="1498035"/>
            <a:ext cx="5728329" cy="4845178"/>
            <a:chOff x="-380401" y="0"/>
            <a:chExt cx="13063933" cy="11049833"/>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fi-FI"/>
            </a:p>
          </p:txBody>
        </p:sp>
        <p:sp>
          <p:nvSpPr>
            <p:cNvPr id="13" name="TextBox 13"/>
            <p:cNvSpPr txBox="1"/>
            <p:nvPr/>
          </p:nvSpPr>
          <p:spPr>
            <a:xfrm>
              <a:off x="-380401" y="707453"/>
              <a:ext cx="12683532" cy="10342380"/>
            </a:xfrm>
            <a:prstGeom prst="rect">
              <a:avLst/>
            </a:prstGeom>
          </p:spPr>
          <p:txBody>
            <a:bodyPr lIns="0" tIns="0" rIns="0" bIns="0" rtlCol="0" anchor="t"/>
            <a:lstStyle/>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Kirnupiimäjauhe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elintarvikkeiden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lisäaineena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Fermentoidut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tuotteet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Kirnupiimä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probioottien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tuottamiseksi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Eläinrehu</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Kirnupiimää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karjan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ruokintaan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fi-FI"/>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3. Kirnupiimä</a:t>
              </a:r>
            </a:p>
          </p:txBody>
        </p:sp>
      </p:grpSp>
      <p:sp>
        <p:nvSpPr>
          <p:cNvPr id="17" name="Freeform 17"/>
          <p:cNvSpPr/>
          <p:nvPr/>
        </p:nvSpPr>
        <p:spPr>
          <a:xfrm>
            <a:off x="-4643968" y="2277678"/>
            <a:ext cx="8145326" cy="4196380"/>
          </a:xfrm>
          <a:custGeom>
            <a:avLst/>
            <a:gdLst/>
            <a:ahLst/>
            <a:cxnLst/>
            <a:rect l="l" t="t" r="r" b="b"/>
            <a:pathLst>
              <a:path w="8145326" h="4196380">
                <a:moveTo>
                  <a:pt x="0" y="0"/>
                </a:moveTo>
                <a:lnTo>
                  <a:pt x="8145325" y="0"/>
                </a:lnTo>
                <a:lnTo>
                  <a:pt x="8145325"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4" name="Group 4"/>
          <p:cNvGrpSpPr/>
          <p:nvPr/>
        </p:nvGrpSpPr>
        <p:grpSpPr>
          <a:xfrm rot="-5400000">
            <a:off x="2358968" y="-156775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fi-FI"/>
          </a:p>
        </p:txBody>
      </p:sp>
      <p:grpSp>
        <p:nvGrpSpPr>
          <p:cNvPr id="11" name="Group 11"/>
          <p:cNvGrpSpPr/>
          <p:nvPr/>
        </p:nvGrpSpPr>
        <p:grpSpPr>
          <a:xfrm>
            <a:off x="0" y="1498036"/>
            <a:ext cx="3268301" cy="880881"/>
            <a:chOff x="0" y="0"/>
            <a:chExt cx="7453634" cy="2008922"/>
          </a:xfrm>
        </p:grpSpPr>
        <p:sp>
          <p:nvSpPr>
            <p:cNvPr id="12" name="Freeform 12"/>
            <p:cNvSpPr/>
            <p:nvPr/>
          </p:nvSpPr>
          <p:spPr>
            <a:xfrm>
              <a:off x="0" y="0"/>
              <a:ext cx="7453630" cy="2008886"/>
            </a:xfrm>
            <a:custGeom>
              <a:avLst/>
              <a:gdLst/>
              <a:ahLst/>
              <a:cxnLst/>
              <a:rect l="l" t="t" r="r" b="b"/>
              <a:pathLst>
                <a:path w="7453630" h="2008886">
                  <a:moveTo>
                    <a:pt x="0" y="0"/>
                  </a:moveTo>
                  <a:lnTo>
                    <a:pt x="7453630" y="0"/>
                  </a:lnTo>
                  <a:lnTo>
                    <a:pt x="7453630" y="2008886"/>
                  </a:lnTo>
                  <a:lnTo>
                    <a:pt x="0" y="2008886"/>
                  </a:lnTo>
                  <a:close/>
                </a:path>
              </a:pathLst>
            </a:custGeom>
            <a:solidFill>
              <a:srgbClr val="60BA47"/>
            </a:solidFill>
          </p:spPr>
          <p:txBody>
            <a:bodyPr/>
            <a:lstStyle/>
            <a:p>
              <a:endParaRPr lang="fi-FI"/>
            </a:p>
          </p:txBody>
        </p:sp>
        <p:sp>
          <p:nvSpPr>
            <p:cNvPr id="13" name="TextBox 13"/>
            <p:cNvSpPr txBox="1"/>
            <p:nvPr/>
          </p:nvSpPr>
          <p:spPr>
            <a:xfrm>
              <a:off x="0" y="-38100"/>
              <a:ext cx="7453634" cy="2047022"/>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4. </a:t>
              </a:r>
              <a:r>
                <a:rPr lang="en-US" sz="3157" b="1" dirty="0" err="1">
                  <a:solidFill>
                    <a:srgbClr val="FFFFFF"/>
                  </a:solidFill>
                  <a:latin typeface="Calibri (MS) Bold"/>
                  <a:ea typeface="Calibri (MS) Bold"/>
                  <a:cs typeface="Calibri (MS) Bold"/>
                  <a:sym typeface="Calibri (MS) Bold"/>
                </a:rPr>
                <a:t>Jogurtti</a:t>
              </a:r>
              <a:r>
                <a:rPr lang="en-US" sz="3157" b="1" dirty="0">
                  <a:solidFill>
                    <a:srgbClr val="FFFFFF"/>
                  </a:solidFill>
                  <a:latin typeface="Calibri (MS) Bold"/>
                  <a:ea typeface="Calibri (MS) Bold"/>
                  <a:cs typeface="Calibri (MS) Bold"/>
                  <a:sym typeface="Calibri (MS) Bold"/>
                </a:rPr>
                <a:t> ja kefir</a:t>
              </a:r>
            </a:p>
          </p:txBody>
        </p:sp>
      </p:grpSp>
      <p:sp>
        <p:nvSpPr>
          <p:cNvPr id="14" name="Freeform 14"/>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grpSp>
        <p:nvGrpSpPr>
          <p:cNvPr id="15" name="Group 15"/>
          <p:cNvGrpSpPr/>
          <p:nvPr/>
        </p:nvGrpSpPr>
        <p:grpSpPr>
          <a:xfrm>
            <a:off x="4235677" y="1502810"/>
            <a:ext cx="5757231" cy="4189987"/>
            <a:chOff x="0" y="0"/>
            <a:chExt cx="13129846" cy="9555615"/>
          </a:xfrm>
        </p:grpSpPr>
        <p:sp>
          <p:nvSpPr>
            <p:cNvPr id="16" name="Freeform 16"/>
            <p:cNvSpPr/>
            <p:nvPr/>
          </p:nvSpPr>
          <p:spPr>
            <a:xfrm>
              <a:off x="0" y="0"/>
              <a:ext cx="13129847" cy="9555614"/>
            </a:xfrm>
            <a:custGeom>
              <a:avLst/>
              <a:gdLst/>
              <a:ahLst/>
              <a:cxnLst/>
              <a:rect l="l" t="t" r="r" b="b"/>
              <a:pathLst>
                <a:path w="13129847" h="9555614">
                  <a:moveTo>
                    <a:pt x="0" y="0"/>
                  </a:moveTo>
                  <a:lnTo>
                    <a:pt x="13129847" y="0"/>
                  </a:lnTo>
                  <a:lnTo>
                    <a:pt x="13129847" y="9555614"/>
                  </a:lnTo>
                  <a:lnTo>
                    <a:pt x="0" y="9555614"/>
                  </a:lnTo>
                  <a:close/>
                </a:path>
              </a:pathLst>
            </a:custGeom>
            <a:solidFill>
              <a:srgbClr val="000000">
                <a:alpha val="0"/>
              </a:srgbClr>
            </a:solidFill>
          </p:spPr>
          <p:txBody>
            <a:bodyPr/>
            <a:lstStyle/>
            <a:p>
              <a:endParaRPr lang="fi-FI"/>
            </a:p>
          </p:txBody>
        </p:sp>
        <p:sp>
          <p:nvSpPr>
            <p:cNvPr id="17" name="TextBox 17"/>
            <p:cNvSpPr txBox="1"/>
            <p:nvPr/>
          </p:nvSpPr>
          <p:spPr>
            <a:xfrm>
              <a:off x="0" y="-47625"/>
              <a:ext cx="13129846" cy="9603240"/>
            </a:xfrm>
            <a:prstGeom prst="rect">
              <a:avLst/>
            </a:prstGeom>
          </p:spPr>
          <p:txBody>
            <a:bodyPr lIns="0" tIns="0" rIns="0" bIns="0" rtlCol="0" anchor="t"/>
            <a:lstStyle/>
            <a:p>
              <a:pPr marL="380903" lvl="1" indent="-190451" algn="l">
                <a:lnSpc>
                  <a:spcPts val="2525"/>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Jauhemaiset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muodot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Jogurtti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kefiirijauheita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smoothieissa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elintarvikelisäaineina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maun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ravinnon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parantamiseksi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25"/>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525"/>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Fermentoidut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tuotteet</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Eläviä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maitohappobakteereja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runsaasti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sisältävät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jogurtti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kefiiri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tukevat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ruoansulatuskanavan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terveyttä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probioottisten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elintarvikkeiden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keskeisiä</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komponentteja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25"/>
                </a:lnSpc>
              </a:pPr>
              <a:endPar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525"/>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Lisäravinne</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karjalle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Ylijäämäjogurtti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kefiri</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tarjoavat</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probiootteja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ravintoaineita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eläinten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rehussa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64F2D-9270-404E-BF50-D7986C19CA60}">
  <ds:schemaRefs>
    <ds:schemaRef ds:uri="http://schemas.microsoft.com/sharepoint/v3/contenttype/forms"/>
  </ds:schemaRefs>
</ds:datastoreItem>
</file>

<file path=customXml/itemProps2.xml><?xml version="1.0" encoding="utf-8"?>
<ds:datastoreItem xmlns:ds="http://schemas.openxmlformats.org/officeDocument/2006/customXml" ds:itemID="{48F1C0C9-62C4-4A68-850D-B400FAB71593}">
  <ds:schemaRefs>
    <ds:schemaRef ds:uri="http://purl.org/dc/elements/1.1/"/>
    <ds:schemaRef ds:uri="http://schemas.microsoft.com/office/2006/documentManagement/types"/>
    <ds:schemaRef ds:uri="http://schemas.openxmlformats.org/package/2006/metadata/core-properties"/>
    <ds:schemaRef ds:uri="http://purl.org/dc/terms/"/>
    <ds:schemaRef ds:uri="d7a7d2cd-df7e-4745-bde0-17e5b7a43ab2"/>
    <ds:schemaRef ds:uri="http://purl.org/dc/dcmitype/"/>
    <ds:schemaRef ds:uri="http://schemas.microsoft.com/office/2006/metadata/properties"/>
    <ds:schemaRef ds:uri="http://schemas.microsoft.com/office/infopath/2007/PartnerControls"/>
    <ds:schemaRef ds:uri="c90da0c0-d638-440e-806c-9eaade8987c8"/>
    <ds:schemaRef ds:uri="http://www.w3.org/XML/1998/namespace"/>
  </ds:schemaRefs>
</ds:datastoreItem>
</file>

<file path=customXml/itemProps3.xml><?xml version="1.0" encoding="utf-8"?>
<ds:datastoreItem xmlns:ds="http://schemas.openxmlformats.org/officeDocument/2006/customXml" ds:itemID="{820E5F1A-9F2A-4205-84D2-7CAEAB164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554</Words>
  <Application>Microsoft Office PowerPoint</Application>
  <PresentationFormat>Custom</PresentationFormat>
  <Paragraphs>96</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 (MS)</vt:lpstr>
      <vt:lpstr>Calibri</vt:lpstr>
      <vt:lpstr>Montserrat Light</vt:lpstr>
      <vt:lpstr>Aptos</vt:lpstr>
      <vt:lpstr>Montserrat</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Anna-Maria Saarela</dc:creator>
  <cp:lastModifiedBy>Paula Whyte ( Momentum Consulting )</cp:lastModifiedBy>
  <cp:revision>9</cp:revision>
  <dcterms:created xsi:type="dcterms:W3CDTF">2006-08-16T00:00:00Z</dcterms:created>
  <dcterms:modified xsi:type="dcterms:W3CDTF">2025-03-28T11:27:05Z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