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4379" r:id="rId5"/>
    <p:sldId id="266" r:id="rId6"/>
    <p:sldId id="263" r:id="rId7"/>
    <p:sldId id="258" r:id="rId8"/>
    <p:sldId id="259" r:id="rId9"/>
    <p:sldId id="260" r:id="rId10"/>
    <p:sldId id="261" r:id="rId11"/>
    <p:sldId id="262" r:id="rId12"/>
    <p:sldId id="264" r:id="rId13"/>
    <p:sldId id="265" r:id="rId14"/>
  </p:sldIdLst>
  <p:sldSz cx="10693400" cy="7556500"/>
  <p:notesSz cx="6858000" cy="9144000"/>
  <p:embeddedFontLst>
    <p:embeddedFont>
      <p:font typeface="Calibri (MS)" panose="020B0604020202020204" charset="0"/>
      <p:regular r:id="rId16"/>
    </p:embeddedFont>
    <p:embeddedFont>
      <p:font typeface="Calibri (MS) Bold" panose="020B0604020202020204" charset="0"/>
      <p:regular r:id="rId17"/>
    </p:embeddedFont>
    <p:embeddedFont>
      <p:font typeface="Montserrat" panose="00000500000000000000" pitchFamily="2" charset="0"/>
      <p:regular r:id="rId18"/>
      <p:bold r:id="rId19"/>
      <p:italic r:id="rId20"/>
      <p:boldItalic r:id="rId21"/>
    </p:embeddedFont>
    <p:embeddedFont>
      <p:font typeface="Montserrat Light" panose="00000400000000000000" pitchFamily="2"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236B74-2D7F-4858-AE9F-69732DE35EC8}" v="3" dt="2025-03-27T19:30:31.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9" d="100"/>
          <a:sy n="89" d="100"/>
        </p:scale>
        <p:origin x="22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67E4F-D991-499B-A5CC-A4DCA454BE57}" type="datetimeFigureOut">
              <a:rPr lang="en-GB" smtClean="0"/>
              <a:t>28/03/2025</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D4A99-D987-4409-925F-8BCE16CA9F64}" type="slidenum">
              <a:rPr lang="en-GB" smtClean="0"/>
              <a:t>‹#›</a:t>
            </a:fld>
            <a:endParaRPr lang="en-GB"/>
          </a:p>
        </p:txBody>
      </p:sp>
    </p:spTree>
    <p:extLst>
      <p:ext uri="{BB962C8B-B14F-4D97-AF65-F5344CB8AC3E}">
        <p14:creationId xmlns:p14="http://schemas.microsoft.com/office/powerpoint/2010/main" val="6646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7FAF-CCB8-E201-EB04-89C562B41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0AE3D-8937-331C-5784-FCDE48FE0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9882A-EA01-E7B6-2554-DDB5B31047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21BF31-3655-0F44-876F-06D3A42FE0CA}"/>
              </a:ext>
            </a:extLst>
          </p:cNvPr>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98046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1244600" y="1143000"/>
            <a:ext cx="4368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verview/Intro - Navy ">
  <p:cSld name="Overview/Intro - Navy ">
    <p:spTree>
      <p:nvGrpSpPr>
        <p:cNvPr id="1" name="Shape 19"/>
        <p:cNvGrpSpPr/>
        <p:nvPr/>
      </p:nvGrpSpPr>
      <p:grpSpPr>
        <a:xfrm>
          <a:off x="0" y="0"/>
          <a:ext cx="0" cy="0"/>
          <a:chOff x="0" y="0"/>
          <a:chExt cx="0" cy="0"/>
        </a:xfrm>
      </p:grpSpPr>
      <p:sp>
        <p:nvSpPr>
          <p:cNvPr id="20" name="Google Shape;20;p14"/>
          <p:cNvSpPr/>
          <p:nvPr/>
        </p:nvSpPr>
        <p:spPr>
          <a:xfrm>
            <a:off x="1900924" y="851038"/>
            <a:ext cx="8175175" cy="5267438"/>
          </a:xfrm>
          <a:prstGeom prst="rect">
            <a:avLst/>
          </a:prstGeom>
          <a:solidFill>
            <a:srgbClr val="09465E"/>
          </a:solidFill>
          <a:ln>
            <a:noFill/>
          </a:ln>
        </p:spPr>
        <p:txBody>
          <a:bodyPr spcFirstLastPara="1" wrap="square" lIns="80187" tIns="40083" rIns="80187" bIns="40083"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464" b="0" i="0" u="none" strike="noStrike" cap="none">
              <a:solidFill>
                <a:schemeClr val="lt1"/>
              </a:solidFill>
              <a:latin typeface="Calibri"/>
              <a:ea typeface="Calibri"/>
              <a:cs typeface="Calibri"/>
              <a:sym typeface="Calibri"/>
            </a:endParaRPr>
          </a:p>
        </p:txBody>
      </p:sp>
      <p:sp>
        <p:nvSpPr>
          <p:cNvPr id="21" name="Google Shape;21;p14"/>
          <p:cNvSpPr>
            <a:spLocks noGrp="1"/>
          </p:cNvSpPr>
          <p:nvPr>
            <p:ph type="pic" idx="2"/>
          </p:nvPr>
        </p:nvSpPr>
        <p:spPr>
          <a:xfrm>
            <a:off x="340660" y="424721"/>
            <a:ext cx="3602839" cy="6707059"/>
          </a:xfrm>
          <a:prstGeom prst="rect">
            <a:avLst/>
          </a:prstGeom>
          <a:solidFill>
            <a:srgbClr val="BFBFBF"/>
          </a:solidFill>
          <a:ln>
            <a:noFill/>
          </a:ln>
        </p:spPr>
      </p:sp>
      <p:sp>
        <p:nvSpPr>
          <p:cNvPr id="22" name="Google Shape;22;p14"/>
          <p:cNvSpPr txBox="1">
            <a:spLocks noGrp="1"/>
          </p:cNvSpPr>
          <p:nvPr>
            <p:ph type="body" idx="1"/>
          </p:nvPr>
        </p:nvSpPr>
        <p:spPr>
          <a:xfrm>
            <a:off x="4333342" y="3778251"/>
            <a:ext cx="5553193" cy="2340225"/>
          </a:xfrm>
          <a:prstGeom prst="rect">
            <a:avLst/>
          </a:prstGeom>
          <a:noFill/>
          <a:ln>
            <a:noFill/>
          </a:ln>
        </p:spPr>
        <p:txBody>
          <a:bodyPr spcFirstLastPara="1" wrap="square" lIns="91425" tIns="45700" rIns="91425" bIns="45700" anchor="t" anchorCtr="0">
            <a:noAutofit/>
          </a:bodyPr>
          <a:lstStyle>
            <a:lvl1pPr marL="401010" marR="0" lvl="0" indent="-200505" algn="l" rtl="0">
              <a:lnSpc>
                <a:spcPct val="90000"/>
              </a:lnSpc>
              <a:spcBef>
                <a:spcPts val="877"/>
              </a:spcBef>
              <a:spcAft>
                <a:spcPts val="0"/>
              </a:spcAft>
              <a:buClr>
                <a:schemeClr val="lt1"/>
              </a:buClr>
              <a:buSzPts val="2400"/>
              <a:buFont typeface="Arial"/>
              <a:buNone/>
              <a:defRPr sz="2105" b="0" i="0" u="none" strike="noStrike" cap="none">
                <a:solidFill>
                  <a:schemeClr val="lt1"/>
                </a:solidFill>
                <a:latin typeface="Calibri"/>
                <a:ea typeface="Calibri"/>
                <a:cs typeface="Calibri"/>
                <a:sym typeface="Calibri"/>
              </a:defRPr>
            </a:lvl1pPr>
            <a:lvl2pPr marL="802020" marR="0" lvl="1" indent="-200505" algn="l" rtl="0">
              <a:lnSpc>
                <a:spcPct val="90000"/>
              </a:lnSpc>
              <a:spcBef>
                <a:spcPts val="439"/>
              </a:spcBef>
              <a:spcAft>
                <a:spcPts val="0"/>
              </a:spcAft>
              <a:buClr>
                <a:schemeClr val="lt1"/>
              </a:buClr>
              <a:buSzPts val="2000"/>
              <a:buFont typeface="Arial"/>
              <a:buNone/>
              <a:defRPr sz="1754" b="0" i="0" u="none" strike="noStrike" cap="none">
                <a:solidFill>
                  <a:schemeClr val="lt1"/>
                </a:solidFill>
                <a:latin typeface="Montserrat Light"/>
                <a:ea typeface="Montserrat Light"/>
                <a:cs typeface="Montserrat Light"/>
                <a:sym typeface="Montserrat Light"/>
              </a:defRPr>
            </a:lvl2pPr>
            <a:lvl3pPr marL="1203030" marR="0" lvl="2" indent="-200505" algn="l" rtl="0">
              <a:lnSpc>
                <a:spcPct val="90000"/>
              </a:lnSpc>
              <a:spcBef>
                <a:spcPts val="439"/>
              </a:spcBef>
              <a:spcAft>
                <a:spcPts val="0"/>
              </a:spcAft>
              <a:buClr>
                <a:schemeClr val="lt1"/>
              </a:buClr>
              <a:buSzPts val="2000"/>
              <a:buFont typeface="Arial"/>
              <a:buNone/>
              <a:defRPr sz="1754" b="0" i="0" u="none" strike="noStrike" cap="none">
                <a:solidFill>
                  <a:schemeClr val="lt1"/>
                </a:solidFill>
                <a:latin typeface="Montserrat Light"/>
                <a:ea typeface="Montserrat Light"/>
                <a:cs typeface="Montserrat Light"/>
                <a:sym typeface="Montserrat Light"/>
              </a:defRPr>
            </a:lvl3pPr>
            <a:lvl4pPr marL="1604040" marR="0" lvl="3" indent="-200505" algn="l" rtl="0">
              <a:lnSpc>
                <a:spcPct val="90000"/>
              </a:lnSpc>
              <a:spcBef>
                <a:spcPts val="439"/>
              </a:spcBef>
              <a:spcAft>
                <a:spcPts val="0"/>
              </a:spcAft>
              <a:buClr>
                <a:schemeClr val="lt1"/>
              </a:buClr>
              <a:buSzPts val="2000"/>
              <a:buFont typeface="Arial"/>
              <a:buNone/>
              <a:defRPr sz="1754" b="0" i="0" u="none" strike="noStrike" cap="none">
                <a:solidFill>
                  <a:schemeClr val="lt1"/>
                </a:solidFill>
                <a:latin typeface="Montserrat Light"/>
                <a:ea typeface="Montserrat Light"/>
                <a:cs typeface="Montserrat Light"/>
                <a:sym typeface="Montserrat Light"/>
              </a:defRPr>
            </a:lvl4pPr>
            <a:lvl5pPr marL="2005051" marR="0" lvl="4" indent="-200505" algn="l" rtl="0">
              <a:lnSpc>
                <a:spcPct val="90000"/>
              </a:lnSpc>
              <a:spcBef>
                <a:spcPts val="439"/>
              </a:spcBef>
              <a:spcAft>
                <a:spcPts val="0"/>
              </a:spcAft>
              <a:buClr>
                <a:schemeClr val="lt1"/>
              </a:buClr>
              <a:buSzPts val="2000"/>
              <a:buFont typeface="Arial"/>
              <a:buNone/>
              <a:defRPr sz="1754" b="0" i="0" u="none" strike="noStrike" cap="none">
                <a:solidFill>
                  <a:schemeClr val="lt1"/>
                </a:solidFill>
                <a:latin typeface="Montserrat Light"/>
                <a:ea typeface="Montserrat Light"/>
                <a:cs typeface="Montserrat Light"/>
                <a:sym typeface="Montserrat Light"/>
              </a:defRPr>
            </a:lvl5pPr>
            <a:lvl6pPr marL="2406061" marR="0" lvl="5"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Calibri"/>
                <a:ea typeface="Calibri"/>
                <a:cs typeface="Calibri"/>
                <a:sym typeface="Calibri"/>
              </a:defRPr>
            </a:lvl6pPr>
            <a:lvl7pPr marL="2807071" marR="0" lvl="6"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Calibri"/>
                <a:ea typeface="Calibri"/>
                <a:cs typeface="Calibri"/>
                <a:sym typeface="Calibri"/>
              </a:defRPr>
            </a:lvl7pPr>
            <a:lvl8pPr marL="3208081" marR="0" lvl="7"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Calibri"/>
                <a:ea typeface="Calibri"/>
                <a:cs typeface="Calibri"/>
                <a:sym typeface="Calibri"/>
              </a:defRPr>
            </a:lvl8pPr>
            <a:lvl9pPr marL="3609091" marR="0" lvl="8" indent="-300758" algn="l" rtl="0">
              <a:lnSpc>
                <a:spcPct val="90000"/>
              </a:lnSpc>
              <a:spcBef>
                <a:spcPts val="439"/>
              </a:spcBef>
              <a:spcAft>
                <a:spcPts val="0"/>
              </a:spcAft>
              <a:buClr>
                <a:schemeClr val="dk1"/>
              </a:buClr>
              <a:buSzPts val="1800"/>
              <a:buFont typeface="Arial"/>
              <a:buChar char="•"/>
              <a:defRPr sz="1579" b="0" i="0" u="none" strike="noStrike" cap="none">
                <a:solidFill>
                  <a:schemeClr val="dk1"/>
                </a:solidFill>
                <a:latin typeface="Calibri"/>
                <a:ea typeface="Calibri"/>
                <a:cs typeface="Calibri"/>
                <a:sym typeface="Calibri"/>
              </a:defRPr>
            </a:lvl9pPr>
          </a:lstStyle>
          <a:p>
            <a:endParaRPr/>
          </a:p>
        </p:txBody>
      </p:sp>
      <p:sp>
        <p:nvSpPr>
          <p:cNvPr id="2" name="TextBox 1">
            <a:extLst>
              <a:ext uri="{FF2B5EF4-FFF2-40B4-BE49-F238E27FC236}">
                <a16:creationId xmlns:a16="http://schemas.microsoft.com/office/drawing/2014/main" id="{4EDF1997-2CFC-8CDF-CA6C-D6EB7AD52361}"/>
              </a:ext>
            </a:extLst>
          </p:cNvPr>
          <p:cNvSpPr txBox="1"/>
          <p:nvPr userDrawn="1"/>
        </p:nvSpPr>
        <p:spPr>
          <a:xfrm>
            <a:off x="6006048" y="6312060"/>
            <a:ext cx="4070051"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F004567-8D27-98CE-6C91-6C021B96EE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20733" y="6300013"/>
            <a:ext cx="1667896" cy="371393"/>
          </a:xfrm>
          <a:prstGeom prst="rect">
            <a:avLst/>
          </a:prstGeom>
        </p:spPr>
      </p:pic>
      <p:pic>
        <p:nvPicPr>
          <p:cNvPr id="4" name="Picture 3" descr="A grey and black sign with a person in a circle&#10;&#10;AI-generated content may be incorrect.">
            <a:extLst>
              <a:ext uri="{FF2B5EF4-FFF2-40B4-BE49-F238E27FC236}">
                <a16:creationId xmlns:a16="http://schemas.microsoft.com/office/drawing/2014/main" id="{3C6B7992-EEDA-E259-42A1-E6A8B1BCCE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62201" y="6806637"/>
            <a:ext cx="869046" cy="317063"/>
          </a:xfrm>
          <a:prstGeom prst="rect">
            <a:avLst/>
          </a:prstGeom>
        </p:spPr>
      </p:pic>
      <p:sp>
        <p:nvSpPr>
          <p:cNvPr id="5" name="TextBox 4">
            <a:extLst>
              <a:ext uri="{FF2B5EF4-FFF2-40B4-BE49-F238E27FC236}">
                <a16:creationId xmlns:a16="http://schemas.microsoft.com/office/drawing/2014/main" id="{B1046C43-DC03-ABFA-E24B-2E5EAB93F09D}"/>
              </a:ext>
            </a:extLst>
          </p:cNvPr>
          <p:cNvSpPr txBox="1"/>
          <p:nvPr userDrawn="1"/>
        </p:nvSpPr>
        <p:spPr>
          <a:xfrm>
            <a:off x="6003349" y="6754368"/>
            <a:ext cx="4049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132868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068738" y="-7026932"/>
            <a:ext cx="14055049" cy="64960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182" y="56189"/>
            <a:ext cx="2803995" cy="2502877"/>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503092"/>
            <a:ext cx="10693400" cy="3955640"/>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515">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956204"/>
            <a:ext cx="4283154" cy="3147896"/>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3281" tIns="21640" rIns="43281" bIns="21640" numCol="1" spcCol="0" rtlCol="0" fromWordArt="0" anchor="ctr" anchorCtr="0" forceAA="0" compatLnSpc="1">
            <a:prstTxWarp prst="textNoShape">
              <a:avLst/>
            </a:prstTxWarp>
            <a:noAutofit/>
          </a:bodyPr>
          <a:lstStyle/>
          <a:p>
            <a:endParaRPr lang="en-GB" sz="464"/>
          </a:p>
        </p:txBody>
      </p:sp>
      <p:pic>
        <p:nvPicPr>
          <p:cNvPr id="5" name="Picture 4">
            <a:extLst>
              <a:ext uri="{FF2B5EF4-FFF2-40B4-BE49-F238E27FC236}">
                <a16:creationId xmlns:a16="http://schemas.microsoft.com/office/drawing/2014/main" id="{3C95E487-8502-E62D-4396-7390B6BADCC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54567" y="6644257"/>
            <a:ext cx="2054262" cy="457180"/>
          </a:xfrm>
          <a:prstGeom prst="rect">
            <a:avLst/>
          </a:prstGeom>
        </p:spPr>
      </p:pic>
      <p:pic>
        <p:nvPicPr>
          <p:cNvPr id="6" name="Picture 5" descr="A grey and black sign with a person in a circle&#10;&#10;AI-generated content may be incorrect.">
            <a:extLst>
              <a:ext uri="{FF2B5EF4-FFF2-40B4-BE49-F238E27FC236}">
                <a16:creationId xmlns:a16="http://schemas.microsoft.com/office/drawing/2014/main" id="{917226AE-00C7-4A6A-2A83-519DCA8F4C5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489182" y="6644257"/>
            <a:ext cx="1061410" cy="387245"/>
          </a:xfrm>
          <a:prstGeom prst="rect">
            <a:avLst/>
          </a:prstGeom>
        </p:spPr>
      </p:pic>
    </p:spTree>
    <p:extLst>
      <p:ext uri="{BB962C8B-B14F-4D97-AF65-F5344CB8AC3E}">
        <p14:creationId xmlns:p14="http://schemas.microsoft.com/office/powerpoint/2010/main" val="363560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hyperlink" Target="https://www.instagram.com/cie.gateway?igsh=dzNxYnl3OGpnbmpn" TargetMode="External"/><Relationship Id="rId2" Type="http://schemas.openxmlformats.org/officeDocument/2006/relationships/image" Target="../media/image8.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hyperlink" Target="https://www.youtube.com/@CiEGateway" TargetMode="External"/><Relationship Id="rId11" Type="http://schemas.openxmlformats.org/officeDocument/2006/relationships/image" Target="../media/image27.svg"/><Relationship Id="rId5" Type="http://schemas.openxmlformats.org/officeDocument/2006/relationships/image" Target="../media/image23.jpeg"/><Relationship Id="rId1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hyperlink" Target="https://www.linkedin.com/company/cooperation-in-education-gateway" TargetMode="External"/><Relationship Id="rId1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pxhere.com/en/photo/47805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23BF2-E4F2-8371-7ED7-C3A103F878B1}"/>
            </a:ext>
          </a:extLst>
        </p:cNvPr>
        <p:cNvGrpSpPr/>
        <p:nvPr/>
      </p:nvGrpSpPr>
      <p:grpSpPr>
        <a:xfrm>
          <a:off x="0" y="0"/>
          <a:ext cx="0" cy="0"/>
          <a:chOff x="0" y="0"/>
          <a:chExt cx="0" cy="0"/>
        </a:xfrm>
      </p:grpSpPr>
      <p:pic>
        <p:nvPicPr>
          <p:cNvPr id="3" name="Picture Placeholder 7">
            <a:extLst>
              <a:ext uri="{FF2B5EF4-FFF2-40B4-BE49-F238E27FC236}">
                <a16:creationId xmlns:a16="http://schemas.microsoft.com/office/drawing/2014/main" id="{97691083-126B-645F-B1F1-3D1DF356CAD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p:blipFill>
        <p:spPr>
          <a:xfrm>
            <a:off x="0" y="2763213"/>
            <a:ext cx="10693400" cy="3148723"/>
          </a:xfrm>
        </p:spPr>
      </p:pic>
      <p:sp>
        <p:nvSpPr>
          <p:cNvPr id="14" name="TextBox 13">
            <a:extLst>
              <a:ext uri="{FF2B5EF4-FFF2-40B4-BE49-F238E27FC236}">
                <a16:creationId xmlns:a16="http://schemas.microsoft.com/office/drawing/2014/main" id="{DF4D0D2F-8C16-CE39-1BE9-7CF488007713}"/>
              </a:ext>
            </a:extLst>
          </p:cNvPr>
          <p:cNvSpPr txBox="1"/>
          <p:nvPr/>
        </p:nvSpPr>
        <p:spPr>
          <a:xfrm>
            <a:off x="2321037" y="4545208"/>
            <a:ext cx="6710042" cy="578300"/>
          </a:xfrm>
          <a:prstGeom prst="rect">
            <a:avLst/>
          </a:prstGeom>
          <a:solidFill>
            <a:schemeClr val="bg1"/>
          </a:solidFill>
        </p:spPr>
        <p:txBody>
          <a:bodyPr wrap="none" rtlCol="0">
            <a:spAutoFit/>
          </a:bodyPr>
          <a:lstStyle/>
          <a:p>
            <a:r>
              <a:rPr lang="en-US" sz="3158" b="1" dirty="0">
                <a:solidFill>
                  <a:srgbClr val="60BA47"/>
                </a:solidFill>
                <a:latin typeface="Calibri" panose="020F0502020204030204" pitchFamily="34" charset="0"/>
                <a:cs typeface="Calibri" panose="020F0502020204030204" pitchFamily="34" charset="0"/>
              </a:rPr>
              <a:t>PERUNA – </a:t>
            </a:r>
            <a:r>
              <a:rPr lang="en-US" sz="3158" b="1" dirty="0" err="1">
                <a:solidFill>
                  <a:srgbClr val="60BA47"/>
                </a:solidFill>
                <a:latin typeface="Calibri" panose="020F0502020204030204" pitchFamily="34" charset="0"/>
                <a:cs typeface="Calibri" panose="020F0502020204030204" pitchFamily="34" charset="0"/>
              </a:rPr>
              <a:t>Jätevirtojen</a:t>
            </a:r>
            <a:r>
              <a:rPr lang="en-US" sz="3158" b="1" dirty="0">
                <a:solidFill>
                  <a:srgbClr val="60BA47"/>
                </a:solidFill>
                <a:latin typeface="Calibri" panose="020F0502020204030204" pitchFamily="34" charset="0"/>
                <a:cs typeface="Calibri" panose="020F0502020204030204" pitchFamily="34" charset="0"/>
              </a:rPr>
              <a:t> </a:t>
            </a:r>
            <a:r>
              <a:rPr lang="en-US" sz="3158" b="1" dirty="0" err="1">
                <a:solidFill>
                  <a:srgbClr val="60BA47"/>
                </a:solidFill>
                <a:latin typeface="Calibri" panose="020F0502020204030204" pitchFamily="34" charset="0"/>
                <a:cs typeface="Calibri" panose="020F0502020204030204" pitchFamily="34" charset="0"/>
              </a:rPr>
              <a:t>hyödyntäminen</a:t>
            </a:r>
            <a:endParaRPr lang="en-US" sz="3158" b="1" dirty="0">
              <a:solidFill>
                <a:srgbClr val="60BA47"/>
              </a:solidFill>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09CD4256-3FEF-33B6-05B7-B2F25D3E73DF}"/>
              </a:ext>
            </a:extLst>
          </p:cNvPr>
          <p:cNvSpPr/>
          <p:nvPr/>
        </p:nvSpPr>
        <p:spPr>
          <a:xfrm>
            <a:off x="-6214096" y="3284845"/>
            <a:ext cx="8146392" cy="4196930"/>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sz="1579"/>
          </a:p>
        </p:txBody>
      </p:sp>
    </p:spTree>
    <p:extLst>
      <p:ext uri="{BB962C8B-B14F-4D97-AF65-F5344CB8AC3E}">
        <p14:creationId xmlns:p14="http://schemas.microsoft.com/office/powerpoint/2010/main" val="15884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a:off x="6486797" y="5536251"/>
            <a:ext cx="4205202" cy="611557"/>
            <a:chOff x="0" y="0"/>
            <a:chExt cx="9590314" cy="1394706"/>
          </a:xfrm>
        </p:grpSpPr>
        <p:sp>
          <p:nvSpPr>
            <p:cNvPr id="5" name="Freeform 5"/>
            <p:cNvSpPr/>
            <p:nvPr/>
          </p:nvSpPr>
          <p:spPr>
            <a:xfrm>
              <a:off x="0" y="0"/>
              <a:ext cx="9590278" cy="1394714"/>
            </a:xfrm>
            <a:custGeom>
              <a:avLst/>
              <a:gdLst/>
              <a:ahLst/>
              <a:cxnLst/>
              <a:rect l="l" t="t" r="r" b="b"/>
              <a:pathLst>
                <a:path w="9590278" h="1394714">
                  <a:moveTo>
                    <a:pt x="0" y="0"/>
                  </a:moveTo>
                  <a:lnTo>
                    <a:pt x="9590278" y="0"/>
                  </a:lnTo>
                  <a:lnTo>
                    <a:pt x="9590278" y="1394714"/>
                  </a:lnTo>
                  <a:lnTo>
                    <a:pt x="0" y="1394714"/>
                  </a:lnTo>
                  <a:close/>
                </a:path>
              </a:pathLst>
            </a:custGeom>
            <a:solidFill>
              <a:srgbClr val="60BA47"/>
            </a:solidFill>
          </p:spPr>
          <p:txBody>
            <a:bodyPr/>
            <a:lstStyle/>
            <a:p>
              <a:endParaRPr lang="fi-FI"/>
            </a:p>
          </p:txBody>
        </p:sp>
      </p:grpSp>
      <p:sp>
        <p:nvSpPr>
          <p:cNvPr id="6" name="Freeform 6"/>
          <p:cNvSpPr/>
          <p:nvPr/>
        </p:nvSpPr>
        <p:spPr>
          <a:xfrm>
            <a:off x="495856" y="5961084"/>
            <a:ext cx="1801523" cy="401148"/>
          </a:xfrm>
          <a:custGeom>
            <a:avLst/>
            <a:gdLst/>
            <a:ahLst/>
            <a:cxnLst/>
            <a:rect l="l" t="t" r="r" b="b"/>
            <a:pathLst>
              <a:path w="1801523" h="401148">
                <a:moveTo>
                  <a:pt x="0" y="0"/>
                </a:moveTo>
                <a:lnTo>
                  <a:pt x="1801523" y="0"/>
                </a:lnTo>
                <a:lnTo>
                  <a:pt x="1801523" y="401148"/>
                </a:lnTo>
                <a:lnTo>
                  <a:pt x="0" y="40114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i-FI"/>
          </a:p>
        </p:txBody>
      </p:sp>
      <p:sp>
        <p:nvSpPr>
          <p:cNvPr id="7" name="Freeform 7"/>
          <p:cNvSpPr/>
          <p:nvPr/>
        </p:nvSpPr>
        <p:spPr>
          <a:xfrm>
            <a:off x="7488202" y="817595"/>
            <a:ext cx="2803628" cy="1992051"/>
          </a:xfrm>
          <a:custGeom>
            <a:avLst/>
            <a:gdLst/>
            <a:ahLst/>
            <a:cxnLst/>
            <a:rect l="l" t="t" r="r" b="b"/>
            <a:pathLst>
              <a:path w="2803628" h="1992051">
                <a:moveTo>
                  <a:pt x="0" y="0"/>
                </a:moveTo>
                <a:lnTo>
                  <a:pt x="2803628" y="0"/>
                </a:lnTo>
                <a:lnTo>
                  <a:pt x="2803628" y="1992051"/>
                </a:lnTo>
                <a:lnTo>
                  <a:pt x="0" y="199205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i-FI"/>
          </a:p>
        </p:txBody>
      </p:sp>
      <p:sp>
        <p:nvSpPr>
          <p:cNvPr id="8" name="Freeform 8"/>
          <p:cNvSpPr/>
          <p:nvPr/>
        </p:nvSpPr>
        <p:spPr>
          <a:xfrm>
            <a:off x="0" y="2866485"/>
            <a:ext cx="10692000" cy="2835707"/>
          </a:xfrm>
          <a:custGeom>
            <a:avLst/>
            <a:gdLst/>
            <a:ahLst/>
            <a:cxnLst/>
            <a:rect l="l" t="t" r="r" b="b"/>
            <a:pathLst>
              <a:path w="10692000" h="2835707">
                <a:moveTo>
                  <a:pt x="0" y="0"/>
                </a:moveTo>
                <a:lnTo>
                  <a:pt x="10692000" y="0"/>
                </a:lnTo>
                <a:lnTo>
                  <a:pt x="10692000" y="2835706"/>
                </a:lnTo>
                <a:lnTo>
                  <a:pt x="0" y="2835706"/>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9" name="Group 9"/>
          <p:cNvGrpSpPr/>
          <p:nvPr/>
        </p:nvGrpSpPr>
        <p:grpSpPr>
          <a:xfrm>
            <a:off x="0" y="2983396"/>
            <a:ext cx="10692000" cy="2835707"/>
            <a:chOff x="0" y="0"/>
            <a:chExt cx="24384000" cy="6467066"/>
          </a:xfrm>
        </p:grpSpPr>
        <p:sp>
          <p:nvSpPr>
            <p:cNvPr id="10" name="Freeform 10"/>
            <p:cNvSpPr/>
            <p:nvPr/>
          </p:nvSpPr>
          <p:spPr>
            <a:xfrm>
              <a:off x="0" y="0"/>
              <a:ext cx="24384000" cy="6467094"/>
            </a:xfrm>
            <a:custGeom>
              <a:avLst/>
              <a:gdLst/>
              <a:ahLst/>
              <a:cxnLst/>
              <a:rect l="l" t="t" r="r" b="b"/>
              <a:pathLst>
                <a:path w="24384000" h="6467094">
                  <a:moveTo>
                    <a:pt x="0" y="0"/>
                  </a:moveTo>
                  <a:lnTo>
                    <a:pt x="24384000" y="0"/>
                  </a:lnTo>
                  <a:lnTo>
                    <a:pt x="24384000" y="4261993"/>
                  </a:lnTo>
                  <a:lnTo>
                    <a:pt x="24384000" y="6148197"/>
                  </a:lnTo>
                  <a:lnTo>
                    <a:pt x="24384000" y="6467094"/>
                  </a:lnTo>
                  <a:lnTo>
                    <a:pt x="24384000" y="6088634"/>
                  </a:lnTo>
                  <a:lnTo>
                    <a:pt x="14793722" y="6088634"/>
                  </a:lnTo>
                  <a:lnTo>
                    <a:pt x="14793722" y="6467094"/>
                  </a:lnTo>
                  <a:lnTo>
                    <a:pt x="0" y="6467094"/>
                  </a:lnTo>
                  <a:lnTo>
                    <a:pt x="0" y="2312543"/>
                  </a:lnTo>
                  <a:lnTo>
                    <a:pt x="0" y="426339"/>
                  </a:lnTo>
                  <a:close/>
                </a:path>
              </a:pathLst>
            </a:custGeom>
            <a:gradFill rotWithShape="1">
              <a:gsLst>
                <a:gs pos="0">
                  <a:srgbClr val="09465E">
                    <a:alpha val="1568"/>
                  </a:srgbClr>
                </a:gs>
                <a:gs pos="39000">
                  <a:srgbClr val="09465E">
                    <a:alpha val="1568"/>
                  </a:srgbClr>
                </a:gs>
                <a:gs pos="72000">
                  <a:srgbClr val="09465E">
                    <a:alpha val="100000"/>
                  </a:srgbClr>
                </a:gs>
                <a:gs pos="100000">
                  <a:srgbClr val="09465E">
                    <a:alpha val="100000"/>
                  </a:srgbClr>
                </a:gs>
              </a:gsLst>
              <a:lin ang="5400000"/>
            </a:gradFill>
          </p:spPr>
          <p:txBody>
            <a:bodyPr/>
            <a:lstStyle/>
            <a:p>
              <a:endParaRPr lang="fi-FI"/>
            </a:p>
          </p:txBody>
        </p:sp>
      </p:grpSp>
      <p:grpSp>
        <p:nvGrpSpPr>
          <p:cNvPr id="11" name="Group 11"/>
          <p:cNvGrpSpPr/>
          <p:nvPr/>
        </p:nvGrpSpPr>
        <p:grpSpPr>
          <a:xfrm>
            <a:off x="6506178" y="5614714"/>
            <a:ext cx="3842644" cy="529752"/>
            <a:chOff x="0" y="0"/>
            <a:chExt cx="8763472" cy="1208143"/>
          </a:xfrm>
        </p:grpSpPr>
        <p:sp>
          <p:nvSpPr>
            <p:cNvPr id="12" name="Freeform 12"/>
            <p:cNvSpPr/>
            <p:nvPr/>
          </p:nvSpPr>
          <p:spPr>
            <a:xfrm>
              <a:off x="0" y="0"/>
              <a:ext cx="8763472" cy="1208143"/>
            </a:xfrm>
            <a:custGeom>
              <a:avLst/>
              <a:gdLst/>
              <a:ahLst/>
              <a:cxnLst/>
              <a:rect l="l" t="t" r="r" b="b"/>
              <a:pathLst>
                <a:path w="8763472" h="1208143">
                  <a:moveTo>
                    <a:pt x="0" y="0"/>
                  </a:moveTo>
                  <a:lnTo>
                    <a:pt x="8763472" y="0"/>
                  </a:lnTo>
                  <a:lnTo>
                    <a:pt x="8763472" y="1208143"/>
                  </a:lnTo>
                  <a:lnTo>
                    <a:pt x="0" y="1208143"/>
                  </a:lnTo>
                  <a:close/>
                </a:path>
              </a:pathLst>
            </a:custGeom>
            <a:solidFill>
              <a:srgbClr val="000000">
                <a:alpha val="0"/>
              </a:srgbClr>
            </a:solidFill>
          </p:spPr>
          <p:txBody>
            <a:bodyPr/>
            <a:lstStyle/>
            <a:p>
              <a:endParaRPr lang="fi-FI"/>
            </a:p>
          </p:txBody>
        </p:sp>
        <p:sp>
          <p:nvSpPr>
            <p:cNvPr id="13" name="TextBox 13"/>
            <p:cNvSpPr txBox="1"/>
            <p:nvPr/>
          </p:nvSpPr>
          <p:spPr>
            <a:xfrm>
              <a:off x="0" y="-57150"/>
              <a:ext cx="8763472" cy="1265293"/>
            </a:xfrm>
            <a:prstGeom prst="rect">
              <a:avLst/>
            </a:prstGeom>
          </p:spPr>
          <p:txBody>
            <a:bodyPr lIns="0" tIns="0" rIns="0" bIns="0" rtlCol="0" anchor="t"/>
            <a:lstStyle/>
            <a:p>
              <a:pPr marL="0" lvl="0" indent="0" algn="r">
                <a:lnSpc>
                  <a:spcPts val="3157"/>
                </a:lnSpc>
              </a:pPr>
              <a:r>
                <a:rPr lang="en-US" sz="2630">
                  <a:solidFill>
                    <a:srgbClr val="FFFFFF"/>
                  </a:solidFill>
                  <a:latin typeface="Calibri (MS)"/>
                  <a:ea typeface="Calibri (MS)"/>
                  <a:cs typeface="Calibri (MS)"/>
                  <a:sym typeface="Calibri (MS)"/>
                </a:rPr>
                <a:t>www.waste2worth.eu</a:t>
              </a:r>
            </a:p>
          </p:txBody>
        </p:sp>
      </p:grpSp>
      <p:grpSp>
        <p:nvGrpSpPr>
          <p:cNvPr id="14" name="Group 14"/>
          <p:cNvGrpSpPr/>
          <p:nvPr/>
        </p:nvGrpSpPr>
        <p:grpSpPr>
          <a:xfrm>
            <a:off x="574976" y="4226700"/>
            <a:ext cx="5158122" cy="632381"/>
            <a:chOff x="0" y="0"/>
            <a:chExt cx="11763528" cy="1442198"/>
          </a:xfrm>
        </p:grpSpPr>
        <p:sp>
          <p:nvSpPr>
            <p:cNvPr id="15" name="Freeform 15"/>
            <p:cNvSpPr/>
            <p:nvPr/>
          </p:nvSpPr>
          <p:spPr>
            <a:xfrm>
              <a:off x="0" y="0"/>
              <a:ext cx="11763528" cy="1442198"/>
            </a:xfrm>
            <a:custGeom>
              <a:avLst/>
              <a:gdLst/>
              <a:ahLst/>
              <a:cxnLst/>
              <a:rect l="l" t="t" r="r" b="b"/>
              <a:pathLst>
                <a:path w="11763528" h="1442198">
                  <a:moveTo>
                    <a:pt x="0" y="0"/>
                  </a:moveTo>
                  <a:lnTo>
                    <a:pt x="11763528" y="0"/>
                  </a:lnTo>
                  <a:lnTo>
                    <a:pt x="11763528" y="1442198"/>
                  </a:lnTo>
                  <a:lnTo>
                    <a:pt x="0" y="1442198"/>
                  </a:lnTo>
                  <a:close/>
                </a:path>
              </a:pathLst>
            </a:custGeom>
            <a:solidFill>
              <a:srgbClr val="000000">
                <a:alpha val="0"/>
              </a:srgbClr>
            </a:solidFill>
          </p:spPr>
          <p:txBody>
            <a:bodyPr/>
            <a:lstStyle/>
            <a:p>
              <a:endParaRPr lang="fi-FI"/>
            </a:p>
          </p:txBody>
        </p:sp>
        <p:sp>
          <p:nvSpPr>
            <p:cNvPr id="16" name="TextBox 16"/>
            <p:cNvSpPr txBox="1"/>
            <p:nvPr/>
          </p:nvSpPr>
          <p:spPr>
            <a:xfrm>
              <a:off x="0" y="-38100"/>
              <a:ext cx="11763528" cy="1480298"/>
            </a:xfrm>
            <a:prstGeom prst="rect">
              <a:avLst/>
            </a:prstGeom>
          </p:spPr>
          <p:txBody>
            <a:bodyPr lIns="0" tIns="0" rIns="0" bIns="0" rtlCol="0" anchor="t"/>
            <a:lstStyle/>
            <a:p>
              <a:pPr marL="0" lvl="0" indent="0" algn="l">
                <a:lnSpc>
                  <a:spcPts val="3409"/>
                </a:lnSpc>
              </a:pPr>
              <a:r>
                <a:rPr lang="en-US" sz="3157" b="1" dirty="0" err="1">
                  <a:solidFill>
                    <a:srgbClr val="FFFFFF"/>
                  </a:solidFill>
                  <a:latin typeface="Calibri (MS) Bold"/>
                  <a:ea typeface="Calibri (MS) Bold"/>
                  <a:cs typeface="Calibri (MS) Bold"/>
                  <a:sym typeface="Calibri (MS) Bold"/>
                </a:rPr>
                <a:t>Seuraa</a:t>
              </a:r>
              <a:r>
                <a:rPr lang="en-US" sz="3157" b="1" dirty="0">
                  <a:solidFill>
                    <a:srgbClr val="FFFFFF"/>
                  </a:solidFill>
                  <a:latin typeface="Calibri (MS) Bold"/>
                  <a:ea typeface="Calibri (MS) Bold"/>
                  <a:cs typeface="Calibri (MS) Bold"/>
                  <a:sym typeface="Calibri (MS) Bold"/>
                </a:rPr>
                <a:t> </a:t>
              </a:r>
              <a:r>
                <a:rPr lang="en-US" sz="3157" b="1" dirty="0" err="1">
                  <a:solidFill>
                    <a:srgbClr val="FFFFFF"/>
                  </a:solidFill>
                  <a:latin typeface="Calibri (MS) Bold"/>
                  <a:ea typeface="Calibri (MS) Bold"/>
                  <a:cs typeface="Calibri (MS) Bold"/>
                  <a:sym typeface="Calibri (MS) Bold"/>
                </a:rPr>
                <a:t>meidän</a:t>
              </a:r>
              <a:r>
                <a:rPr lang="en-US" sz="3157" b="1" dirty="0">
                  <a:solidFill>
                    <a:srgbClr val="FFFFFF"/>
                  </a:solidFill>
                  <a:latin typeface="Calibri (MS) Bold"/>
                  <a:ea typeface="Calibri (MS) Bold"/>
                  <a:cs typeface="Calibri (MS) Bold"/>
                  <a:sym typeface="Calibri (MS) Bold"/>
                </a:rPr>
                <a:t> </a:t>
              </a:r>
              <a:r>
                <a:rPr lang="en-US" sz="3157" b="1" dirty="0" err="1">
                  <a:solidFill>
                    <a:srgbClr val="FFFFFF"/>
                  </a:solidFill>
                  <a:latin typeface="Calibri (MS) Bold"/>
                  <a:ea typeface="Calibri (MS) Bold"/>
                  <a:cs typeface="Calibri (MS) Bold"/>
                  <a:sym typeface="Calibri (MS) Bold"/>
                </a:rPr>
                <a:t>matkaamme</a:t>
              </a:r>
              <a:endParaRPr lang="en-US" sz="3157" b="1" dirty="0">
                <a:solidFill>
                  <a:srgbClr val="FFFFFF"/>
                </a:solidFill>
                <a:latin typeface="Calibri (MS) Bold"/>
                <a:ea typeface="Calibri (MS) Bold"/>
                <a:cs typeface="Calibri (MS) Bold"/>
                <a:sym typeface="Calibri (MS) Bold"/>
              </a:endParaRPr>
            </a:p>
          </p:txBody>
        </p:sp>
      </p:grpSp>
      <p:grpSp>
        <p:nvGrpSpPr>
          <p:cNvPr id="17" name="Group 17"/>
          <p:cNvGrpSpPr/>
          <p:nvPr/>
        </p:nvGrpSpPr>
        <p:grpSpPr>
          <a:xfrm>
            <a:off x="1655675" y="4864503"/>
            <a:ext cx="478274" cy="418087"/>
            <a:chOff x="0" y="0"/>
            <a:chExt cx="1090744" cy="953481"/>
          </a:xfrm>
        </p:grpSpPr>
        <p:sp>
          <p:nvSpPr>
            <p:cNvPr id="18" name="Freeform 18"/>
            <p:cNvSpPr/>
            <p:nvPr/>
          </p:nvSpPr>
          <p:spPr>
            <a:xfrm>
              <a:off x="0" y="0"/>
              <a:ext cx="1090744" cy="953481"/>
            </a:xfrm>
            <a:custGeom>
              <a:avLst/>
              <a:gdLst/>
              <a:ahLst/>
              <a:cxnLst/>
              <a:rect l="l" t="t" r="r" b="b"/>
              <a:pathLst>
                <a:path w="1090744" h="953481">
                  <a:moveTo>
                    <a:pt x="0" y="0"/>
                  </a:moveTo>
                  <a:lnTo>
                    <a:pt x="1090744" y="0"/>
                  </a:lnTo>
                  <a:lnTo>
                    <a:pt x="1090744" y="953481"/>
                  </a:lnTo>
                  <a:lnTo>
                    <a:pt x="0" y="953481"/>
                  </a:lnTo>
                  <a:close/>
                </a:path>
              </a:pathLst>
            </a:custGeom>
            <a:solidFill>
              <a:srgbClr val="000000">
                <a:alpha val="0"/>
              </a:srgbClr>
            </a:solidFill>
          </p:spPr>
          <p:txBody>
            <a:bodyPr/>
            <a:lstStyle/>
            <a:p>
              <a:endParaRPr lang="fi-FI"/>
            </a:p>
          </p:txBody>
        </p:sp>
        <p:sp>
          <p:nvSpPr>
            <p:cNvPr id="19" name="TextBox 19"/>
            <p:cNvSpPr txBox="1"/>
            <p:nvPr/>
          </p:nvSpPr>
          <p:spPr>
            <a:xfrm>
              <a:off x="0" y="-47625"/>
              <a:ext cx="1090744" cy="1001106"/>
            </a:xfrm>
            <a:prstGeom prst="rect">
              <a:avLst/>
            </a:prstGeom>
          </p:spPr>
          <p:txBody>
            <a:bodyPr lIns="0" tIns="0" rIns="0" bIns="0" rtlCol="0" anchor="t"/>
            <a:lstStyle/>
            <a:p>
              <a:pPr marL="0" lvl="0" indent="0" algn="l">
                <a:lnSpc>
                  <a:spcPts val="2525"/>
                </a:lnSpc>
              </a:pPr>
              <a:r>
                <a:rPr lang="en-US" sz="2104" u="sng">
                  <a:solidFill>
                    <a:srgbClr val="0B3A5B"/>
                  </a:solidFill>
                  <a:latin typeface="Calibri (MS)"/>
                  <a:ea typeface="Calibri (MS)"/>
                  <a:cs typeface="Calibri (MS)"/>
                  <a:sym typeface="Calibri (MS)"/>
                  <a:hlinkClick r:id="rId6" tooltip="https://www.youtube.com/@CiEGateway"/>
                </a:rPr>
                <a:t>yt</a:t>
              </a:r>
            </a:p>
          </p:txBody>
        </p:sp>
      </p:grpSp>
      <p:sp>
        <p:nvSpPr>
          <p:cNvPr id="20" name="Freeform 20"/>
          <p:cNvSpPr/>
          <p:nvPr/>
        </p:nvSpPr>
        <p:spPr>
          <a:xfrm>
            <a:off x="1660426" y="4831135"/>
            <a:ext cx="449523" cy="449524"/>
          </a:xfrm>
          <a:custGeom>
            <a:avLst/>
            <a:gdLst/>
            <a:ahLst/>
            <a:cxnLst/>
            <a:rect l="l" t="t" r="r" b="b"/>
            <a:pathLst>
              <a:path w="449523" h="449524">
                <a:moveTo>
                  <a:pt x="0" y="0"/>
                </a:moveTo>
                <a:lnTo>
                  <a:pt x="449523" y="0"/>
                </a:lnTo>
                <a:lnTo>
                  <a:pt x="449523" y="449524"/>
                </a:lnTo>
                <a:lnTo>
                  <a:pt x="0" y="4495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grpSp>
        <p:nvGrpSpPr>
          <p:cNvPr id="21" name="Group 21"/>
          <p:cNvGrpSpPr/>
          <p:nvPr/>
        </p:nvGrpSpPr>
        <p:grpSpPr>
          <a:xfrm>
            <a:off x="593712" y="4852090"/>
            <a:ext cx="430787" cy="416789"/>
            <a:chOff x="0" y="0"/>
            <a:chExt cx="982447" cy="950523"/>
          </a:xfrm>
        </p:grpSpPr>
        <p:sp>
          <p:nvSpPr>
            <p:cNvPr id="22" name="Freeform 22"/>
            <p:cNvSpPr/>
            <p:nvPr/>
          </p:nvSpPr>
          <p:spPr>
            <a:xfrm>
              <a:off x="0" y="0"/>
              <a:ext cx="982447" cy="950523"/>
            </a:xfrm>
            <a:custGeom>
              <a:avLst/>
              <a:gdLst/>
              <a:ahLst/>
              <a:cxnLst/>
              <a:rect l="l" t="t" r="r" b="b"/>
              <a:pathLst>
                <a:path w="982447" h="950523">
                  <a:moveTo>
                    <a:pt x="0" y="0"/>
                  </a:moveTo>
                  <a:lnTo>
                    <a:pt x="982447" y="0"/>
                  </a:lnTo>
                  <a:lnTo>
                    <a:pt x="982447" y="950523"/>
                  </a:lnTo>
                  <a:lnTo>
                    <a:pt x="0" y="950523"/>
                  </a:lnTo>
                  <a:close/>
                </a:path>
              </a:pathLst>
            </a:custGeom>
            <a:solidFill>
              <a:srgbClr val="000000">
                <a:alpha val="0"/>
              </a:srgbClr>
            </a:solidFill>
          </p:spPr>
          <p:txBody>
            <a:bodyPr/>
            <a:lstStyle/>
            <a:p>
              <a:endParaRPr lang="fi-FI"/>
            </a:p>
          </p:txBody>
        </p:sp>
        <p:sp>
          <p:nvSpPr>
            <p:cNvPr id="23" name="TextBox 23"/>
            <p:cNvSpPr txBox="1"/>
            <p:nvPr/>
          </p:nvSpPr>
          <p:spPr>
            <a:xfrm>
              <a:off x="0" y="-38100"/>
              <a:ext cx="982447" cy="988623"/>
            </a:xfrm>
            <a:prstGeom prst="rect">
              <a:avLst/>
            </a:prstGeom>
          </p:spPr>
          <p:txBody>
            <a:bodyPr lIns="0" tIns="0" rIns="0" bIns="0" rtlCol="0" anchor="t"/>
            <a:lstStyle/>
            <a:p>
              <a:pPr marL="0" lvl="0" indent="0" algn="l">
                <a:lnSpc>
                  <a:spcPts val="2494"/>
                </a:lnSpc>
              </a:pPr>
              <a:r>
                <a:rPr lang="en-US" sz="2078" u="sng">
                  <a:solidFill>
                    <a:srgbClr val="0B3A5B"/>
                  </a:solidFill>
                  <a:latin typeface="Calibri (MS)"/>
                  <a:ea typeface="Calibri (MS)"/>
                  <a:cs typeface="Calibri (MS)"/>
                  <a:sym typeface="Calibri (MS)"/>
                  <a:hlinkClick r:id="rId9" tooltip="https://www.linkedin.com/company/cooperation-in-education-gateway"/>
                </a:rPr>
                <a:t>että</a:t>
              </a:r>
            </a:p>
          </p:txBody>
        </p:sp>
      </p:grpSp>
      <p:sp>
        <p:nvSpPr>
          <p:cNvPr id="24" name="Freeform 24"/>
          <p:cNvSpPr/>
          <p:nvPr/>
        </p:nvSpPr>
        <p:spPr>
          <a:xfrm>
            <a:off x="57497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i-FI"/>
          </a:p>
        </p:txBody>
      </p:sp>
      <p:grpSp>
        <p:nvGrpSpPr>
          <p:cNvPr id="25" name="Group 25"/>
          <p:cNvGrpSpPr/>
          <p:nvPr/>
        </p:nvGrpSpPr>
        <p:grpSpPr>
          <a:xfrm>
            <a:off x="1146016" y="4852731"/>
            <a:ext cx="404338" cy="487234"/>
            <a:chOff x="0" y="0"/>
            <a:chExt cx="922128" cy="1111178"/>
          </a:xfrm>
        </p:grpSpPr>
        <p:sp>
          <p:nvSpPr>
            <p:cNvPr id="26" name="Freeform 26"/>
            <p:cNvSpPr/>
            <p:nvPr/>
          </p:nvSpPr>
          <p:spPr>
            <a:xfrm>
              <a:off x="0" y="0"/>
              <a:ext cx="922128" cy="1111178"/>
            </a:xfrm>
            <a:custGeom>
              <a:avLst/>
              <a:gdLst/>
              <a:ahLst/>
              <a:cxnLst/>
              <a:rect l="l" t="t" r="r" b="b"/>
              <a:pathLst>
                <a:path w="922128" h="1111178">
                  <a:moveTo>
                    <a:pt x="0" y="0"/>
                  </a:moveTo>
                  <a:lnTo>
                    <a:pt x="922128" y="0"/>
                  </a:lnTo>
                  <a:lnTo>
                    <a:pt x="922128" y="1111178"/>
                  </a:lnTo>
                  <a:lnTo>
                    <a:pt x="0" y="1111178"/>
                  </a:lnTo>
                  <a:close/>
                </a:path>
              </a:pathLst>
            </a:custGeom>
            <a:solidFill>
              <a:srgbClr val="000000">
                <a:alpha val="0"/>
              </a:srgbClr>
            </a:solidFill>
          </p:spPr>
          <p:txBody>
            <a:bodyPr/>
            <a:lstStyle/>
            <a:p>
              <a:endParaRPr lang="fi-FI"/>
            </a:p>
          </p:txBody>
        </p:sp>
        <p:sp>
          <p:nvSpPr>
            <p:cNvPr id="27" name="TextBox 27"/>
            <p:cNvSpPr txBox="1"/>
            <p:nvPr/>
          </p:nvSpPr>
          <p:spPr>
            <a:xfrm>
              <a:off x="0" y="-28575"/>
              <a:ext cx="922128" cy="1139753"/>
            </a:xfrm>
            <a:prstGeom prst="rect">
              <a:avLst/>
            </a:prstGeom>
          </p:spPr>
          <p:txBody>
            <a:bodyPr lIns="0" tIns="0" rIns="0" bIns="0" rtlCol="0" anchor="t"/>
            <a:lstStyle/>
            <a:p>
              <a:pPr marL="0" lvl="0" indent="0" algn="l">
                <a:lnSpc>
                  <a:spcPts val="1658"/>
                </a:lnSpc>
              </a:pPr>
              <a:r>
                <a:rPr lang="en-US" sz="1382" u="sng">
                  <a:solidFill>
                    <a:srgbClr val="0B3A5B"/>
                  </a:solidFill>
                  <a:latin typeface="Calibri (MS)"/>
                  <a:ea typeface="Calibri (MS)"/>
                  <a:cs typeface="Calibri (MS)"/>
                  <a:sym typeface="Calibri (MS)"/>
                  <a:hlinkClick r:id="rId12" tooltip="https://www.instagram.com/cie.gateway?igsh=dzNxYnl3OGpnbmpn"/>
                </a:rPr>
                <a:t>sisään</a:t>
              </a:r>
            </a:p>
          </p:txBody>
        </p:sp>
      </p:grpSp>
      <p:sp>
        <p:nvSpPr>
          <p:cNvPr id="28" name="Freeform 28"/>
          <p:cNvSpPr/>
          <p:nvPr/>
        </p:nvSpPr>
        <p:spPr>
          <a:xfrm>
            <a:off x="1115326" y="4831135"/>
            <a:ext cx="449524" cy="449524"/>
          </a:xfrm>
          <a:custGeom>
            <a:avLst/>
            <a:gdLst/>
            <a:ahLst/>
            <a:cxnLst/>
            <a:rect l="l" t="t" r="r" b="b"/>
            <a:pathLst>
              <a:path w="449524" h="449524">
                <a:moveTo>
                  <a:pt x="0" y="0"/>
                </a:moveTo>
                <a:lnTo>
                  <a:pt x="449523" y="0"/>
                </a:lnTo>
                <a:lnTo>
                  <a:pt x="449523" y="449524"/>
                </a:lnTo>
                <a:lnTo>
                  <a:pt x="0" y="4495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i-FI"/>
          </a:p>
        </p:txBody>
      </p:sp>
      <p:sp>
        <p:nvSpPr>
          <p:cNvPr id="29" name="Freeform 29"/>
          <p:cNvSpPr/>
          <p:nvPr/>
        </p:nvSpPr>
        <p:spPr>
          <a:xfrm>
            <a:off x="-4615293" y="246590"/>
            <a:ext cx="8145326" cy="4196380"/>
          </a:xfrm>
          <a:custGeom>
            <a:avLst/>
            <a:gdLst/>
            <a:ahLst/>
            <a:cxnLst/>
            <a:rect l="l" t="t" r="r" b="b"/>
            <a:pathLst>
              <a:path w="8145326" h="4196380">
                <a:moveTo>
                  <a:pt x="0" y="0"/>
                </a:moveTo>
                <a:lnTo>
                  <a:pt x="8145325" y="0"/>
                </a:lnTo>
                <a:lnTo>
                  <a:pt x="8145325" y="4196381"/>
                </a:lnTo>
                <a:lnTo>
                  <a:pt x="0" y="41963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
          <p:cNvPicPr preferRelativeResize="0">
            <a:picLocks noGrp="1"/>
          </p:cNvPicPr>
          <p:nvPr>
            <p:ph type="pic" idx="2"/>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15064" y="425450"/>
            <a:ext cx="3602839" cy="6629400"/>
          </a:xfrm>
          <a:prstGeom prst="rect">
            <a:avLst/>
          </a:prstGeom>
          <a:solidFill>
            <a:srgbClr val="BFBFBF"/>
          </a:solidFill>
          <a:ln>
            <a:noFill/>
          </a:ln>
        </p:spPr>
      </p:pic>
      <p:sp>
        <p:nvSpPr>
          <p:cNvPr id="156" name="Google Shape;156;p2"/>
          <p:cNvSpPr txBox="1">
            <a:spLocks noGrp="1"/>
          </p:cNvSpPr>
          <p:nvPr>
            <p:ph type="body" idx="1"/>
          </p:nvPr>
        </p:nvSpPr>
        <p:spPr>
          <a:xfrm>
            <a:off x="4333342" y="3227379"/>
            <a:ext cx="5553193" cy="1862839"/>
          </a:xfrm>
          <a:prstGeom prst="rect">
            <a:avLst/>
          </a:prstGeom>
          <a:noFill/>
          <a:ln>
            <a:noFill/>
          </a:ln>
        </p:spPr>
        <p:txBody>
          <a:bodyPr spcFirstLastPara="1" vert="horz" wrap="square" lIns="80187" tIns="40083" rIns="80187" bIns="40083" rtlCol="0" anchor="t" anchorCtr="0">
            <a:noAutofit/>
          </a:bodyPr>
          <a:lstStyle/>
          <a:p>
            <a:pPr marL="200505"/>
            <a:r>
              <a:rPr lang="en-US" dirty="0" err="1"/>
              <a:t>Espanjalainen</a:t>
            </a:r>
            <a:r>
              <a:rPr lang="en-US" dirty="0"/>
              <a:t> </a:t>
            </a:r>
            <a:r>
              <a:rPr lang="en-US" dirty="0" err="1"/>
              <a:t>näkökulma</a:t>
            </a:r>
            <a:r>
              <a:rPr lang="en-US" dirty="0"/>
              <a:t>: </a:t>
            </a:r>
            <a:r>
              <a:rPr lang="en-US" dirty="0" err="1"/>
              <a:t>Peruna</a:t>
            </a:r>
            <a:endParaRPr dirty="0"/>
          </a:p>
        </p:txBody>
      </p:sp>
      <p:sp>
        <p:nvSpPr>
          <p:cNvPr id="157" name="Google Shape;157;p2"/>
          <p:cNvSpPr/>
          <p:nvPr/>
        </p:nvSpPr>
        <p:spPr>
          <a:xfrm>
            <a:off x="3167028" y="2088270"/>
            <a:ext cx="4554263" cy="612756"/>
          </a:xfrm>
          <a:prstGeom prst="rect">
            <a:avLst/>
          </a:prstGeom>
          <a:solidFill>
            <a:schemeClr val="lt1"/>
          </a:solidFill>
          <a:ln>
            <a:noFill/>
          </a:ln>
        </p:spPr>
        <p:txBody>
          <a:bodyPr spcFirstLastPara="1" wrap="square" lIns="80187" tIns="40083" rIns="80187" bIns="40083" anchor="ctr" anchorCtr="0">
            <a:noAutofit/>
          </a:bodyPr>
          <a:lstStyle/>
          <a:p>
            <a:pPr algn="ctr">
              <a:buClr>
                <a:srgbClr val="000000"/>
              </a:buClr>
              <a:buSzPts val="529"/>
            </a:pPr>
            <a:endParaRPr sz="464">
              <a:solidFill>
                <a:schemeClr val="lt1"/>
              </a:solidFill>
              <a:latin typeface="Montserrat"/>
              <a:ea typeface="Montserrat"/>
              <a:cs typeface="Montserrat"/>
              <a:sym typeface="Montserrat"/>
            </a:endParaRPr>
          </a:p>
        </p:txBody>
      </p:sp>
      <p:sp>
        <p:nvSpPr>
          <p:cNvPr id="158" name="Google Shape;158;p2"/>
          <p:cNvSpPr txBox="1"/>
          <p:nvPr/>
        </p:nvSpPr>
        <p:spPr>
          <a:xfrm>
            <a:off x="3328431" y="2134139"/>
            <a:ext cx="4113579" cy="566916"/>
          </a:xfrm>
          <a:prstGeom prst="rect">
            <a:avLst/>
          </a:prstGeom>
          <a:noFill/>
          <a:ln>
            <a:noFill/>
          </a:ln>
        </p:spPr>
        <p:txBody>
          <a:bodyPr spcFirstLastPara="1" wrap="square" lIns="80187" tIns="40083" rIns="80187" bIns="40083" anchor="t" anchorCtr="0">
            <a:spAutoFit/>
          </a:bodyPr>
          <a:lstStyle/>
          <a:p>
            <a:pPr>
              <a:buClr>
                <a:srgbClr val="000000"/>
              </a:buClr>
              <a:buSzPts val="3600"/>
            </a:pPr>
            <a:r>
              <a:rPr lang="en-US" sz="3158" b="1" dirty="0" err="1">
                <a:solidFill>
                  <a:srgbClr val="60BA47"/>
                </a:solidFill>
                <a:latin typeface="Calibri"/>
                <a:ea typeface="Calibri"/>
                <a:cs typeface="Calibri"/>
                <a:sym typeface="Calibri"/>
              </a:rPr>
              <a:t>Jätevirtakartat</a:t>
            </a:r>
            <a:endParaRPr sz="1228" dirty="0">
              <a:solidFill>
                <a:srgbClr val="000000"/>
              </a:solidFill>
              <a:latin typeface="Arial"/>
              <a:ea typeface="Arial"/>
              <a:cs typeface="Arial"/>
              <a:sym typeface="Arial"/>
            </a:endParaRPr>
          </a:p>
        </p:txBody>
      </p:sp>
      <p:sp>
        <p:nvSpPr>
          <p:cNvPr id="159" name="Google Shape;159;p2"/>
          <p:cNvSpPr/>
          <p:nvPr/>
        </p:nvSpPr>
        <p:spPr>
          <a:xfrm>
            <a:off x="-5397509" y="3778249"/>
            <a:ext cx="8146392" cy="4196930"/>
          </a:xfrm>
          <a:custGeom>
            <a:avLst/>
            <a:gdLst/>
            <a:ahLst/>
            <a:cxnLst/>
            <a:rect l="l" t="t" r="r" b="b"/>
            <a:pathLst>
              <a:path w="9288048" h="4785098" extrusionOk="0">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lt1">
              <a:alpha val="47450"/>
            </a:schemeClr>
          </a:solidFill>
          <a:ln>
            <a:noFill/>
          </a:ln>
        </p:spPr>
        <p:txBody>
          <a:bodyPr spcFirstLastPara="1" wrap="square" lIns="80187" tIns="40083" rIns="80187" bIns="40083" anchor="ctr" anchorCtr="0">
            <a:noAutofit/>
          </a:bodyPr>
          <a:lstStyle/>
          <a:p>
            <a:pPr>
              <a:buClr>
                <a:srgbClr val="000000"/>
              </a:buClr>
              <a:buSzPts val="1800"/>
            </a:pPr>
            <a:endParaRPr sz="1579">
              <a:solidFill>
                <a:schemeClr val="dk1"/>
              </a:solidFill>
              <a:latin typeface="Calibri"/>
              <a:ea typeface="Calibri"/>
              <a:cs typeface="Calibri"/>
              <a:sym typeface="Calibri"/>
            </a:endParaRPr>
          </a:p>
        </p:txBody>
      </p:sp>
      <p:sp>
        <p:nvSpPr>
          <p:cNvPr id="5" name="Freeform 43">
            <a:extLst>
              <a:ext uri="{FF2B5EF4-FFF2-40B4-BE49-F238E27FC236}">
                <a16:creationId xmlns:a16="http://schemas.microsoft.com/office/drawing/2014/main" id="{95F5DBF5-E2EC-C4D1-B478-1337A43EE571}"/>
              </a:ext>
            </a:extLst>
          </p:cNvPr>
          <p:cNvSpPr>
            <a:spLocks/>
          </p:cNvSpPr>
          <p:nvPr/>
        </p:nvSpPr>
        <p:spPr bwMode="auto">
          <a:xfrm>
            <a:off x="6022147" y="3778249"/>
            <a:ext cx="1269841" cy="1079086"/>
          </a:xfrm>
          <a:custGeom>
            <a:avLst/>
            <a:gdLst/>
            <a:ahLst/>
            <a:cxnLst/>
            <a:rect l="0" t="0" r="r" b="b"/>
            <a:pathLst>
              <a:path w="1229633" h="1044203">
                <a:moveTo>
                  <a:pt x="99680" y="153204"/>
                </a:moveTo>
                <a:lnTo>
                  <a:pt x="111772" y="142452"/>
                </a:lnTo>
                <a:cubicBezTo>
                  <a:pt x="152079" y="189488"/>
                  <a:pt x="192387" y="233837"/>
                  <a:pt x="246130" y="244588"/>
                </a:cubicBezTo>
                <a:cubicBezTo>
                  <a:pt x="248817" y="244588"/>
                  <a:pt x="251505" y="245932"/>
                  <a:pt x="254192" y="245932"/>
                </a:cubicBezTo>
                <a:cubicBezTo>
                  <a:pt x="262253" y="247276"/>
                  <a:pt x="270315" y="248620"/>
                  <a:pt x="278376" y="252652"/>
                </a:cubicBezTo>
                <a:cubicBezTo>
                  <a:pt x="297186" y="260715"/>
                  <a:pt x="309279" y="279529"/>
                  <a:pt x="317340" y="294312"/>
                </a:cubicBezTo>
                <a:cubicBezTo>
                  <a:pt x="324058" y="305063"/>
                  <a:pt x="329432" y="315815"/>
                  <a:pt x="326745" y="327910"/>
                </a:cubicBezTo>
                <a:cubicBezTo>
                  <a:pt x="322715" y="345380"/>
                  <a:pt x="303904" y="353443"/>
                  <a:pt x="287781" y="353443"/>
                </a:cubicBezTo>
                <a:cubicBezTo>
                  <a:pt x="282407" y="353443"/>
                  <a:pt x="278376" y="353443"/>
                  <a:pt x="273002" y="352099"/>
                </a:cubicBezTo>
                <a:cubicBezTo>
                  <a:pt x="264940" y="350756"/>
                  <a:pt x="256879" y="350756"/>
                  <a:pt x="248817" y="352099"/>
                </a:cubicBezTo>
                <a:cubicBezTo>
                  <a:pt x="221946" y="358819"/>
                  <a:pt x="215228" y="397792"/>
                  <a:pt x="213884" y="419294"/>
                </a:cubicBezTo>
                <a:cubicBezTo>
                  <a:pt x="211197" y="448860"/>
                  <a:pt x="208510" y="489177"/>
                  <a:pt x="177608" y="506647"/>
                </a:cubicBezTo>
                <a:cubicBezTo>
                  <a:pt x="176264" y="507991"/>
                  <a:pt x="173577" y="509335"/>
                  <a:pt x="172233" y="509335"/>
                </a:cubicBezTo>
                <a:cubicBezTo>
                  <a:pt x="168203" y="510679"/>
                  <a:pt x="165515" y="513367"/>
                  <a:pt x="162828" y="516054"/>
                </a:cubicBezTo>
                <a:cubicBezTo>
                  <a:pt x="158797" y="520086"/>
                  <a:pt x="158797" y="528149"/>
                  <a:pt x="158797" y="536213"/>
                </a:cubicBezTo>
                <a:cubicBezTo>
                  <a:pt x="157454" y="546964"/>
                  <a:pt x="157454" y="561747"/>
                  <a:pt x="145361" y="568466"/>
                </a:cubicBezTo>
                <a:lnTo>
                  <a:pt x="142674" y="569810"/>
                </a:lnTo>
                <a:lnTo>
                  <a:pt x="117146" y="564435"/>
                </a:lnTo>
                <a:cubicBezTo>
                  <a:pt x="125208" y="611471"/>
                  <a:pt x="106398" y="662539"/>
                  <a:pt x="68777" y="692104"/>
                </a:cubicBezTo>
                <a:cubicBezTo>
                  <a:pt x="74152" y="696136"/>
                  <a:pt x="78182" y="701511"/>
                  <a:pt x="80870" y="708231"/>
                </a:cubicBezTo>
                <a:cubicBezTo>
                  <a:pt x="86244" y="718982"/>
                  <a:pt x="86244" y="731077"/>
                  <a:pt x="82213" y="741828"/>
                </a:cubicBezTo>
                <a:lnTo>
                  <a:pt x="80870" y="745860"/>
                </a:lnTo>
                <a:lnTo>
                  <a:pt x="75495" y="745860"/>
                </a:lnTo>
                <a:cubicBezTo>
                  <a:pt x="51311" y="747204"/>
                  <a:pt x="27126" y="751236"/>
                  <a:pt x="11003" y="767362"/>
                </a:cubicBezTo>
                <a:cubicBezTo>
                  <a:pt x="2942" y="775425"/>
                  <a:pt x="-1089" y="788864"/>
                  <a:pt x="255" y="800959"/>
                </a:cubicBezTo>
                <a:cubicBezTo>
                  <a:pt x="1598" y="806335"/>
                  <a:pt x="4285" y="814398"/>
                  <a:pt x="12347" y="818430"/>
                </a:cubicBezTo>
                <a:lnTo>
                  <a:pt x="8316" y="827837"/>
                </a:lnTo>
                <a:cubicBezTo>
                  <a:pt x="23096" y="829181"/>
                  <a:pt x="37875" y="830525"/>
                  <a:pt x="52654" y="834557"/>
                </a:cubicBezTo>
                <a:cubicBezTo>
                  <a:pt x="78182" y="841276"/>
                  <a:pt x="102367" y="857403"/>
                  <a:pt x="109085" y="881593"/>
                </a:cubicBezTo>
                <a:cubicBezTo>
                  <a:pt x="113116" y="896376"/>
                  <a:pt x="107741" y="912503"/>
                  <a:pt x="107741" y="928629"/>
                </a:cubicBezTo>
                <a:cubicBezTo>
                  <a:pt x="106398" y="962226"/>
                  <a:pt x="122521" y="997168"/>
                  <a:pt x="150736" y="1017326"/>
                </a:cubicBezTo>
                <a:cubicBezTo>
                  <a:pt x="184325" y="1003887"/>
                  <a:pt x="217915" y="990448"/>
                  <a:pt x="251505" y="977009"/>
                </a:cubicBezTo>
                <a:cubicBezTo>
                  <a:pt x="259566" y="987761"/>
                  <a:pt x="268971" y="998512"/>
                  <a:pt x="277033" y="1007919"/>
                </a:cubicBezTo>
                <a:cubicBezTo>
                  <a:pt x="294499" y="1001200"/>
                  <a:pt x="302561" y="975665"/>
                  <a:pt x="293156" y="959539"/>
                </a:cubicBezTo>
                <a:cubicBezTo>
                  <a:pt x="301217" y="944756"/>
                  <a:pt x="324058" y="947444"/>
                  <a:pt x="336150" y="958195"/>
                </a:cubicBezTo>
                <a:cubicBezTo>
                  <a:pt x="349586" y="968946"/>
                  <a:pt x="356304" y="983729"/>
                  <a:pt x="369740" y="994480"/>
                </a:cubicBezTo>
                <a:cubicBezTo>
                  <a:pt x="381832" y="1003887"/>
                  <a:pt x="397955" y="1007919"/>
                  <a:pt x="414078" y="1011951"/>
                </a:cubicBezTo>
                <a:cubicBezTo>
                  <a:pt x="461103" y="1022702"/>
                  <a:pt x="506785" y="1033453"/>
                  <a:pt x="553811" y="1044204"/>
                </a:cubicBezTo>
                <a:cubicBezTo>
                  <a:pt x="545749" y="1017326"/>
                  <a:pt x="555154" y="985073"/>
                  <a:pt x="577995" y="967602"/>
                </a:cubicBezTo>
                <a:cubicBezTo>
                  <a:pt x="600836" y="950131"/>
                  <a:pt x="634426" y="947444"/>
                  <a:pt x="658610" y="962226"/>
                </a:cubicBezTo>
                <a:cubicBezTo>
                  <a:pt x="666672" y="966258"/>
                  <a:pt x="673390" y="972978"/>
                  <a:pt x="681451" y="972978"/>
                </a:cubicBezTo>
                <a:cubicBezTo>
                  <a:pt x="698918" y="974322"/>
                  <a:pt x="709666" y="955507"/>
                  <a:pt x="713697" y="938036"/>
                </a:cubicBezTo>
                <a:cubicBezTo>
                  <a:pt x="717728" y="920566"/>
                  <a:pt x="717728" y="901751"/>
                  <a:pt x="731164" y="891000"/>
                </a:cubicBezTo>
                <a:cubicBezTo>
                  <a:pt x="755348" y="870842"/>
                  <a:pt x="803717" y="895032"/>
                  <a:pt x="819840" y="866810"/>
                </a:cubicBezTo>
                <a:cubicBezTo>
                  <a:pt x="830589" y="846652"/>
                  <a:pt x="810435" y="823806"/>
                  <a:pt x="803717" y="802303"/>
                </a:cubicBezTo>
                <a:cubicBezTo>
                  <a:pt x="791625" y="763331"/>
                  <a:pt x="822527" y="724358"/>
                  <a:pt x="857460" y="702855"/>
                </a:cubicBezTo>
                <a:cubicBezTo>
                  <a:pt x="892394" y="681353"/>
                  <a:pt x="934045" y="667914"/>
                  <a:pt x="958229" y="635661"/>
                </a:cubicBezTo>
                <a:cubicBezTo>
                  <a:pt x="968978" y="622222"/>
                  <a:pt x="977039" y="604751"/>
                  <a:pt x="990475" y="595344"/>
                </a:cubicBezTo>
                <a:cubicBezTo>
                  <a:pt x="999880" y="588625"/>
                  <a:pt x="1013316" y="584593"/>
                  <a:pt x="1025408" y="581905"/>
                </a:cubicBezTo>
                <a:cubicBezTo>
                  <a:pt x="1096619" y="567122"/>
                  <a:pt x="1182608" y="564435"/>
                  <a:pt x="1218884" y="501272"/>
                </a:cubicBezTo>
                <a:cubicBezTo>
                  <a:pt x="1224259" y="493208"/>
                  <a:pt x="1226946" y="483801"/>
                  <a:pt x="1229633" y="475738"/>
                </a:cubicBezTo>
                <a:lnTo>
                  <a:pt x="1226946" y="475738"/>
                </a:lnTo>
                <a:cubicBezTo>
                  <a:pt x="1226946" y="464986"/>
                  <a:pt x="1210823" y="459611"/>
                  <a:pt x="1200074" y="458267"/>
                </a:cubicBezTo>
                <a:cubicBezTo>
                  <a:pt x="1196044" y="458267"/>
                  <a:pt x="1193356" y="458267"/>
                  <a:pt x="1189326" y="458267"/>
                </a:cubicBezTo>
                <a:cubicBezTo>
                  <a:pt x="1175890" y="458267"/>
                  <a:pt x="1162454" y="458267"/>
                  <a:pt x="1150362" y="450204"/>
                </a:cubicBezTo>
                <a:lnTo>
                  <a:pt x="1147674" y="447516"/>
                </a:lnTo>
                <a:lnTo>
                  <a:pt x="1146331" y="424670"/>
                </a:lnTo>
                <a:cubicBezTo>
                  <a:pt x="1140957" y="421982"/>
                  <a:pt x="1131551" y="426014"/>
                  <a:pt x="1124833" y="431389"/>
                </a:cubicBezTo>
                <a:cubicBezTo>
                  <a:pt x="1114085" y="439452"/>
                  <a:pt x="1099305" y="451547"/>
                  <a:pt x="1083183" y="444828"/>
                </a:cubicBezTo>
                <a:lnTo>
                  <a:pt x="1075121" y="442140"/>
                </a:lnTo>
                <a:lnTo>
                  <a:pt x="1077808" y="435421"/>
                </a:lnTo>
                <a:cubicBezTo>
                  <a:pt x="1083183" y="423326"/>
                  <a:pt x="1083183" y="408543"/>
                  <a:pt x="1077808" y="395104"/>
                </a:cubicBezTo>
                <a:cubicBezTo>
                  <a:pt x="1036157" y="395104"/>
                  <a:pt x="990475" y="393760"/>
                  <a:pt x="950168" y="373602"/>
                </a:cubicBezTo>
                <a:cubicBezTo>
                  <a:pt x="921953" y="360163"/>
                  <a:pt x="897768" y="337317"/>
                  <a:pt x="881645" y="310439"/>
                </a:cubicBezTo>
                <a:cubicBezTo>
                  <a:pt x="878958" y="306407"/>
                  <a:pt x="877614" y="303719"/>
                  <a:pt x="874927" y="302376"/>
                </a:cubicBezTo>
                <a:cubicBezTo>
                  <a:pt x="872240" y="301032"/>
                  <a:pt x="869553" y="301032"/>
                  <a:pt x="866866" y="301032"/>
                </a:cubicBezTo>
                <a:lnTo>
                  <a:pt x="818497" y="299688"/>
                </a:lnTo>
                <a:lnTo>
                  <a:pt x="818497" y="291624"/>
                </a:lnTo>
                <a:cubicBezTo>
                  <a:pt x="818497" y="255339"/>
                  <a:pt x="779533" y="231149"/>
                  <a:pt x="744600" y="215023"/>
                </a:cubicBezTo>
                <a:lnTo>
                  <a:pt x="748630" y="205615"/>
                </a:lnTo>
                <a:cubicBezTo>
                  <a:pt x="729820" y="202927"/>
                  <a:pt x="712354" y="197552"/>
                  <a:pt x="694887" y="190832"/>
                </a:cubicBezTo>
                <a:cubicBezTo>
                  <a:pt x="665328" y="180081"/>
                  <a:pt x="638457" y="165299"/>
                  <a:pt x="611585" y="149172"/>
                </a:cubicBezTo>
                <a:cubicBezTo>
                  <a:pt x="602180" y="142452"/>
                  <a:pt x="591431" y="135733"/>
                  <a:pt x="580682" y="135733"/>
                </a:cubicBezTo>
                <a:cubicBezTo>
                  <a:pt x="556498" y="133045"/>
                  <a:pt x="530970" y="157235"/>
                  <a:pt x="509473" y="146484"/>
                </a:cubicBezTo>
                <a:cubicBezTo>
                  <a:pt x="489319" y="137077"/>
                  <a:pt x="489319" y="107511"/>
                  <a:pt x="474539" y="92728"/>
                </a:cubicBezTo>
                <a:cubicBezTo>
                  <a:pt x="454386" y="72570"/>
                  <a:pt x="420796" y="81977"/>
                  <a:pt x="392581" y="86009"/>
                </a:cubicBezTo>
                <a:cubicBezTo>
                  <a:pt x="364366" y="91384"/>
                  <a:pt x="332120" y="91384"/>
                  <a:pt x="336150" y="61819"/>
                </a:cubicBezTo>
                <a:cubicBezTo>
                  <a:pt x="330776" y="69882"/>
                  <a:pt x="317340" y="67195"/>
                  <a:pt x="310622" y="60475"/>
                </a:cubicBezTo>
                <a:cubicBezTo>
                  <a:pt x="303904" y="53756"/>
                  <a:pt x="301217" y="43004"/>
                  <a:pt x="297186" y="33597"/>
                </a:cubicBezTo>
                <a:cubicBezTo>
                  <a:pt x="289125" y="14782"/>
                  <a:pt x="270315" y="0"/>
                  <a:pt x="248817" y="0"/>
                </a:cubicBezTo>
                <a:cubicBezTo>
                  <a:pt x="228664" y="1344"/>
                  <a:pt x="208510" y="21502"/>
                  <a:pt x="213884" y="41660"/>
                </a:cubicBezTo>
                <a:cubicBezTo>
                  <a:pt x="178951" y="26878"/>
                  <a:pt x="138644" y="25534"/>
                  <a:pt x="102367" y="37629"/>
                </a:cubicBezTo>
                <a:cubicBezTo>
                  <a:pt x="113116" y="57787"/>
                  <a:pt x="123864" y="79290"/>
                  <a:pt x="122521" y="102135"/>
                </a:cubicBezTo>
                <a:cubicBezTo>
                  <a:pt x="122521" y="124982"/>
                  <a:pt x="106398" y="149172"/>
                  <a:pt x="83557" y="151860"/>
                </a:cubicBezTo>
              </a:path>
            </a:pathLst>
          </a:custGeom>
          <a:solidFill>
            <a:schemeClr val="bg1"/>
          </a:solidFill>
          <a:ln>
            <a:noFill/>
          </a:ln>
        </p:spPr>
        <p:txBody>
          <a:bodyPr vert="horz" wrap="square" lIns="80201" tIns="40100" rIns="80201" bIns="40100" numCol="1" anchor="ctr" anchorCtr="0" compatLnSpc="1">
            <a:prstTxWarp prst="textNoShape">
              <a:avLst/>
            </a:prstTxWarp>
          </a:bodyPr>
          <a:lstStyle/>
          <a:p>
            <a:endParaRPr lang="en-IE" sz="157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736141" y="1759240"/>
            <a:ext cx="1882150" cy="1389426"/>
            <a:chOff x="0" y="0"/>
            <a:chExt cx="4292400" cy="3168702"/>
          </a:xfrm>
        </p:grpSpPr>
        <p:sp>
          <p:nvSpPr>
            <p:cNvPr id="12" name="Freeform 12"/>
            <p:cNvSpPr/>
            <p:nvPr/>
          </p:nvSpPr>
          <p:spPr>
            <a:xfrm>
              <a:off x="0" y="0"/>
              <a:ext cx="4292400" cy="3168702"/>
            </a:xfrm>
            <a:custGeom>
              <a:avLst/>
              <a:gdLst/>
              <a:ahLst/>
              <a:cxnLst/>
              <a:rect l="l" t="t" r="r" b="b"/>
              <a:pathLst>
                <a:path w="4292400" h="3168702">
                  <a:moveTo>
                    <a:pt x="0" y="0"/>
                  </a:moveTo>
                  <a:lnTo>
                    <a:pt x="4292400" y="0"/>
                  </a:lnTo>
                  <a:lnTo>
                    <a:pt x="4292400" y="3168702"/>
                  </a:lnTo>
                  <a:lnTo>
                    <a:pt x="0" y="3168702"/>
                  </a:lnTo>
                  <a:close/>
                </a:path>
              </a:pathLst>
            </a:custGeom>
            <a:solidFill>
              <a:srgbClr val="000000">
                <a:alpha val="0"/>
              </a:srgbClr>
            </a:solidFill>
          </p:spPr>
          <p:txBody>
            <a:bodyPr/>
            <a:lstStyle/>
            <a:p>
              <a:endParaRPr lang="fi-FI"/>
            </a:p>
          </p:txBody>
        </p:sp>
        <p:sp>
          <p:nvSpPr>
            <p:cNvPr id="13" name="TextBox 13"/>
            <p:cNvSpPr txBox="1"/>
            <p:nvPr/>
          </p:nvSpPr>
          <p:spPr>
            <a:xfrm>
              <a:off x="0" y="-38100"/>
              <a:ext cx="4292400" cy="3206802"/>
            </a:xfrm>
            <a:prstGeom prst="rect">
              <a:avLst/>
            </a:prstGeom>
          </p:spPr>
          <p:txBody>
            <a:bodyPr lIns="0" tIns="0" rIns="0" bIns="0" rtlCol="0" anchor="t"/>
            <a:lstStyle/>
            <a:p>
              <a:pPr marL="0" lvl="0" indent="0" algn="l">
                <a:lnSpc>
                  <a:spcPts val="3409"/>
                </a:lnSpc>
              </a:pPr>
              <a:r>
                <a:rPr lang="en-US" sz="3157" b="1" dirty="0" err="1">
                  <a:solidFill>
                    <a:srgbClr val="09465E"/>
                  </a:solidFill>
                  <a:latin typeface="Calibri (MS) Bold"/>
                  <a:ea typeface="Calibri (MS) Bold"/>
                  <a:cs typeface="Calibri (MS) Bold"/>
                  <a:sym typeface="Calibri (MS) Bold"/>
                </a:rPr>
                <a:t>Perunan</a:t>
              </a:r>
              <a:r>
                <a:rPr lang="en-US" sz="3157" b="1" dirty="0">
                  <a:solidFill>
                    <a:srgbClr val="09465E"/>
                  </a:solidFill>
                  <a:latin typeface="Calibri (MS) Bold"/>
                  <a:ea typeface="Calibri (MS) Bold"/>
                  <a:cs typeface="Calibri (MS) Bold"/>
                  <a:sym typeface="Calibri (MS) Bold"/>
                </a:rPr>
                <a:t> </a:t>
              </a:r>
              <a:r>
                <a:rPr lang="en-US" sz="3157" b="1" dirty="0" err="1">
                  <a:solidFill>
                    <a:srgbClr val="09465E"/>
                  </a:solidFill>
                  <a:latin typeface="Calibri (MS) Bold"/>
                  <a:ea typeface="Calibri (MS) Bold"/>
                  <a:cs typeface="Calibri (MS) Bold"/>
                  <a:sym typeface="Calibri (MS) Bold"/>
                </a:rPr>
                <a:t>jätevirtoja</a:t>
              </a:r>
              <a:endParaRPr lang="en-US" sz="3157"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609844" y="3830619"/>
            <a:ext cx="2707323" cy="2037275"/>
            <a:chOff x="0" y="-28576"/>
            <a:chExt cx="6174275" cy="4646176"/>
          </a:xfrm>
        </p:grpSpPr>
        <p:sp>
          <p:nvSpPr>
            <p:cNvPr id="15" name="Freeform 15"/>
            <p:cNvSpPr/>
            <p:nvPr/>
          </p:nvSpPr>
          <p:spPr>
            <a:xfrm>
              <a:off x="0" y="0"/>
              <a:ext cx="4509600" cy="4617600"/>
            </a:xfrm>
            <a:custGeom>
              <a:avLst/>
              <a:gdLst/>
              <a:ahLst/>
              <a:cxnLst/>
              <a:rect l="l" t="t" r="r" b="b"/>
              <a:pathLst>
                <a:path w="4509600" h="4617600">
                  <a:moveTo>
                    <a:pt x="0" y="0"/>
                  </a:moveTo>
                  <a:lnTo>
                    <a:pt x="4509600" y="0"/>
                  </a:lnTo>
                  <a:lnTo>
                    <a:pt x="4509600" y="4617600"/>
                  </a:lnTo>
                  <a:lnTo>
                    <a:pt x="0" y="4617600"/>
                  </a:lnTo>
                  <a:close/>
                </a:path>
              </a:pathLst>
            </a:custGeom>
            <a:solidFill>
              <a:srgbClr val="000000">
                <a:alpha val="0"/>
              </a:srgbClr>
            </a:solidFill>
          </p:spPr>
          <p:txBody>
            <a:bodyPr/>
            <a:lstStyle/>
            <a:p>
              <a:endParaRPr lang="fi-FI"/>
            </a:p>
          </p:txBody>
        </p:sp>
        <p:sp>
          <p:nvSpPr>
            <p:cNvPr id="16" name="TextBox 16"/>
            <p:cNvSpPr txBox="1"/>
            <p:nvPr/>
          </p:nvSpPr>
          <p:spPr>
            <a:xfrm>
              <a:off x="0" y="-28576"/>
              <a:ext cx="6174275" cy="4646176"/>
            </a:xfrm>
            <a:prstGeom prst="rect">
              <a:avLst/>
            </a:prstGeom>
          </p:spPr>
          <p:txBody>
            <a:bodyPr lIns="0" tIns="0" rIns="0" bIns="0" rtlCol="0" anchor="t"/>
            <a:lstStyle/>
            <a:p>
              <a:pPr marL="0" lvl="0" indent="0" algn="l">
                <a:lnSpc>
                  <a:spcPts val="1620"/>
                </a:lnSpc>
              </a:pPr>
              <a:r>
                <a:rPr lang="en-US" sz="1350" dirty="0" err="1">
                  <a:solidFill>
                    <a:srgbClr val="09465E"/>
                  </a:solidFill>
                  <a:latin typeface="Calibri (MS)"/>
                  <a:ea typeface="Calibri (MS)"/>
                  <a:cs typeface="Calibri (MS)"/>
                  <a:sym typeface="Calibri (MS)"/>
                </a:rPr>
                <a:t>Keskeiset</a:t>
              </a:r>
              <a:r>
                <a:rPr lang="en-US" sz="1350" dirty="0">
                  <a:solidFill>
                    <a:srgbClr val="09465E"/>
                  </a:solidFill>
                  <a:latin typeface="Calibri (MS)"/>
                  <a:ea typeface="Calibri (MS)"/>
                  <a:cs typeface="Calibri (MS)"/>
                  <a:sym typeface="Calibri (MS)"/>
                </a:rPr>
                <a:t> </a:t>
              </a:r>
              <a:r>
                <a:rPr lang="en-US" sz="1350" dirty="0" err="1">
                  <a:solidFill>
                    <a:srgbClr val="09465E"/>
                  </a:solidFill>
                  <a:latin typeface="Calibri (MS)"/>
                  <a:ea typeface="Calibri (MS)"/>
                  <a:cs typeface="Calibri (MS)"/>
                  <a:sym typeface="Calibri (MS)"/>
                </a:rPr>
                <a:t>tuotantovaiheet</a:t>
              </a:r>
              <a:r>
                <a:rPr lang="en-US" sz="1350" dirty="0">
                  <a:solidFill>
                    <a:srgbClr val="09465E"/>
                  </a:solidFill>
                  <a:latin typeface="Calibri (MS)"/>
                  <a:ea typeface="Calibri (MS)"/>
                  <a:cs typeface="Calibri (MS)"/>
                  <a:sym typeface="Calibri (MS)"/>
                </a:rPr>
                <a:t> ja </a:t>
              </a:r>
              <a:r>
                <a:rPr lang="en-US" sz="1350" dirty="0" err="1">
                  <a:solidFill>
                    <a:srgbClr val="09465E"/>
                  </a:solidFill>
                  <a:latin typeface="Calibri (MS)"/>
                  <a:ea typeface="Calibri (MS)"/>
                  <a:cs typeface="Calibri (MS)"/>
                  <a:sym typeface="Calibri (MS)"/>
                </a:rPr>
                <a:t>perunan</a:t>
              </a:r>
              <a:r>
                <a:rPr lang="en-US" sz="1350" dirty="0">
                  <a:solidFill>
                    <a:srgbClr val="09465E"/>
                  </a:solidFill>
                  <a:latin typeface="Calibri (MS)"/>
                  <a:ea typeface="Calibri (MS)"/>
                  <a:cs typeface="Calibri (MS)"/>
                  <a:sym typeface="Calibri (MS)"/>
                </a:rPr>
                <a:t> </a:t>
              </a:r>
              <a:r>
                <a:rPr lang="en-US" sz="1350" dirty="0" err="1">
                  <a:solidFill>
                    <a:srgbClr val="09465E"/>
                  </a:solidFill>
                  <a:latin typeface="Calibri (MS)"/>
                  <a:ea typeface="Calibri (MS)"/>
                  <a:cs typeface="Calibri (MS)"/>
                  <a:sym typeface="Calibri (MS)"/>
                </a:rPr>
                <a:t>sivutuotteiden</a:t>
              </a:r>
              <a:r>
                <a:rPr lang="en-US" sz="1350" dirty="0">
                  <a:solidFill>
                    <a:srgbClr val="09465E"/>
                  </a:solidFill>
                  <a:latin typeface="Calibri (MS)"/>
                  <a:ea typeface="Calibri (MS)"/>
                  <a:cs typeface="Calibri (MS)"/>
                  <a:sym typeface="Calibri (MS)"/>
                </a:rPr>
                <a:t> </a:t>
              </a:r>
              <a:r>
                <a:rPr lang="en-US" sz="1350" dirty="0" err="1">
                  <a:solidFill>
                    <a:srgbClr val="09465E"/>
                  </a:solidFill>
                  <a:latin typeface="Calibri (MS)"/>
                  <a:ea typeface="Calibri (MS)"/>
                  <a:cs typeface="Calibri (MS)"/>
                  <a:sym typeface="Calibri (MS)"/>
                </a:rPr>
                <a:t>hyödyntämismahdollisuudet</a:t>
              </a:r>
              <a:endParaRPr lang="en-US" sz="1350" dirty="0">
                <a:solidFill>
                  <a:srgbClr val="09465E"/>
                </a:solidFill>
                <a:latin typeface="Calibri (MS)"/>
                <a:ea typeface="Calibri (MS)"/>
                <a:cs typeface="Calibri (MS)"/>
                <a:sym typeface="Calibri (MS)"/>
              </a:endParaRPr>
            </a:p>
          </p:txBody>
        </p:sp>
      </p:grpSp>
      <p:pic>
        <p:nvPicPr>
          <p:cNvPr id="19" name="Kuva 18" descr="Kuva, joka sisältää kohteen teksti, kuvakaappaus, Fontti, ohjelmisto&#10;&#10;Tekoälyn generoima sisältö voi olla virheellistä.">
            <a:extLst>
              <a:ext uri="{FF2B5EF4-FFF2-40B4-BE49-F238E27FC236}">
                <a16:creationId xmlns:a16="http://schemas.microsoft.com/office/drawing/2014/main" id="{91E9262E-BFC9-2CA2-7BD5-0512BD2151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75100" y="1183398"/>
            <a:ext cx="5550136" cy="5285844"/>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06612" y="-1004125"/>
            <a:ext cx="5385481" cy="9568249"/>
            <a:chOff x="0" y="0"/>
            <a:chExt cx="12282040" cy="21821192"/>
          </a:xfrm>
        </p:grpSpPr>
        <p:sp>
          <p:nvSpPr>
            <p:cNvPr id="7" name="Freeform 7"/>
            <p:cNvSpPr/>
            <p:nvPr/>
          </p:nvSpPr>
          <p:spPr>
            <a:xfrm>
              <a:off x="0" y="0"/>
              <a:ext cx="12282043" cy="21821139"/>
            </a:xfrm>
            <a:custGeom>
              <a:avLst/>
              <a:gdLst/>
              <a:ahLst/>
              <a:cxnLst/>
              <a:rect l="l" t="t" r="r" b="b"/>
              <a:pathLst>
                <a:path w="12282043" h="21821139">
                  <a:moveTo>
                    <a:pt x="0" y="0"/>
                  </a:moveTo>
                  <a:lnTo>
                    <a:pt x="12282043" y="0"/>
                  </a:lnTo>
                  <a:lnTo>
                    <a:pt x="12282043" y="21821139"/>
                  </a:lnTo>
                  <a:lnTo>
                    <a:pt x="0" y="21821139"/>
                  </a:lnTo>
                  <a:close/>
                </a:path>
              </a:pathLst>
            </a:custGeom>
            <a:solidFill>
              <a:srgbClr val="FFFFFF"/>
            </a:solidFill>
          </p:spPr>
          <p:txBody>
            <a:bodyPr/>
            <a:lstStyle/>
            <a:p>
              <a:endParaRPr lang="fi-FI"/>
            </a:p>
          </p:txBody>
        </p:sp>
        <p:sp>
          <p:nvSpPr>
            <p:cNvPr id="8" name="TextBox 8"/>
            <p:cNvSpPr txBox="1"/>
            <p:nvPr/>
          </p:nvSpPr>
          <p:spPr>
            <a:xfrm>
              <a:off x="0" y="-19050"/>
              <a:ext cx="12282040" cy="2184024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523230" y="1156470"/>
            <a:ext cx="9029077" cy="739268"/>
            <a:chOff x="-485561" y="-78523"/>
            <a:chExt cx="20591566" cy="1685962"/>
          </a:xfrm>
        </p:grpSpPr>
        <p:sp>
          <p:nvSpPr>
            <p:cNvPr id="12" name="Freeform 12"/>
            <p:cNvSpPr/>
            <p:nvPr/>
          </p:nvSpPr>
          <p:spPr>
            <a:xfrm>
              <a:off x="0" y="0"/>
              <a:ext cx="20106005" cy="1607439"/>
            </a:xfrm>
            <a:custGeom>
              <a:avLst/>
              <a:gdLst/>
              <a:ahLst/>
              <a:cxnLst/>
              <a:rect l="l" t="t" r="r" b="b"/>
              <a:pathLst>
                <a:path w="20106005" h="1607439">
                  <a:moveTo>
                    <a:pt x="0" y="0"/>
                  </a:moveTo>
                  <a:lnTo>
                    <a:pt x="20106005" y="0"/>
                  </a:lnTo>
                  <a:lnTo>
                    <a:pt x="20106005" y="1607439"/>
                  </a:lnTo>
                  <a:lnTo>
                    <a:pt x="0" y="1607439"/>
                  </a:lnTo>
                  <a:close/>
                </a:path>
              </a:pathLst>
            </a:custGeom>
            <a:solidFill>
              <a:srgbClr val="FFFFFF"/>
            </a:solidFill>
          </p:spPr>
          <p:txBody>
            <a:bodyPr/>
            <a:lstStyle/>
            <a:p>
              <a:endParaRPr lang="fi-FI"/>
            </a:p>
          </p:txBody>
        </p:sp>
        <p:sp>
          <p:nvSpPr>
            <p:cNvPr id="13" name="TextBox 13"/>
            <p:cNvSpPr txBox="1"/>
            <p:nvPr/>
          </p:nvSpPr>
          <p:spPr>
            <a:xfrm>
              <a:off x="-485561" y="-78523"/>
              <a:ext cx="20106000" cy="1635976"/>
            </a:xfrm>
            <a:prstGeom prst="rect">
              <a:avLst/>
            </a:prstGeom>
          </p:spPr>
          <p:txBody>
            <a:bodyPr lIns="29700" tIns="29700" rIns="29700" bIns="29700" rtlCol="0" anchor="t"/>
            <a:lstStyle/>
            <a:p>
              <a:pPr marL="0" lvl="0" indent="0" algn="l">
                <a:lnSpc>
                  <a:spcPts val="2557"/>
                </a:lnSpc>
              </a:pPr>
              <a:r>
                <a:rPr lang="en-US" sz="2367" b="1" dirty="0" err="1">
                  <a:solidFill>
                    <a:srgbClr val="09465E"/>
                  </a:solidFill>
                  <a:latin typeface="Calibri (MS) Bold"/>
                  <a:ea typeface="Calibri (MS) Bold"/>
                  <a:cs typeface="Calibri (MS) Bold"/>
                  <a:sym typeface="Calibri (MS) Bold"/>
                </a:rPr>
                <a:t>Peruna</a:t>
              </a:r>
              <a:r>
                <a:rPr lang="en-US" sz="2367" b="1" dirty="0">
                  <a:solidFill>
                    <a:srgbClr val="09465E"/>
                  </a:solidFill>
                  <a:latin typeface="Calibri (MS) Bold"/>
                  <a:ea typeface="Calibri (MS) Bold"/>
                  <a:cs typeface="Calibri (MS) Bold"/>
                  <a:sym typeface="Calibri (MS) Bold"/>
                </a:rPr>
                <a:t> </a:t>
              </a:r>
              <a:r>
                <a:rPr lang="en-US" sz="2367" b="1" dirty="0">
                  <a:solidFill>
                    <a:srgbClr val="09465E"/>
                  </a:solidFill>
                  <a:latin typeface="Calibri (MS) Bold"/>
                  <a:ea typeface="Calibri (MS) Bold"/>
                  <a:cs typeface="Calibri (MS) Bold"/>
                  <a:sym typeface="Wingdings" panose="05000000000000000000" pitchFamily="2" charset="2"/>
                </a:rPr>
                <a:t></a:t>
              </a:r>
              <a:r>
                <a:rPr lang="en-US" sz="2367" b="1" dirty="0">
                  <a:solidFill>
                    <a:srgbClr val="09465E"/>
                  </a:solidFill>
                  <a:latin typeface="Calibri (MS) Bold"/>
                  <a:ea typeface="Calibri (MS) Bold"/>
                  <a:cs typeface="Calibri (MS) Bold"/>
                  <a:sym typeface="Calibri (MS) Bold"/>
                </a:rPr>
                <a:t> </a:t>
              </a:r>
              <a:r>
                <a:rPr lang="en-US" sz="2367" b="1" dirty="0" err="1">
                  <a:solidFill>
                    <a:srgbClr val="09465E"/>
                  </a:solidFill>
                  <a:latin typeface="Calibri (MS) Bold"/>
                  <a:ea typeface="Calibri (MS) Bold"/>
                  <a:cs typeface="Calibri (MS) Bold"/>
                  <a:sym typeface="Calibri (MS) Bold"/>
                </a:rPr>
                <a:t>muut</a:t>
              </a:r>
              <a:r>
                <a:rPr lang="en-US" sz="2367" b="1" dirty="0">
                  <a:solidFill>
                    <a:srgbClr val="09465E"/>
                  </a:solidFill>
                  <a:latin typeface="Calibri (MS) Bold"/>
                  <a:ea typeface="Calibri (MS) Bold"/>
                  <a:cs typeface="Calibri (MS) Bold"/>
                  <a:sym typeface="Calibri (MS) Bold"/>
                </a:rPr>
                <a:t> </a:t>
              </a:r>
              <a:r>
                <a:rPr lang="en-US" sz="2367" b="1" dirty="0" err="1">
                  <a:solidFill>
                    <a:srgbClr val="09465E"/>
                  </a:solidFill>
                  <a:latin typeface="Calibri (MS) Bold"/>
                  <a:ea typeface="Calibri (MS) Bold"/>
                  <a:cs typeface="Calibri (MS) Bold"/>
                  <a:sym typeface="Calibri (MS) Bold"/>
                </a:rPr>
                <a:t>perunatuotteet</a:t>
              </a:r>
              <a:endParaRPr lang="en-US" sz="2367" b="1" dirty="0">
                <a:solidFill>
                  <a:srgbClr val="09465E"/>
                </a:solidFill>
                <a:latin typeface="Calibri (MS) Bold"/>
                <a:ea typeface="Calibri (MS) Bold"/>
                <a:cs typeface="Calibri (MS) Bold"/>
                <a:sym typeface="Calibri (MS) Bold"/>
              </a:endParaRPr>
            </a:p>
          </p:txBody>
        </p:sp>
      </p:grpSp>
      <p:grpSp>
        <p:nvGrpSpPr>
          <p:cNvPr id="14" name="Group 14"/>
          <p:cNvGrpSpPr/>
          <p:nvPr/>
        </p:nvGrpSpPr>
        <p:grpSpPr>
          <a:xfrm>
            <a:off x="483546" y="1691401"/>
            <a:ext cx="9508261" cy="4788480"/>
            <a:chOff x="0" y="-298729"/>
            <a:chExt cx="21684385" cy="10920529"/>
          </a:xfrm>
        </p:grpSpPr>
        <p:sp>
          <p:nvSpPr>
            <p:cNvPr id="15" name="Freeform 15"/>
            <p:cNvSpPr/>
            <p:nvPr/>
          </p:nvSpPr>
          <p:spPr>
            <a:xfrm>
              <a:off x="0" y="0"/>
              <a:ext cx="21543000" cy="10621800"/>
            </a:xfrm>
            <a:custGeom>
              <a:avLst/>
              <a:gdLst/>
              <a:ahLst/>
              <a:cxnLst/>
              <a:rect l="l" t="t" r="r" b="b"/>
              <a:pathLst>
                <a:path w="21543000" h="10621800">
                  <a:moveTo>
                    <a:pt x="0" y="0"/>
                  </a:moveTo>
                  <a:lnTo>
                    <a:pt x="21543000" y="0"/>
                  </a:lnTo>
                  <a:lnTo>
                    <a:pt x="21543000" y="10621800"/>
                  </a:lnTo>
                  <a:lnTo>
                    <a:pt x="0" y="10621800"/>
                  </a:lnTo>
                  <a:close/>
                </a:path>
              </a:pathLst>
            </a:custGeom>
            <a:solidFill>
              <a:srgbClr val="000000">
                <a:alpha val="0"/>
              </a:srgbClr>
            </a:solidFill>
          </p:spPr>
          <p:txBody>
            <a:bodyPr/>
            <a:lstStyle/>
            <a:p>
              <a:endParaRPr lang="fi-FI"/>
            </a:p>
          </p:txBody>
        </p:sp>
        <p:sp>
          <p:nvSpPr>
            <p:cNvPr id="16" name="TextBox 16"/>
            <p:cNvSpPr txBox="1"/>
            <p:nvPr/>
          </p:nvSpPr>
          <p:spPr>
            <a:xfrm>
              <a:off x="141385" y="-298729"/>
              <a:ext cx="21543000" cy="10659899"/>
            </a:xfrm>
            <a:prstGeom prst="rect">
              <a:avLst/>
            </a:prstGeom>
          </p:spPr>
          <p:txBody>
            <a:bodyPr lIns="0" tIns="0" rIns="0" bIns="0" rtlCol="0" anchor="t"/>
            <a:lstStyle/>
            <a:p>
              <a:pPr marL="0" lvl="0" indent="0" algn="l">
                <a:lnSpc>
                  <a:spcPts val="2174"/>
                </a:lnSpc>
              </a:pPr>
              <a:r>
                <a:rPr lang="en-US" sz="1753" dirty="0" err="1">
                  <a:solidFill>
                    <a:srgbClr val="09465E"/>
                  </a:solidFill>
                  <a:latin typeface="Calibri (MS)"/>
                  <a:ea typeface="Calibri (MS)"/>
                  <a:cs typeface="Calibri (MS)"/>
                  <a:sym typeface="Calibri (MS)"/>
                </a:rPr>
                <a:t>Perunan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ensisijainen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käyttötarkoitus</a:t>
              </a:r>
              <a:r>
                <a:rPr lang="en-US" sz="1753" dirty="0">
                  <a:solidFill>
                    <a:srgbClr val="09465E"/>
                  </a:solidFill>
                  <a:latin typeface="Calibri (MS)"/>
                  <a:ea typeface="Calibri (MS)"/>
                  <a:cs typeface="Calibri (MS)"/>
                  <a:sym typeface="Calibri (MS)"/>
                </a:rPr>
                <a:t> on </a:t>
              </a:r>
              <a:r>
                <a:rPr lang="en-US" sz="1753" dirty="0" err="1">
                  <a:solidFill>
                    <a:srgbClr val="09465E"/>
                  </a:solidFill>
                  <a:latin typeface="Calibri (MS)"/>
                  <a:ea typeface="Calibri (MS)"/>
                  <a:cs typeface="Calibri (MS)"/>
                  <a:sym typeface="Calibri (MS)"/>
                </a:rPr>
                <a:t>tuoreena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minkä</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vuoksi</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elintarviketeollisuus</a:t>
              </a:r>
              <a:r>
                <a:rPr lang="en-US" sz="1753" dirty="0">
                  <a:solidFill>
                    <a:srgbClr val="09465E"/>
                  </a:solidFill>
                  <a:latin typeface="Calibri (MS)"/>
                  <a:ea typeface="Calibri (MS)"/>
                  <a:cs typeface="Calibri (MS)"/>
                  <a:sym typeface="Calibri (MS)"/>
                </a:rPr>
                <a:t> on </a:t>
              </a:r>
              <a:r>
                <a:rPr lang="en-US" sz="1753" dirty="0" err="1">
                  <a:solidFill>
                    <a:srgbClr val="09465E"/>
                  </a:solidFill>
                  <a:latin typeface="Calibri (MS)"/>
                  <a:ea typeface="Calibri (MS)"/>
                  <a:cs typeface="Calibri (MS)"/>
                  <a:sym typeface="Calibri (MS)"/>
                </a:rPr>
                <a:t>vastannut</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kuluttajien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vaatimuksiin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uusista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kulutustrendeistä</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valmistaen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erilaisia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jalostettuja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tuotteita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kuten</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perunalastuja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perunamuusia</a:t>
              </a:r>
              <a:r>
                <a:rPr lang="en-US" sz="1753" dirty="0">
                  <a:solidFill>
                    <a:srgbClr val="09465E"/>
                  </a:solidFill>
                  <a:latin typeface="Calibri (MS)"/>
                  <a:ea typeface="Calibri (MS)"/>
                  <a:cs typeface="Calibri (MS)"/>
                  <a:sym typeface="Calibri (MS)"/>
                </a:rPr>
                <a:t>, </a:t>
              </a:r>
              <a:r>
                <a:rPr lang="en-US" sz="1753" dirty="0" err="1">
                  <a:solidFill>
                    <a:srgbClr val="09465E"/>
                  </a:solidFill>
                  <a:latin typeface="Calibri (MS)"/>
                  <a:ea typeface="Calibri (MS)"/>
                  <a:cs typeface="Calibri (MS)"/>
                  <a:sym typeface="Calibri (MS)"/>
                </a:rPr>
                <a:t>gnocchia</a:t>
              </a:r>
              <a:r>
                <a:rPr lang="en-US" sz="1753" dirty="0">
                  <a:solidFill>
                    <a:srgbClr val="09465E"/>
                  </a:solidFill>
                  <a:latin typeface="Calibri (MS)"/>
                  <a:ea typeface="Calibri (MS)"/>
                  <a:cs typeface="Calibri (MS)"/>
                  <a:sym typeface="Calibri (MS)"/>
                </a:rPr>
                <a:t> ja </a:t>
              </a:r>
              <a:r>
                <a:rPr lang="en-US" sz="1753" dirty="0" err="1">
                  <a:solidFill>
                    <a:srgbClr val="09465E"/>
                  </a:solidFill>
                  <a:latin typeface="Calibri (MS)"/>
                  <a:ea typeface="Calibri (MS)"/>
                  <a:cs typeface="Calibri (MS)"/>
                  <a:sym typeface="Calibri (MS)"/>
                </a:rPr>
                <a:t>välipaloja</a:t>
              </a:r>
              <a:r>
                <a:rPr lang="en-US" sz="1753" dirty="0">
                  <a:solidFill>
                    <a:srgbClr val="09465E"/>
                  </a:solidFill>
                  <a:latin typeface="Calibri (MS)"/>
                  <a:ea typeface="Calibri (MS)"/>
                  <a:cs typeface="Calibri (MS)"/>
                  <a:sym typeface="Calibri (MS)"/>
                </a:rPr>
                <a:t>.</a:t>
              </a:r>
            </a:p>
            <a:p>
              <a:pPr marL="0" lvl="0" indent="0" algn="l">
                <a:lnSpc>
                  <a:spcPts val="2174"/>
                </a:lnSpc>
              </a:pPr>
              <a:endParaRPr lang="en-US" sz="1753" dirty="0">
                <a:solidFill>
                  <a:srgbClr val="09465E"/>
                </a:solidFill>
                <a:latin typeface="Calibri (MS)"/>
                <a:ea typeface="Calibri (MS)"/>
                <a:cs typeface="Calibri (MS)"/>
                <a:sym typeface="Calibri (MS)"/>
              </a:endParaRPr>
            </a:p>
            <a:p>
              <a:pPr marL="0" lvl="0" indent="0" algn="l">
                <a:lnSpc>
                  <a:spcPts val="2174"/>
                </a:lnSpc>
              </a:pP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jalosteiden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monipuolisuus</a:t>
              </a:r>
              <a:endPar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0" lvl="0" indent="0" algn="l">
                <a:lnSpc>
                  <a:spcPts val="2174"/>
                </a:lnSpc>
              </a:pPr>
              <a:endPar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174"/>
                </a:lnSpc>
                <a:buFont typeface="+mj-lt"/>
                <a:buAutoNum type="arabicPeriod"/>
              </a:pP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Suuri</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kysyntä</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markkinoilla</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perusruokatuote</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Ruoanlaitossa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 on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olennainen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osa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perinteisiä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reseptejä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kuuluisa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espanjalainen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munakas</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 on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myös</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äärimmäisen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monipuolinen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taloudellinen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ravitseva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ruoka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174"/>
                </a:lnSpc>
                <a:buFont typeface="+mj-lt"/>
                <a:buAutoNum type="arabicPeriod"/>
              </a:pPr>
              <a:endPar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174"/>
                </a:lnSpc>
                <a:buFont typeface="+mj-lt"/>
                <a:buAutoNum type="arabicPeriod"/>
              </a:pP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Perunan</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tehokas</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hyödyntäminen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Jalostusprosessissa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käytetään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tehokkaasti</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merkittävä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osa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perunoista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mukaan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lukien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ne,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jotka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eivät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täytä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laatuvaatimuksia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sekä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ylimääräiset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jotka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eivät</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välttämättä</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sovellu</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tuoremyyntiin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174"/>
                </a:lnSpc>
                <a:buFont typeface="+mj-lt"/>
                <a:buAutoNum type="arabicPeriod"/>
              </a:pPr>
              <a:endPar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174"/>
                </a:lnSpc>
                <a:buFont typeface="+mj-lt"/>
                <a:buAutoNum type="arabicPeriod"/>
              </a:pP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Sivutuotteiden</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monipuolisuus</a:t>
              </a:r>
              <a:r>
                <a:rPr lang="en-US" sz="1753"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perunoiden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tuotannossa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syntyy</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sivutuotteita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jotka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jalostaa</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lisäarvotuotteiksi</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kuten</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rehuksi</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tärkkelykseksi</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1753"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biokaasuksi</a:t>
              </a:r>
              <a:r>
                <a:rPr lang="en-US" sz="1753"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10800000">
            <a:off x="0" y="772875"/>
            <a:ext cx="527413" cy="6014252"/>
            <a:chOff x="0" y="0"/>
            <a:chExt cx="1202810" cy="13716004"/>
          </a:xfrm>
        </p:grpSpPr>
        <p:sp>
          <p:nvSpPr>
            <p:cNvPr id="5" name="Freeform 5"/>
            <p:cNvSpPr/>
            <p:nvPr/>
          </p:nvSpPr>
          <p:spPr>
            <a:xfrm>
              <a:off x="0" y="0"/>
              <a:ext cx="1202817" cy="13716000"/>
            </a:xfrm>
            <a:custGeom>
              <a:avLst/>
              <a:gdLst/>
              <a:ahLst/>
              <a:cxnLst/>
              <a:rect l="l" t="t" r="r" b="b"/>
              <a:pathLst>
                <a:path w="1202817" h="13716000">
                  <a:moveTo>
                    <a:pt x="1202817" y="0"/>
                  </a:moveTo>
                  <a:lnTo>
                    <a:pt x="0" y="0"/>
                  </a:lnTo>
                  <a:lnTo>
                    <a:pt x="0" y="13716000"/>
                  </a:lnTo>
                  <a:lnTo>
                    <a:pt x="1202817" y="13716000"/>
                  </a:lnTo>
                  <a:close/>
                </a:path>
              </a:pathLst>
            </a:custGeom>
            <a:solidFill>
              <a:srgbClr val="09465E"/>
            </a:solidFill>
          </p:spPr>
          <p:txBody>
            <a:bodyPr/>
            <a:lstStyle/>
            <a:p>
              <a:endParaRPr lang="fi-FI"/>
            </a:p>
          </p:txBody>
        </p:sp>
      </p:grpSp>
      <p:sp>
        <p:nvSpPr>
          <p:cNvPr id="6" name="Freeform 6"/>
          <p:cNvSpPr/>
          <p:nvPr/>
        </p:nvSpPr>
        <p:spPr>
          <a:xfrm flipH="1">
            <a:off x="533893" y="2430682"/>
            <a:ext cx="7400825" cy="4714282"/>
          </a:xfrm>
          <a:custGeom>
            <a:avLst/>
            <a:gdLst/>
            <a:ahLst/>
            <a:cxnLst/>
            <a:rect l="l" t="t" r="r" b="b"/>
            <a:pathLst>
              <a:path w="7400825" h="4714282">
                <a:moveTo>
                  <a:pt x="7400825" y="0"/>
                </a:moveTo>
                <a:lnTo>
                  <a:pt x="0" y="0"/>
                </a:lnTo>
                <a:lnTo>
                  <a:pt x="0" y="4714282"/>
                </a:lnTo>
                <a:lnTo>
                  <a:pt x="7400825" y="4714282"/>
                </a:lnTo>
                <a:lnTo>
                  <a:pt x="7400825" y="0"/>
                </a:lnTo>
                <a:close/>
              </a:path>
            </a:pathLst>
          </a:custGeom>
          <a:blipFill>
            <a:blip r:embed="rId3" cstate="email">
              <a:extLst>
                <a:ext uri="{28A0092B-C50C-407E-A947-70E740481C1C}">
                  <a14:useLocalDpi xmlns:a14="http://schemas.microsoft.com/office/drawing/2010/main"/>
                </a:ext>
              </a:extLst>
            </a:blip>
            <a:stretch>
              <a:fillRect l="20556"/>
            </a:stretch>
          </a:blipFill>
        </p:spPr>
        <p:txBody>
          <a:bodyPr/>
          <a:lstStyle/>
          <a:p>
            <a:endParaRPr lang="fi-FI"/>
          </a:p>
        </p:txBody>
      </p:sp>
      <p:sp>
        <p:nvSpPr>
          <p:cNvPr id="7" name="AutoShape 7"/>
          <p:cNvSpPr/>
          <p:nvPr/>
        </p:nvSpPr>
        <p:spPr>
          <a:xfrm rot="214365">
            <a:off x="112662" y="648426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8" name="Freeform 8"/>
          <p:cNvSpPr/>
          <p:nvPr/>
        </p:nvSpPr>
        <p:spPr>
          <a:xfrm rot="-5400000">
            <a:off x="-915229" y="514727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9" name="Group 9"/>
          <p:cNvGrpSpPr/>
          <p:nvPr/>
        </p:nvGrpSpPr>
        <p:grpSpPr>
          <a:xfrm>
            <a:off x="5661744" y="1443496"/>
            <a:ext cx="4377038" cy="870567"/>
            <a:chOff x="0" y="0"/>
            <a:chExt cx="9982200" cy="1985400"/>
          </a:xfrm>
        </p:grpSpPr>
        <p:sp>
          <p:nvSpPr>
            <p:cNvPr id="10" name="Freeform 10"/>
            <p:cNvSpPr/>
            <p:nvPr/>
          </p:nvSpPr>
          <p:spPr>
            <a:xfrm>
              <a:off x="0" y="0"/>
              <a:ext cx="9982200" cy="1985400"/>
            </a:xfrm>
            <a:custGeom>
              <a:avLst/>
              <a:gdLst/>
              <a:ahLst/>
              <a:cxnLst/>
              <a:rect l="l" t="t" r="r" b="b"/>
              <a:pathLst>
                <a:path w="9982200" h="1985400">
                  <a:moveTo>
                    <a:pt x="0" y="0"/>
                  </a:moveTo>
                  <a:lnTo>
                    <a:pt x="9982200" y="0"/>
                  </a:lnTo>
                  <a:lnTo>
                    <a:pt x="9982200" y="1985400"/>
                  </a:lnTo>
                  <a:lnTo>
                    <a:pt x="0" y="1985400"/>
                  </a:lnTo>
                  <a:close/>
                </a:path>
              </a:pathLst>
            </a:custGeom>
            <a:solidFill>
              <a:srgbClr val="000000">
                <a:alpha val="0"/>
              </a:srgbClr>
            </a:solidFill>
          </p:spPr>
          <p:txBody>
            <a:bodyPr/>
            <a:lstStyle/>
            <a:p>
              <a:endParaRPr lang="fi-FI"/>
            </a:p>
          </p:txBody>
        </p:sp>
        <p:sp>
          <p:nvSpPr>
            <p:cNvPr id="11" name="TextBox 11"/>
            <p:cNvSpPr txBox="1"/>
            <p:nvPr/>
          </p:nvSpPr>
          <p:spPr>
            <a:xfrm>
              <a:off x="0" y="-38100"/>
              <a:ext cx="9982200" cy="2023500"/>
            </a:xfrm>
            <a:prstGeom prst="rect">
              <a:avLst/>
            </a:prstGeom>
          </p:spPr>
          <p:txBody>
            <a:bodyPr lIns="0" tIns="0" rIns="0" bIns="0" rtlCol="0" anchor="t"/>
            <a:lstStyle/>
            <a:p>
              <a:pPr marL="0" lvl="0" indent="0" algn="l">
                <a:lnSpc>
                  <a:spcPts val="3409"/>
                </a:lnSpc>
              </a:pPr>
              <a:r>
                <a:rPr lang="en-US" sz="3157" b="1">
                  <a:solidFill>
                    <a:srgbClr val="09465E"/>
                  </a:solidFill>
                  <a:latin typeface="Calibri (MS) Bold"/>
                  <a:ea typeface="Calibri (MS) Bold"/>
                  <a:cs typeface="Calibri (MS) Bold"/>
                  <a:sym typeface="Calibri (MS) Bold"/>
                </a:rPr>
                <a:t>Perunan jätevirrat</a:t>
              </a:r>
            </a:p>
          </p:txBody>
        </p:sp>
      </p:grpSp>
      <p:grpSp>
        <p:nvGrpSpPr>
          <p:cNvPr id="12" name="Group 12"/>
          <p:cNvGrpSpPr/>
          <p:nvPr/>
        </p:nvGrpSpPr>
        <p:grpSpPr>
          <a:xfrm>
            <a:off x="5661744" y="2264430"/>
            <a:ext cx="4673007" cy="4104669"/>
            <a:chOff x="0" y="0"/>
            <a:chExt cx="10657184" cy="9361040"/>
          </a:xfrm>
        </p:grpSpPr>
        <p:sp>
          <p:nvSpPr>
            <p:cNvPr id="13" name="Freeform 13"/>
            <p:cNvSpPr/>
            <p:nvPr/>
          </p:nvSpPr>
          <p:spPr>
            <a:xfrm>
              <a:off x="0" y="0"/>
              <a:ext cx="10657184" cy="9361040"/>
            </a:xfrm>
            <a:custGeom>
              <a:avLst/>
              <a:gdLst/>
              <a:ahLst/>
              <a:cxnLst/>
              <a:rect l="l" t="t" r="r" b="b"/>
              <a:pathLst>
                <a:path w="10657184" h="9361040">
                  <a:moveTo>
                    <a:pt x="0" y="0"/>
                  </a:moveTo>
                  <a:lnTo>
                    <a:pt x="10657184" y="0"/>
                  </a:lnTo>
                  <a:lnTo>
                    <a:pt x="10657184" y="9361040"/>
                  </a:lnTo>
                  <a:lnTo>
                    <a:pt x="0" y="9361040"/>
                  </a:lnTo>
                  <a:close/>
                </a:path>
              </a:pathLst>
            </a:custGeom>
            <a:solidFill>
              <a:srgbClr val="000000">
                <a:alpha val="0"/>
              </a:srgbClr>
            </a:solidFill>
          </p:spPr>
          <p:txBody>
            <a:bodyPr/>
            <a:lstStyle/>
            <a:p>
              <a:endParaRPr lang="fi-FI"/>
            </a:p>
          </p:txBody>
        </p:sp>
        <p:sp>
          <p:nvSpPr>
            <p:cNvPr id="14" name="TextBox 14"/>
            <p:cNvSpPr txBox="1"/>
            <p:nvPr/>
          </p:nvSpPr>
          <p:spPr>
            <a:xfrm>
              <a:off x="0" y="-47625"/>
              <a:ext cx="10657184" cy="9408665"/>
            </a:xfrm>
            <a:prstGeom prst="rect">
              <a:avLst/>
            </a:prstGeom>
          </p:spPr>
          <p:txBody>
            <a:bodyPr lIns="0" tIns="0" rIns="0" bIns="0" rtlCol="0" anchor="t"/>
            <a:lstStyle/>
            <a:p>
              <a:pPr marL="0" lvl="0" indent="0" algn="l">
                <a:lnSpc>
                  <a:spcPts val="2392"/>
                </a:lnSpc>
              </a:pPr>
              <a:r>
                <a:rPr lang="en-US" sz="1929" dirty="0" err="1">
                  <a:solidFill>
                    <a:srgbClr val="09465E"/>
                  </a:solidFill>
                  <a:latin typeface="Calibri (MS)"/>
                  <a:ea typeface="Calibri (MS)"/>
                  <a:cs typeface="Calibri (MS)"/>
                  <a:sym typeface="Calibri (MS)"/>
                </a:rPr>
                <a:t>Peruna</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tarjoaa</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laajan</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valikoiman</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sivutuotteita</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joita</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voidaan</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muuntaa</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ruoan</a:t>
              </a:r>
              <a:r>
                <a:rPr lang="en-US" sz="1929" dirty="0">
                  <a:solidFill>
                    <a:srgbClr val="09465E"/>
                  </a:solidFill>
                  <a:latin typeface="Calibri (MS)"/>
                  <a:ea typeface="Calibri (MS)"/>
                  <a:cs typeface="Calibri (MS)"/>
                  <a:sym typeface="Calibri (MS)"/>
                </a:rPr>
                <a:t> ja </a:t>
              </a:r>
              <a:r>
                <a:rPr lang="en-US" sz="1929" dirty="0" err="1">
                  <a:solidFill>
                    <a:srgbClr val="09465E"/>
                  </a:solidFill>
                  <a:latin typeface="Calibri (MS)"/>
                  <a:ea typeface="Calibri (MS)"/>
                  <a:cs typeface="Calibri (MS)"/>
                  <a:sym typeface="Calibri (MS)"/>
                </a:rPr>
                <a:t>juoman</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ohella</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lisäarvotuotteiksi</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kuten</a:t>
              </a:r>
              <a:endParaRPr lang="en-US" sz="1929" dirty="0">
                <a:solidFill>
                  <a:srgbClr val="09465E"/>
                </a:solidFill>
                <a:latin typeface="Calibri (MS)"/>
                <a:ea typeface="Calibri (MS)"/>
                <a:cs typeface="Calibri (MS)"/>
                <a:sym typeface="Calibri (MS)"/>
              </a:endParaRPr>
            </a:p>
            <a:p>
              <a:pPr marL="0" lvl="0" indent="0" algn="l">
                <a:lnSpc>
                  <a:spcPts val="2392"/>
                </a:lnSpc>
              </a:pPr>
              <a:endParaRPr lang="en-US" sz="1929" dirty="0">
                <a:solidFill>
                  <a:srgbClr val="09465E"/>
                </a:solidFill>
                <a:latin typeface="Calibri (MS)"/>
                <a:ea typeface="Calibri (MS)"/>
                <a:cs typeface="Calibri (MS)"/>
                <a:sym typeface="Calibri (MS)"/>
              </a:endParaRPr>
            </a:p>
            <a:p>
              <a:pPr marL="342900" lvl="0" indent="-342900" algn="l">
                <a:lnSpc>
                  <a:spcPts val="2392"/>
                </a:lnSpc>
                <a:buFont typeface="Arial" panose="020B0604020202020204" pitchFamily="34" charset="0"/>
                <a:buChar char="•"/>
              </a:pPr>
              <a:r>
                <a:rPr lang="en-US" sz="1929" dirty="0" err="1">
                  <a:solidFill>
                    <a:srgbClr val="09465E"/>
                  </a:solidFill>
                  <a:latin typeface="Calibri (MS)"/>
                  <a:ea typeface="Calibri (MS)"/>
                  <a:cs typeface="Calibri (MS)"/>
                  <a:sym typeface="Calibri (MS)"/>
                </a:rPr>
                <a:t>Perunankuoret</a:t>
              </a:r>
              <a:endParaRPr lang="en-US" sz="1929" dirty="0">
                <a:solidFill>
                  <a:srgbClr val="09465E"/>
                </a:solidFill>
                <a:latin typeface="Calibri (MS)"/>
                <a:ea typeface="Calibri (MS)"/>
                <a:cs typeface="Calibri (MS)"/>
                <a:sym typeface="Calibri (MS)"/>
              </a:endParaRPr>
            </a:p>
            <a:p>
              <a:pPr marL="342900" lvl="0" indent="-342900" algn="l">
                <a:lnSpc>
                  <a:spcPts val="2392"/>
                </a:lnSpc>
                <a:buFont typeface="Arial" panose="020B0604020202020204" pitchFamily="34" charset="0"/>
                <a:buChar char="•"/>
              </a:pPr>
              <a:r>
                <a:rPr lang="en-US" sz="1929" dirty="0" err="1">
                  <a:solidFill>
                    <a:srgbClr val="09465E"/>
                  </a:solidFill>
                  <a:latin typeface="Calibri (MS)"/>
                  <a:ea typeface="Calibri (MS)"/>
                  <a:cs typeface="Calibri (MS)"/>
                  <a:sym typeface="Calibri (MS)"/>
                </a:rPr>
                <a:t>Perunan</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leikkuujätteet</a:t>
              </a:r>
              <a:r>
                <a:rPr lang="en-US" sz="1929" dirty="0">
                  <a:solidFill>
                    <a:srgbClr val="09465E"/>
                  </a:solidFill>
                  <a:latin typeface="Calibri (MS)"/>
                  <a:ea typeface="Calibri (MS)"/>
                  <a:cs typeface="Calibri (MS)"/>
                  <a:sym typeface="Calibri (MS)"/>
                </a:rPr>
                <a:t> ja -</a:t>
              </a:r>
              <a:r>
                <a:rPr lang="en-US" sz="1929" dirty="0" err="1">
                  <a:solidFill>
                    <a:srgbClr val="09465E"/>
                  </a:solidFill>
                  <a:latin typeface="Calibri (MS)"/>
                  <a:ea typeface="Calibri (MS)"/>
                  <a:cs typeface="Calibri (MS)"/>
                  <a:sym typeface="Calibri (MS)"/>
                </a:rPr>
                <a:t>jätteet</a:t>
              </a:r>
              <a:endParaRPr lang="en-US" sz="1929" dirty="0">
                <a:solidFill>
                  <a:srgbClr val="09465E"/>
                </a:solidFill>
                <a:latin typeface="Calibri (MS)"/>
                <a:ea typeface="Calibri (MS)"/>
                <a:cs typeface="Calibri (MS)"/>
                <a:sym typeface="Calibri (MS)"/>
              </a:endParaRPr>
            </a:p>
            <a:p>
              <a:pPr marL="342900" lvl="0" indent="-342900" algn="l">
                <a:lnSpc>
                  <a:spcPts val="2392"/>
                </a:lnSpc>
                <a:buFont typeface="Arial" panose="020B0604020202020204" pitchFamily="34" charset="0"/>
                <a:buChar char="•"/>
              </a:pPr>
              <a:r>
                <a:rPr lang="en-US" sz="1929" dirty="0" err="1">
                  <a:solidFill>
                    <a:srgbClr val="09465E"/>
                  </a:solidFill>
                  <a:latin typeface="Calibri (MS)"/>
                  <a:ea typeface="Calibri (MS)"/>
                  <a:cs typeface="Calibri (MS)"/>
                  <a:sym typeface="Calibri (MS)"/>
                </a:rPr>
                <a:t>Sopimattomat</a:t>
              </a:r>
              <a:r>
                <a:rPr lang="en-US" sz="1929" dirty="0">
                  <a:solidFill>
                    <a:srgbClr val="09465E"/>
                  </a:solidFill>
                  <a:latin typeface="Calibri (MS)"/>
                  <a:ea typeface="Calibri (MS)"/>
                  <a:cs typeface="Calibri (MS)"/>
                  <a:sym typeface="Calibri (MS)"/>
                </a:rPr>
                <a:t> </a:t>
              </a:r>
              <a:r>
                <a:rPr lang="en-US" sz="1929" dirty="0" err="1">
                  <a:solidFill>
                    <a:srgbClr val="09465E"/>
                  </a:solidFill>
                  <a:latin typeface="Calibri (MS)"/>
                  <a:ea typeface="Calibri (MS)"/>
                  <a:cs typeface="Calibri (MS)"/>
                  <a:sym typeface="Calibri (MS)"/>
                </a:rPr>
                <a:t>perunat</a:t>
              </a:r>
              <a:endParaRPr lang="en-US" sz="1929" dirty="0">
                <a:solidFill>
                  <a:srgbClr val="09465E"/>
                </a:solidFill>
                <a:latin typeface="Calibri (MS)"/>
                <a:ea typeface="Calibri (MS)"/>
                <a:cs typeface="Calibri (MS)"/>
                <a:sym typeface="Calibri (MS)"/>
              </a:endParaRPr>
            </a:p>
          </p:txBody>
        </p:sp>
      </p:grpSp>
      <p:sp>
        <p:nvSpPr>
          <p:cNvPr id="15" name="Freeform 15"/>
          <p:cNvSpPr/>
          <p:nvPr/>
        </p:nvSpPr>
        <p:spPr>
          <a:xfrm>
            <a:off x="635671" y="2884484"/>
            <a:ext cx="4377038" cy="2902668"/>
          </a:xfrm>
          <a:custGeom>
            <a:avLst/>
            <a:gdLst/>
            <a:ahLst/>
            <a:cxnLst/>
            <a:rect l="l" t="t" r="r" b="b"/>
            <a:pathLst>
              <a:path w="4377038" h="2902668">
                <a:moveTo>
                  <a:pt x="0" y="0"/>
                </a:moveTo>
                <a:lnTo>
                  <a:pt x="4377038" y="0"/>
                </a:lnTo>
                <a:lnTo>
                  <a:pt x="4377038" y="2902667"/>
                </a:lnTo>
                <a:lnTo>
                  <a:pt x="0" y="2902667"/>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fi-F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09323" y="1506645"/>
            <a:ext cx="5561471" cy="4654114"/>
            <a:chOff x="0" y="0"/>
            <a:chExt cx="12683400" cy="10614097"/>
          </a:xfrm>
        </p:grpSpPr>
        <p:sp>
          <p:nvSpPr>
            <p:cNvPr id="12" name="Freeform 12"/>
            <p:cNvSpPr/>
            <p:nvPr/>
          </p:nvSpPr>
          <p:spPr>
            <a:xfrm>
              <a:off x="0" y="0"/>
              <a:ext cx="12683400" cy="10614097"/>
            </a:xfrm>
            <a:custGeom>
              <a:avLst/>
              <a:gdLst/>
              <a:ahLst/>
              <a:cxnLst/>
              <a:rect l="l" t="t" r="r" b="b"/>
              <a:pathLst>
                <a:path w="12683400" h="10614097">
                  <a:moveTo>
                    <a:pt x="0" y="0"/>
                  </a:moveTo>
                  <a:lnTo>
                    <a:pt x="12683400" y="0"/>
                  </a:lnTo>
                  <a:lnTo>
                    <a:pt x="12683400" y="10614097"/>
                  </a:lnTo>
                  <a:lnTo>
                    <a:pt x="0" y="10614097"/>
                  </a:lnTo>
                  <a:close/>
                </a:path>
              </a:pathLst>
            </a:custGeom>
            <a:solidFill>
              <a:srgbClr val="000000">
                <a:alpha val="0"/>
              </a:srgbClr>
            </a:solidFill>
          </p:spPr>
          <p:txBody>
            <a:bodyPr/>
            <a:lstStyle/>
            <a:p>
              <a:endParaRPr lang="fi-FI"/>
            </a:p>
          </p:txBody>
        </p:sp>
        <p:sp>
          <p:nvSpPr>
            <p:cNvPr id="13" name="TextBox 13"/>
            <p:cNvSpPr txBox="1"/>
            <p:nvPr/>
          </p:nvSpPr>
          <p:spPr>
            <a:xfrm>
              <a:off x="0" y="-47625"/>
              <a:ext cx="12683400" cy="10661722"/>
            </a:xfrm>
            <a:prstGeom prst="rect">
              <a:avLst/>
            </a:prstGeom>
          </p:spPr>
          <p:txBody>
            <a:bodyPr lIns="0" tIns="0" rIns="0" bIns="0" rtlCol="0" anchor="t"/>
            <a:lstStyle/>
            <a:p>
              <a:pPr marL="405744" lvl="1" indent="-202872" algn="l">
                <a:lnSpc>
                  <a:spcPts val="2302"/>
                </a:lnSpc>
                <a:buFont typeface="Arial"/>
                <a:buChar char="•"/>
              </a:pPr>
              <a:r>
                <a:rPr lang="en-US" sz="1856"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Biopolttoaine</a:t>
              </a:r>
              <a:r>
                <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Orgaanisena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jätteenä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perunankuoria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raaka-aineena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biopolttoaineiden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tuotannossa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käymisprosessien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avulla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302"/>
                </a:lnSpc>
              </a:pPr>
              <a:endPar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405744" lvl="1" indent="-202872" algn="l">
                <a:lnSpc>
                  <a:spcPts val="2302"/>
                </a:lnSpc>
                <a:buFont typeface="Arial"/>
                <a:buChar char="•"/>
              </a:pPr>
              <a:r>
                <a:rPr lang="en-US" sz="1856"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Kosmetiikka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Perunakuorella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supistavia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ominaisuuksia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sitä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ainesosana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luonnollisissa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kasvonaamioissa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kuorinnoissa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302"/>
                </a:lnSpc>
              </a:pPr>
              <a:endPar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405744" lvl="1" indent="-202872" algn="l">
                <a:lnSpc>
                  <a:spcPts val="2302"/>
                </a:lnSpc>
                <a:buFont typeface="Arial"/>
                <a:buChar char="•"/>
              </a:pPr>
              <a:r>
                <a:rPr lang="en-US" sz="1856"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Lisäravinteet</a:t>
              </a:r>
              <a:r>
                <a:rPr lang="en-US" sz="1856"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Perunankuoret</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ovat</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kuitupitoisia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sisältävät</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antioksidantteja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sekä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vitamiineja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mikä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tekee</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niistä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arvokkaita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ravintolisien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valmistuksessa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302"/>
                </a:lnSpc>
              </a:pPr>
              <a:endPar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405744" lvl="1" indent="-202872" algn="l">
                <a:lnSpc>
                  <a:spcPts val="2302"/>
                </a:lnSpc>
                <a:buFont typeface="Arial"/>
                <a:buChar char="•"/>
              </a:pPr>
              <a:r>
                <a:rPr lang="en-US" sz="1856"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Eläinrehu</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Kuoria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rehuna</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kunhan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ne on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käsitelty</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asianmukaisesti</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myrkkyjen</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856"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poistamiseksi</a:t>
              </a:r>
              <a:r>
                <a:rPr lang="en-US" sz="1856"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98036"/>
            <a:ext cx="3268301" cy="572459"/>
            <a:chOff x="0" y="0"/>
            <a:chExt cx="7453634" cy="1305540"/>
          </a:xfrm>
        </p:grpSpPr>
        <p:sp>
          <p:nvSpPr>
            <p:cNvPr id="15" name="Freeform 15"/>
            <p:cNvSpPr/>
            <p:nvPr/>
          </p:nvSpPr>
          <p:spPr>
            <a:xfrm>
              <a:off x="0" y="0"/>
              <a:ext cx="7453630" cy="1305560"/>
            </a:xfrm>
            <a:custGeom>
              <a:avLst/>
              <a:gdLst/>
              <a:ahLst/>
              <a:cxnLst/>
              <a:rect l="l" t="t" r="r" b="b"/>
              <a:pathLst>
                <a:path w="7453630" h="1305560">
                  <a:moveTo>
                    <a:pt x="0" y="0"/>
                  </a:moveTo>
                  <a:lnTo>
                    <a:pt x="7453630" y="0"/>
                  </a:lnTo>
                  <a:lnTo>
                    <a:pt x="7453630" y="1305560"/>
                  </a:lnTo>
                  <a:lnTo>
                    <a:pt x="0" y="1305560"/>
                  </a:lnTo>
                  <a:close/>
                </a:path>
              </a:pathLst>
            </a:custGeom>
            <a:solidFill>
              <a:srgbClr val="60BA47"/>
            </a:solidFill>
          </p:spPr>
          <p:txBody>
            <a:bodyPr/>
            <a:lstStyle/>
            <a:p>
              <a:endParaRPr lang="fi-FI"/>
            </a:p>
          </p:txBody>
        </p:sp>
        <p:sp>
          <p:nvSpPr>
            <p:cNvPr id="16" name="TextBox 16"/>
            <p:cNvSpPr txBox="1"/>
            <p:nvPr/>
          </p:nvSpPr>
          <p:spPr>
            <a:xfrm>
              <a:off x="0" y="-28575"/>
              <a:ext cx="7453634" cy="1334115"/>
            </a:xfrm>
            <a:prstGeom prst="rect">
              <a:avLst/>
            </a:prstGeom>
          </p:spPr>
          <p:txBody>
            <a:bodyPr lIns="29700" tIns="29700" rIns="29700" bIns="29700" rtlCol="0" anchor="ctr"/>
            <a:lstStyle/>
            <a:p>
              <a:pPr marL="0" lvl="0" indent="0" algn="ctr">
                <a:lnSpc>
                  <a:spcPts val="2841"/>
                </a:lnSpc>
              </a:pPr>
              <a:r>
                <a:rPr lang="en-US" sz="2630" b="1" dirty="0">
                  <a:solidFill>
                    <a:srgbClr val="FFFFFF"/>
                  </a:solidFill>
                  <a:latin typeface="Calibri (MS) Bold"/>
                  <a:ea typeface="Calibri (MS) Bold"/>
                  <a:cs typeface="Calibri (MS) Bold"/>
                  <a:sym typeface="Calibri (MS) Bold"/>
                </a:rPr>
                <a:t>1. </a:t>
              </a:r>
              <a:r>
                <a:rPr lang="en-US" sz="2630" b="1" dirty="0" err="1">
                  <a:solidFill>
                    <a:srgbClr val="FFFFFF"/>
                  </a:solidFill>
                  <a:latin typeface="Calibri (MS) Bold"/>
                  <a:ea typeface="Calibri (MS) Bold"/>
                  <a:cs typeface="Calibri (MS) Bold"/>
                  <a:sym typeface="Calibri (MS) Bold"/>
                </a:rPr>
                <a:t>Perunan</a:t>
              </a:r>
              <a:r>
                <a:rPr lang="en-US" sz="2630" b="1" dirty="0">
                  <a:solidFill>
                    <a:srgbClr val="FFFFFF"/>
                  </a:solidFill>
                  <a:latin typeface="Calibri (MS) Bold"/>
                  <a:ea typeface="Calibri (MS) Bold"/>
                  <a:cs typeface="Calibri (MS) Bold"/>
                  <a:sym typeface="Calibri (MS) Bold"/>
                </a:rPr>
                <a:t> </a:t>
              </a:r>
              <a:r>
                <a:rPr lang="en-US" sz="2630" b="1" dirty="0" err="1">
                  <a:solidFill>
                    <a:srgbClr val="FFFFFF"/>
                  </a:solidFill>
                  <a:latin typeface="Calibri (MS) Bold"/>
                  <a:ea typeface="Calibri (MS) Bold"/>
                  <a:cs typeface="Calibri (MS) Bold"/>
                  <a:sym typeface="Calibri (MS) Bold"/>
                </a:rPr>
                <a:t>kuoret</a:t>
              </a:r>
              <a:endParaRPr lang="en-US" sz="2630" b="1" dirty="0">
                <a:solidFill>
                  <a:srgbClr val="FFFFFF"/>
                </a:solidFill>
                <a:latin typeface="Calibri (MS) Bold"/>
                <a:ea typeface="Calibri (MS) Bold"/>
                <a:cs typeface="Calibri (MS) Bold"/>
                <a:sym typeface="Calibri (MS) Bold"/>
              </a:endParaRP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
        <p:nvSpPr>
          <p:cNvPr id="18" name="Freeform 18"/>
          <p:cNvSpPr/>
          <p:nvPr/>
        </p:nvSpPr>
        <p:spPr>
          <a:xfrm>
            <a:off x="956312" y="2257232"/>
            <a:ext cx="1685529" cy="1271210"/>
          </a:xfrm>
          <a:custGeom>
            <a:avLst/>
            <a:gdLst/>
            <a:ahLst/>
            <a:cxnLst/>
            <a:rect l="l" t="t" r="r" b="b"/>
            <a:pathLst>
              <a:path w="1685529" h="1271210">
                <a:moveTo>
                  <a:pt x="0" y="0"/>
                </a:moveTo>
                <a:lnTo>
                  <a:pt x="1685529" y="0"/>
                </a:lnTo>
                <a:lnTo>
                  <a:pt x="1685529" y="1271210"/>
                </a:lnTo>
                <a:lnTo>
                  <a:pt x="0" y="1271210"/>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09323" y="1506645"/>
            <a:ext cx="5561471" cy="4530682"/>
            <a:chOff x="0" y="0"/>
            <a:chExt cx="12683400" cy="10332600"/>
          </a:xfrm>
        </p:grpSpPr>
        <p:sp>
          <p:nvSpPr>
            <p:cNvPr id="12" name="Freeform 12"/>
            <p:cNvSpPr/>
            <p:nvPr/>
          </p:nvSpPr>
          <p:spPr>
            <a:xfrm>
              <a:off x="0" y="0"/>
              <a:ext cx="12683400" cy="10332600"/>
            </a:xfrm>
            <a:custGeom>
              <a:avLst/>
              <a:gdLst/>
              <a:ahLst/>
              <a:cxnLst/>
              <a:rect l="l" t="t" r="r" b="b"/>
              <a:pathLst>
                <a:path w="12683400" h="10332600">
                  <a:moveTo>
                    <a:pt x="0" y="0"/>
                  </a:moveTo>
                  <a:lnTo>
                    <a:pt x="12683400" y="0"/>
                  </a:lnTo>
                  <a:lnTo>
                    <a:pt x="12683400" y="10332600"/>
                  </a:lnTo>
                  <a:lnTo>
                    <a:pt x="0" y="10332600"/>
                  </a:lnTo>
                  <a:close/>
                </a:path>
              </a:pathLst>
            </a:custGeom>
            <a:solidFill>
              <a:srgbClr val="000000">
                <a:alpha val="0"/>
              </a:srgbClr>
            </a:solidFill>
          </p:spPr>
          <p:txBody>
            <a:bodyPr/>
            <a:lstStyle/>
            <a:p>
              <a:endParaRPr lang="fi-FI"/>
            </a:p>
          </p:txBody>
        </p:sp>
        <p:sp>
          <p:nvSpPr>
            <p:cNvPr id="13" name="TextBox 13"/>
            <p:cNvSpPr txBox="1"/>
            <p:nvPr/>
          </p:nvSpPr>
          <p:spPr>
            <a:xfrm>
              <a:off x="0" y="-76200"/>
              <a:ext cx="12683400" cy="10408800"/>
            </a:xfrm>
            <a:prstGeom prst="rect">
              <a:avLst/>
            </a:prstGeom>
          </p:spPr>
          <p:txBody>
            <a:bodyPr lIns="0" tIns="0" rIns="0" bIns="0" rtlCol="0" anchor="t"/>
            <a:lstStyle/>
            <a:p>
              <a:pPr marL="415986" lvl="1" indent="-207993" algn="l">
                <a:lnSpc>
                  <a:spcPts val="2662"/>
                </a:lnSpc>
                <a:buFont typeface="Arial"/>
                <a:buChar char="•"/>
              </a:pPr>
              <a:r>
                <a:rPr lang="en-US" sz="1929"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Perunajauho</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Perunat</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jätteet</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kuivata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jauhaa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perunajauhoksi</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jota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leivonnaisissa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kastikkeissa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sakeuttajana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662"/>
                </a:lnSpc>
              </a:pPr>
              <a:endPar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415986" lvl="1" indent="-207993" algn="l">
                <a:lnSpc>
                  <a:spcPts val="2662"/>
                </a:lnSpc>
                <a:buFont typeface="Arial"/>
                <a:buChar char="•"/>
              </a:pP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Biokaasun </a:t>
              </a:r>
              <a:r>
                <a:rPr lang="en-US" sz="1929"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tuotanto</a:t>
              </a: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Anaerobisen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mädätyksen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avulla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perunajätteet</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muuntaa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biokaasuksi</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jota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uusiutuvana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energialähteenä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662"/>
                </a:lnSpc>
              </a:pPr>
              <a:endPar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415986" lvl="1" indent="-207993" algn="l">
                <a:lnSpc>
                  <a:spcPts val="2662"/>
                </a:lnSpc>
                <a:buFont typeface="Arial"/>
                <a:buChar char="•"/>
              </a:pPr>
              <a:r>
                <a:rPr lang="en-US" sz="1929"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Luonnolliset</a:t>
              </a: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väriaineet</a:t>
              </a: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osista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valmistaa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luonnollisia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väriaineita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joita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hyödyntää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elintarviketeollisuudessa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kosmetiikassa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0" y="1498041"/>
            <a:ext cx="3235488" cy="550879"/>
            <a:chOff x="0" y="0"/>
            <a:chExt cx="7378800" cy="1256326"/>
          </a:xfrm>
        </p:grpSpPr>
        <p:sp>
          <p:nvSpPr>
            <p:cNvPr id="15" name="Freeform 15"/>
            <p:cNvSpPr/>
            <p:nvPr/>
          </p:nvSpPr>
          <p:spPr>
            <a:xfrm>
              <a:off x="0" y="0"/>
              <a:ext cx="7378827" cy="1256290"/>
            </a:xfrm>
            <a:custGeom>
              <a:avLst/>
              <a:gdLst/>
              <a:ahLst/>
              <a:cxnLst/>
              <a:rect l="l" t="t" r="r" b="b"/>
              <a:pathLst>
                <a:path w="7378827" h="1256290">
                  <a:moveTo>
                    <a:pt x="0" y="0"/>
                  </a:moveTo>
                  <a:lnTo>
                    <a:pt x="7378827" y="0"/>
                  </a:lnTo>
                  <a:lnTo>
                    <a:pt x="7378827" y="1256290"/>
                  </a:lnTo>
                  <a:lnTo>
                    <a:pt x="0" y="1256290"/>
                  </a:lnTo>
                  <a:close/>
                </a:path>
              </a:pathLst>
            </a:custGeom>
            <a:solidFill>
              <a:srgbClr val="60BA47"/>
            </a:solidFill>
          </p:spPr>
          <p:txBody>
            <a:bodyPr/>
            <a:lstStyle/>
            <a:p>
              <a:endParaRPr lang="fi-FI"/>
            </a:p>
          </p:txBody>
        </p:sp>
        <p:sp>
          <p:nvSpPr>
            <p:cNvPr id="16" name="TextBox 16"/>
            <p:cNvSpPr txBox="1"/>
            <p:nvPr/>
          </p:nvSpPr>
          <p:spPr>
            <a:xfrm>
              <a:off x="0" y="-28575"/>
              <a:ext cx="7378800" cy="1284901"/>
            </a:xfrm>
            <a:prstGeom prst="rect">
              <a:avLst/>
            </a:prstGeom>
          </p:spPr>
          <p:txBody>
            <a:bodyPr lIns="29700" tIns="29700" rIns="29700" bIns="29700" rtlCol="0" anchor="ctr"/>
            <a:lstStyle/>
            <a:p>
              <a:pPr marL="0" lvl="0" indent="0" algn="ctr">
                <a:lnSpc>
                  <a:spcPts val="2734"/>
                </a:lnSpc>
              </a:pPr>
              <a:r>
                <a:rPr lang="en-US" sz="2532" b="1">
                  <a:solidFill>
                    <a:srgbClr val="FFFFFF"/>
                  </a:solidFill>
                  <a:latin typeface="Calibri (MS) Bold"/>
                  <a:ea typeface="Calibri (MS) Bold"/>
                  <a:cs typeface="Calibri (MS) Bold"/>
                  <a:sym typeface="Calibri (MS) Bold"/>
                </a:rPr>
                <a:t>2. Leikkaukset ja jätteet</a:t>
              </a:r>
            </a:p>
          </p:txBody>
        </p:sp>
      </p:grpSp>
      <p:sp>
        <p:nvSpPr>
          <p:cNvPr id="17" name="Freeform 17"/>
          <p:cNvSpPr/>
          <p:nvPr/>
        </p:nvSpPr>
        <p:spPr>
          <a:xfrm>
            <a:off x="-5011506" y="2467015"/>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4266622" y="755888"/>
            <a:ext cx="5385481" cy="6048223"/>
            <a:chOff x="0" y="0"/>
            <a:chExt cx="12282040" cy="13793478"/>
          </a:xfrm>
        </p:grpSpPr>
        <p:sp>
          <p:nvSpPr>
            <p:cNvPr id="7" name="Freeform 7"/>
            <p:cNvSpPr/>
            <p:nvPr/>
          </p:nvSpPr>
          <p:spPr>
            <a:xfrm>
              <a:off x="0" y="0"/>
              <a:ext cx="12282043" cy="13793470"/>
            </a:xfrm>
            <a:custGeom>
              <a:avLst/>
              <a:gdLst/>
              <a:ahLst/>
              <a:cxnLst/>
              <a:rect l="l" t="t" r="r" b="b"/>
              <a:pathLst>
                <a:path w="12282043" h="13793470">
                  <a:moveTo>
                    <a:pt x="0" y="0"/>
                  </a:moveTo>
                  <a:lnTo>
                    <a:pt x="12282043" y="0"/>
                  </a:lnTo>
                  <a:lnTo>
                    <a:pt x="12282043" y="13793470"/>
                  </a:lnTo>
                  <a:lnTo>
                    <a:pt x="0" y="13793470"/>
                  </a:lnTo>
                  <a:close/>
                </a:path>
              </a:pathLst>
            </a:custGeom>
            <a:solidFill>
              <a:srgbClr val="FFFFFF"/>
            </a:solidFill>
          </p:spPr>
          <p:txBody>
            <a:bodyPr/>
            <a:lstStyle/>
            <a:p>
              <a:endParaRPr lang="fi-FI"/>
            </a:p>
          </p:txBody>
        </p:sp>
        <p:sp>
          <p:nvSpPr>
            <p:cNvPr id="8" name="TextBox 8"/>
            <p:cNvSpPr txBox="1"/>
            <p:nvPr/>
          </p:nvSpPr>
          <p:spPr>
            <a:xfrm>
              <a:off x="0" y="-19050"/>
              <a:ext cx="12282040" cy="13812528"/>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11" name="Group 11"/>
          <p:cNvGrpSpPr/>
          <p:nvPr/>
        </p:nvGrpSpPr>
        <p:grpSpPr>
          <a:xfrm>
            <a:off x="4232168" y="1370315"/>
            <a:ext cx="5686532" cy="4551565"/>
            <a:chOff x="0" y="-47625"/>
            <a:chExt cx="12968612" cy="10380225"/>
          </a:xfrm>
        </p:grpSpPr>
        <p:sp>
          <p:nvSpPr>
            <p:cNvPr id="12" name="Freeform 12"/>
            <p:cNvSpPr/>
            <p:nvPr/>
          </p:nvSpPr>
          <p:spPr>
            <a:xfrm>
              <a:off x="0" y="0"/>
              <a:ext cx="12683400" cy="10332600"/>
            </a:xfrm>
            <a:custGeom>
              <a:avLst/>
              <a:gdLst/>
              <a:ahLst/>
              <a:cxnLst/>
              <a:rect l="l" t="t" r="r" b="b"/>
              <a:pathLst>
                <a:path w="12683400" h="10332600">
                  <a:moveTo>
                    <a:pt x="0" y="0"/>
                  </a:moveTo>
                  <a:lnTo>
                    <a:pt x="12683400" y="0"/>
                  </a:lnTo>
                  <a:lnTo>
                    <a:pt x="12683400" y="10332600"/>
                  </a:lnTo>
                  <a:lnTo>
                    <a:pt x="0" y="10332600"/>
                  </a:lnTo>
                  <a:close/>
                </a:path>
              </a:pathLst>
            </a:custGeom>
            <a:solidFill>
              <a:srgbClr val="000000">
                <a:alpha val="0"/>
              </a:srgbClr>
            </a:solidFill>
          </p:spPr>
          <p:txBody>
            <a:bodyPr/>
            <a:lstStyle/>
            <a:p>
              <a:endParaRPr lang="fi-FI"/>
            </a:p>
          </p:txBody>
        </p:sp>
        <p:sp>
          <p:nvSpPr>
            <p:cNvPr id="13" name="TextBox 13"/>
            <p:cNvSpPr txBox="1"/>
            <p:nvPr/>
          </p:nvSpPr>
          <p:spPr>
            <a:xfrm>
              <a:off x="0" y="-47625"/>
              <a:ext cx="12968612" cy="10380225"/>
            </a:xfrm>
            <a:prstGeom prst="rect">
              <a:avLst/>
            </a:prstGeom>
          </p:spPr>
          <p:txBody>
            <a:bodyPr lIns="0" tIns="0" rIns="0" bIns="0" rtlCol="0" anchor="t"/>
            <a:lstStyle/>
            <a:p>
              <a:pPr marL="0" lvl="0" indent="0" algn="l">
                <a:lnSpc>
                  <a:spcPts val="2315"/>
                </a:lnSpc>
              </a:pPr>
              <a:r>
                <a:rPr lang="en-US" sz="1929"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Sopimattomat</a:t>
              </a: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perunat</a:t>
              </a:r>
              <a:r>
                <a:rPr lang="en-US" sz="1929"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Lajittelun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käsittelyn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aikana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perunat</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jotka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eivät</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täytä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laatuvaatimuksia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vaurioiden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sairauksien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tai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esteettisten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vikojen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vuoksi</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hylätä</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Silloin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kun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se on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turvallista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TÄRKKELYSTÄ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voidaan</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uuttaa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perunasta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jolla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on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korkea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arvo</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monia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929"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käyttötarkoituksia</a:t>
              </a:r>
              <a:r>
                <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0" lvl="0" indent="0" algn="l">
                <a:lnSpc>
                  <a:spcPts val="2315"/>
                </a:lnSpc>
              </a:pPr>
              <a:endParaRPr lang="en-US" sz="1929"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endParaRPr>
            </a:p>
            <a:p>
              <a:pPr marL="342900" lvl="0" indent="-342900" algn="l">
                <a:lnSpc>
                  <a:spcPts val="2315"/>
                </a:lnSpc>
                <a:buFont typeface="Arial" panose="020B0604020202020204" pitchFamily="34" charset="0"/>
                <a:buChar char="•"/>
              </a:pP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Sakeuttaminen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sitominen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emulgointi</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teksturointi</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315"/>
                </a:lnSpc>
                <a:buFont typeface="Arial" panose="020B0604020202020204" pitchFamily="34" charset="0"/>
                <a:buChar char="•"/>
              </a:pP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Lääketeollisuus</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Käytetään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tablettien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kapseleiden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valmistuksessa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liukenemisen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tehostamiseksi</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315"/>
                </a:lnSpc>
                <a:buFont typeface="Arial" panose="020B0604020202020204" pitchFamily="34" charset="0"/>
                <a:buChar char="•"/>
              </a:pP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Paperin</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tuotanto</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Vahvistaa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paperin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kestävyyttä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pehmeyttä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315"/>
                </a:lnSpc>
                <a:buFont typeface="Arial" panose="020B0604020202020204" pitchFamily="34" charset="0"/>
                <a:buChar char="•"/>
              </a:pP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Tekstiiliteollisuus</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lisää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jäykkyyttä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ja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parantaa</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esteettisyyttä</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315"/>
                </a:lnSpc>
                <a:buFont typeface="Arial" panose="020B0604020202020204" pitchFamily="34" charset="0"/>
                <a:buChar char="•"/>
              </a:pPr>
              <a:r>
                <a:rPr lang="en-US" b="1"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Biomuovi</a:t>
              </a:r>
              <a:r>
                <a:rPr lang="en-US" b="1"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Käytetään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kompostipussien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dirty="0" err="1">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tuotantoon</a:t>
              </a: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a:p>
              <a:pPr marL="342900" lvl="0" indent="-342900" algn="l">
                <a:lnSpc>
                  <a:spcPts val="2315"/>
                </a:lnSpc>
                <a:buFont typeface="Arial" panose="020B0604020202020204" pitchFamily="34" charset="0"/>
                <a:buChar char="•"/>
              </a:pPr>
              <a:r>
                <a:rPr lang="en-US" dirty="0">
                  <a:solidFill>
                    <a:srgbClr val="09465E"/>
                  </a:solidFill>
                  <a:latin typeface="Calibri" panose="020F0502020204030204" pitchFamily="34" charset="0"/>
                  <a:ea typeface="Calibri" panose="020F0502020204030204" pitchFamily="34" charset="0"/>
                  <a:cs typeface="Calibri" panose="020F0502020204030204" pitchFamily="34" charset="0"/>
                  <a:sym typeface="Calibri (MS) Bold"/>
                </a:rPr>
                <a:t>…</a:t>
              </a:r>
            </a:p>
          </p:txBody>
        </p:sp>
      </p:grpSp>
      <p:grpSp>
        <p:nvGrpSpPr>
          <p:cNvPr id="14" name="Group 14"/>
          <p:cNvGrpSpPr/>
          <p:nvPr/>
        </p:nvGrpSpPr>
        <p:grpSpPr>
          <a:xfrm>
            <a:off x="58275" y="1498036"/>
            <a:ext cx="3268374" cy="869777"/>
            <a:chOff x="0" y="0"/>
            <a:chExt cx="7453800" cy="1983600"/>
          </a:xfrm>
        </p:grpSpPr>
        <p:sp>
          <p:nvSpPr>
            <p:cNvPr id="15" name="Freeform 15"/>
            <p:cNvSpPr/>
            <p:nvPr/>
          </p:nvSpPr>
          <p:spPr>
            <a:xfrm>
              <a:off x="0" y="0"/>
              <a:ext cx="7453757" cy="1983539"/>
            </a:xfrm>
            <a:custGeom>
              <a:avLst/>
              <a:gdLst/>
              <a:ahLst/>
              <a:cxnLst/>
              <a:rect l="l" t="t" r="r" b="b"/>
              <a:pathLst>
                <a:path w="7453757" h="1983539">
                  <a:moveTo>
                    <a:pt x="0" y="0"/>
                  </a:moveTo>
                  <a:lnTo>
                    <a:pt x="7453757" y="0"/>
                  </a:lnTo>
                  <a:lnTo>
                    <a:pt x="7453757" y="1983539"/>
                  </a:lnTo>
                  <a:lnTo>
                    <a:pt x="0" y="1983539"/>
                  </a:lnTo>
                  <a:close/>
                </a:path>
              </a:pathLst>
            </a:custGeom>
            <a:solidFill>
              <a:srgbClr val="60BA47"/>
            </a:solidFill>
          </p:spPr>
          <p:txBody>
            <a:bodyPr/>
            <a:lstStyle/>
            <a:p>
              <a:endParaRPr lang="fi-FI"/>
            </a:p>
          </p:txBody>
        </p:sp>
        <p:sp>
          <p:nvSpPr>
            <p:cNvPr id="16" name="TextBox 16"/>
            <p:cNvSpPr txBox="1"/>
            <p:nvPr/>
          </p:nvSpPr>
          <p:spPr>
            <a:xfrm>
              <a:off x="0" y="-19050"/>
              <a:ext cx="7453800" cy="2002650"/>
            </a:xfrm>
            <a:prstGeom prst="rect">
              <a:avLst/>
            </a:prstGeom>
          </p:spPr>
          <p:txBody>
            <a:bodyPr lIns="29700" tIns="29700" rIns="29700" bIns="29700" rtlCol="0" anchor="ctr"/>
            <a:lstStyle/>
            <a:p>
              <a:pPr marL="0" lvl="0" indent="0" algn="l">
                <a:lnSpc>
                  <a:spcPts val="2651"/>
                </a:lnSpc>
              </a:pPr>
              <a:r>
                <a:rPr lang="en-US" sz="2455" b="1">
                  <a:solidFill>
                    <a:srgbClr val="FFFFFF"/>
                  </a:solidFill>
                  <a:latin typeface="Calibri (MS) Bold"/>
                  <a:ea typeface="Calibri (MS) Bold"/>
                  <a:cs typeface="Calibri (MS) Bold"/>
                  <a:sym typeface="Calibri (MS) Bold"/>
                </a:rPr>
                <a:t>3. Sopimattomat perunat</a:t>
              </a:r>
            </a:p>
          </p:txBody>
        </p:sp>
      </p:grpSp>
      <p:sp>
        <p:nvSpPr>
          <p:cNvPr id="17" name="Freeform 17"/>
          <p:cNvSpPr/>
          <p:nvPr/>
        </p:nvSpPr>
        <p:spPr>
          <a:xfrm>
            <a:off x="-5819623" y="3461619"/>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3" name="Freeform 3"/>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4" name="Group 4"/>
          <p:cNvGrpSpPr/>
          <p:nvPr/>
        </p:nvGrpSpPr>
        <p:grpSpPr>
          <a:xfrm rot="-5400000">
            <a:off x="2338875" y="-1566000"/>
            <a:ext cx="6014251" cy="10691999"/>
            <a:chOff x="0" y="0"/>
            <a:chExt cx="13716002" cy="24383998"/>
          </a:xfrm>
        </p:grpSpPr>
        <p:sp>
          <p:nvSpPr>
            <p:cNvPr id="5" name="Freeform 5"/>
            <p:cNvSpPr/>
            <p:nvPr/>
          </p:nvSpPr>
          <p:spPr>
            <a:xfrm>
              <a:off x="0" y="0"/>
              <a:ext cx="13716000" cy="24384000"/>
            </a:xfrm>
            <a:custGeom>
              <a:avLst/>
              <a:gdLst/>
              <a:ahLst/>
              <a:cxnLst/>
              <a:rect l="l" t="t" r="r" b="b"/>
              <a:pathLst>
                <a:path w="13716000" h="24384000">
                  <a:moveTo>
                    <a:pt x="0" y="0"/>
                  </a:moveTo>
                  <a:lnTo>
                    <a:pt x="13716000" y="0"/>
                  </a:lnTo>
                  <a:lnTo>
                    <a:pt x="13716000" y="24384000"/>
                  </a:lnTo>
                  <a:lnTo>
                    <a:pt x="0" y="24384000"/>
                  </a:lnTo>
                  <a:close/>
                </a:path>
              </a:pathLst>
            </a:custGeom>
            <a:solidFill>
              <a:srgbClr val="09465E"/>
            </a:solidFill>
          </p:spPr>
          <p:txBody>
            <a:bodyPr/>
            <a:lstStyle/>
            <a:p>
              <a:endParaRPr lang="fi-FI"/>
            </a:p>
          </p:txBody>
        </p:sp>
      </p:grpSp>
      <p:grpSp>
        <p:nvGrpSpPr>
          <p:cNvPr id="6" name="Group 6"/>
          <p:cNvGrpSpPr/>
          <p:nvPr/>
        </p:nvGrpSpPr>
        <p:grpSpPr>
          <a:xfrm rot="-5400000">
            <a:off x="2510468" y="-1007981"/>
            <a:ext cx="5385481" cy="9575962"/>
            <a:chOff x="0" y="0"/>
            <a:chExt cx="12282040" cy="21838782"/>
          </a:xfrm>
        </p:grpSpPr>
        <p:sp>
          <p:nvSpPr>
            <p:cNvPr id="7" name="Freeform 7"/>
            <p:cNvSpPr/>
            <p:nvPr/>
          </p:nvSpPr>
          <p:spPr>
            <a:xfrm>
              <a:off x="0" y="0"/>
              <a:ext cx="12282043" cy="21838793"/>
            </a:xfrm>
            <a:custGeom>
              <a:avLst/>
              <a:gdLst/>
              <a:ahLst/>
              <a:cxnLst/>
              <a:rect l="l" t="t" r="r" b="b"/>
              <a:pathLst>
                <a:path w="12282043" h="21838793">
                  <a:moveTo>
                    <a:pt x="0" y="0"/>
                  </a:moveTo>
                  <a:lnTo>
                    <a:pt x="12282043" y="0"/>
                  </a:lnTo>
                  <a:lnTo>
                    <a:pt x="12282043" y="21838793"/>
                  </a:lnTo>
                  <a:lnTo>
                    <a:pt x="0" y="21838793"/>
                  </a:lnTo>
                  <a:close/>
                </a:path>
              </a:pathLst>
            </a:custGeom>
            <a:solidFill>
              <a:srgbClr val="FFFFFF"/>
            </a:solidFill>
          </p:spPr>
          <p:txBody>
            <a:bodyPr/>
            <a:lstStyle/>
            <a:p>
              <a:endParaRPr lang="fi-FI"/>
            </a:p>
          </p:txBody>
        </p:sp>
        <p:sp>
          <p:nvSpPr>
            <p:cNvPr id="8" name="TextBox 8"/>
            <p:cNvSpPr txBox="1"/>
            <p:nvPr/>
          </p:nvSpPr>
          <p:spPr>
            <a:xfrm>
              <a:off x="0" y="-19050"/>
              <a:ext cx="12282040" cy="21857832"/>
            </a:xfrm>
            <a:prstGeom prst="rect">
              <a:avLst/>
            </a:prstGeom>
          </p:spPr>
          <p:txBody>
            <a:bodyPr lIns="29700" tIns="29700" rIns="29700" bIns="29700" rtlCol="0" anchor="ctr"/>
            <a:lstStyle/>
            <a:p>
              <a:pPr marL="0" lvl="0" indent="0" algn="ctr">
                <a:lnSpc>
                  <a:spcPts val="1894"/>
                </a:lnSpc>
              </a:pPr>
              <a:r>
                <a:rPr lang="en-US" sz="1578">
                  <a:solidFill>
                    <a:srgbClr val="FFFFFF"/>
                  </a:solidFill>
                  <a:latin typeface="Calibri (MS)"/>
                  <a:ea typeface="Calibri (MS)"/>
                  <a:cs typeface="Calibri (MS)"/>
                  <a:sym typeface="Calibri (MS)"/>
                </a:rPr>
                <a:t>a</a:t>
              </a:r>
            </a:p>
          </p:txBody>
        </p:sp>
      </p:grpSp>
      <p:sp>
        <p:nvSpPr>
          <p:cNvPr id="9" name="AutoShape 9"/>
          <p:cNvSpPr/>
          <p:nvPr/>
        </p:nvSpPr>
        <p:spPr>
          <a:xfrm rot="214365">
            <a:off x="10213501" y="6586329"/>
            <a:ext cx="264240" cy="0"/>
          </a:xfrm>
          <a:prstGeom prst="line">
            <a:avLst/>
          </a:prstGeom>
          <a:ln w="9525" cap="rnd">
            <a:solidFill>
              <a:srgbClr val="60BA47"/>
            </a:solidFill>
            <a:prstDash val="solid"/>
            <a:headEnd type="none" w="sm" len="sm"/>
            <a:tailEnd type="none" w="sm" len="sm"/>
          </a:ln>
        </p:spPr>
        <p:txBody>
          <a:bodyPr/>
          <a:lstStyle/>
          <a:p>
            <a:endParaRPr lang="fi-FI"/>
          </a:p>
        </p:txBody>
      </p:sp>
      <p:sp>
        <p:nvSpPr>
          <p:cNvPr id="10" name="Freeform 10"/>
          <p:cNvSpPr/>
          <p:nvPr/>
        </p:nvSpPr>
        <p:spPr>
          <a:xfrm rot="-5400000">
            <a:off x="9185609" y="5249336"/>
            <a:ext cx="2341886" cy="195158"/>
          </a:xfrm>
          <a:custGeom>
            <a:avLst/>
            <a:gdLst/>
            <a:ahLst/>
            <a:cxnLst/>
            <a:rect l="l" t="t" r="r" b="b"/>
            <a:pathLst>
              <a:path w="2341886" h="195158">
                <a:moveTo>
                  <a:pt x="0" y="0"/>
                </a:moveTo>
                <a:lnTo>
                  <a:pt x="2341886" y="0"/>
                </a:lnTo>
                <a:lnTo>
                  <a:pt x="2341886" y="195158"/>
                </a:lnTo>
                <a:lnTo>
                  <a:pt x="0" y="19515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fi-FI"/>
          </a:p>
        </p:txBody>
      </p:sp>
      <p:sp>
        <p:nvSpPr>
          <p:cNvPr id="11" name="Freeform 11"/>
          <p:cNvSpPr/>
          <p:nvPr/>
        </p:nvSpPr>
        <p:spPr>
          <a:xfrm>
            <a:off x="700810" y="1427332"/>
            <a:ext cx="8948281" cy="4705335"/>
          </a:xfrm>
          <a:custGeom>
            <a:avLst/>
            <a:gdLst/>
            <a:ahLst/>
            <a:cxnLst/>
            <a:rect l="l" t="t" r="r" b="b"/>
            <a:pathLst>
              <a:path w="8948281" h="4705335">
                <a:moveTo>
                  <a:pt x="0" y="0"/>
                </a:moveTo>
                <a:lnTo>
                  <a:pt x="8948282" y="0"/>
                </a:lnTo>
                <a:lnTo>
                  <a:pt x="8948282" y="4705335"/>
                </a:lnTo>
                <a:lnTo>
                  <a:pt x="0" y="470533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fi-FI"/>
          </a:p>
        </p:txBody>
      </p:sp>
      <p:grpSp>
        <p:nvGrpSpPr>
          <p:cNvPr id="12" name="Group 12"/>
          <p:cNvGrpSpPr/>
          <p:nvPr/>
        </p:nvGrpSpPr>
        <p:grpSpPr>
          <a:xfrm>
            <a:off x="700810" y="1691415"/>
            <a:ext cx="8948281" cy="4441252"/>
            <a:chOff x="0" y="0"/>
            <a:chExt cx="20407304" cy="10128646"/>
          </a:xfrm>
        </p:grpSpPr>
        <p:sp>
          <p:nvSpPr>
            <p:cNvPr id="13" name="Freeform 13"/>
            <p:cNvSpPr/>
            <p:nvPr/>
          </p:nvSpPr>
          <p:spPr>
            <a:xfrm>
              <a:off x="0" y="0"/>
              <a:ext cx="20407249" cy="10128631"/>
            </a:xfrm>
            <a:custGeom>
              <a:avLst/>
              <a:gdLst/>
              <a:ahLst/>
              <a:cxnLst/>
              <a:rect l="l" t="t" r="r" b="b"/>
              <a:pathLst>
                <a:path w="20407249" h="10128631">
                  <a:moveTo>
                    <a:pt x="0" y="0"/>
                  </a:moveTo>
                  <a:lnTo>
                    <a:pt x="20407249" y="0"/>
                  </a:lnTo>
                  <a:lnTo>
                    <a:pt x="20407249" y="10128631"/>
                  </a:lnTo>
                  <a:lnTo>
                    <a:pt x="0" y="10128631"/>
                  </a:lnTo>
                  <a:close/>
                </a:path>
              </a:pathLst>
            </a:custGeom>
            <a:gradFill rotWithShape="1">
              <a:gsLst>
                <a:gs pos="0">
                  <a:srgbClr val="09465E">
                    <a:alpha val="1568"/>
                  </a:srgbClr>
                </a:gs>
                <a:gs pos="45000">
                  <a:srgbClr val="09465E">
                    <a:alpha val="1568"/>
                  </a:srgbClr>
                </a:gs>
                <a:gs pos="79000">
                  <a:srgbClr val="09465E">
                    <a:alpha val="100000"/>
                  </a:srgbClr>
                </a:gs>
                <a:gs pos="100000">
                  <a:srgbClr val="09465E">
                    <a:alpha val="100000"/>
                  </a:srgbClr>
                </a:gs>
              </a:gsLst>
              <a:lin ang="5400000"/>
            </a:gradFill>
          </p:spPr>
          <p:txBody>
            <a:bodyPr/>
            <a:lstStyle/>
            <a:p>
              <a:endParaRPr lang="fi-FI"/>
            </a:p>
          </p:txBody>
        </p:sp>
      </p:grpSp>
      <p:grpSp>
        <p:nvGrpSpPr>
          <p:cNvPr id="14" name="Group 14"/>
          <p:cNvGrpSpPr/>
          <p:nvPr/>
        </p:nvGrpSpPr>
        <p:grpSpPr>
          <a:xfrm>
            <a:off x="2511158" y="4292064"/>
            <a:ext cx="5030709" cy="929802"/>
            <a:chOff x="0" y="0"/>
            <a:chExt cx="11472952" cy="2120491"/>
          </a:xfrm>
        </p:grpSpPr>
        <p:sp>
          <p:nvSpPr>
            <p:cNvPr id="15" name="Freeform 15"/>
            <p:cNvSpPr/>
            <p:nvPr/>
          </p:nvSpPr>
          <p:spPr>
            <a:xfrm>
              <a:off x="0" y="0"/>
              <a:ext cx="11472952" cy="2120491"/>
            </a:xfrm>
            <a:custGeom>
              <a:avLst/>
              <a:gdLst/>
              <a:ahLst/>
              <a:cxnLst/>
              <a:rect l="l" t="t" r="r" b="b"/>
              <a:pathLst>
                <a:path w="11472952" h="2120491">
                  <a:moveTo>
                    <a:pt x="0" y="0"/>
                  </a:moveTo>
                  <a:lnTo>
                    <a:pt x="11472952" y="0"/>
                  </a:lnTo>
                  <a:lnTo>
                    <a:pt x="11472952" y="2120491"/>
                  </a:lnTo>
                  <a:lnTo>
                    <a:pt x="0" y="2120491"/>
                  </a:lnTo>
                  <a:close/>
                </a:path>
              </a:pathLst>
            </a:custGeom>
            <a:solidFill>
              <a:srgbClr val="000000">
                <a:alpha val="0"/>
              </a:srgbClr>
            </a:solidFill>
          </p:spPr>
          <p:txBody>
            <a:bodyPr/>
            <a:lstStyle/>
            <a:p>
              <a:endParaRPr lang="fi-FI"/>
            </a:p>
          </p:txBody>
        </p:sp>
        <p:sp>
          <p:nvSpPr>
            <p:cNvPr id="16" name="TextBox 16"/>
            <p:cNvSpPr txBox="1"/>
            <p:nvPr/>
          </p:nvSpPr>
          <p:spPr>
            <a:xfrm>
              <a:off x="0" y="-57150"/>
              <a:ext cx="11472952" cy="2177641"/>
            </a:xfrm>
            <a:prstGeom prst="rect">
              <a:avLst/>
            </a:prstGeom>
          </p:spPr>
          <p:txBody>
            <a:bodyPr lIns="0" tIns="0" rIns="0" bIns="0" rtlCol="0" anchor="t"/>
            <a:lstStyle/>
            <a:p>
              <a:pPr marL="0" lvl="0" indent="0" algn="ctr">
                <a:lnSpc>
                  <a:spcPts val="3157"/>
                </a:lnSpc>
              </a:pPr>
              <a:r>
                <a:rPr lang="en-US" sz="2630" b="1">
                  <a:solidFill>
                    <a:srgbClr val="FFFFFF"/>
                  </a:solidFill>
                  <a:latin typeface="Calibri (MS) Bold"/>
                  <a:ea typeface="Calibri (MS) Bold"/>
                  <a:cs typeface="Calibri (MS) Bold"/>
                  <a:sym typeface="Calibri (MS) Bold"/>
                </a:rPr>
                <a:t>PIENI EDISTYMINEN JOKAINEN PÄIVÄ LISÄÄ SUURIA TULOKSIA</a:t>
              </a:r>
            </a:p>
          </p:txBody>
        </p:sp>
      </p:grpSp>
      <p:sp>
        <p:nvSpPr>
          <p:cNvPr id="17" name="Freeform 17"/>
          <p:cNvSpPr/>
          <p:nvPr/>
        </p:nvSpPr>
        <p:spPr>
          <a:xfrm>
            <a:off x="4374124" y="5361077"/>
            <a:ext cx="1304777" cy="949899"/>
          </a:xfrm>
          <a:custGeom>
            <a:avLst/>
            <a:gdLst/>
            <a:ahLst/>
            <a:cxnLst/>
            <a:rect l="l" t="t" r="r" b="b"/>
            <a:pathLst>
              <a:path w="1304777" h="949899">
                <a:moveTo>
                  <a:pt x="0" y="0"/>
                </a:moveTo>
                <a:lnTo>
                  <a:pt x="1304777" y="0"/>
                </a:lnTo>
                <a:lnTo>
                  <a:pt x="1304777" y="949899"/>
                </a:lnTo>
                <a:lnTo>
                  <a:pt x="0" y="9498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a:p>
        </p:txBody>
      </p:sp>
      <p:sp>
        <p:nvSpPr>
          <p:cNvPr id="18" name="Freeform 18"/>
          <p:cNvSpPr/>
          <p:nvPr/>
        </p:nvSpPr>
        <p:spPr>
          <a:xfrm>
            <a:off x="7186769" y="-435952"/>
            <a:ext cx="8145326" cy="4196380"/>
          </a:xfrm>
          <a:custGeom>
            <a:avLst/>
            <a:gdLst/>
            <a:ahLst/>
            <a:cxnLst/>
            <a:rect l="l" t="t" r="r" b="b"/>
            <a:pathLst>
              <a:path w="8145326" h="4196380">
                <a:moveTo>
                  <a:pt x="0" y="0"/>
                </a:moveTo>
                <a:lnTo>
                  <a:pt x="8145326" y="0"/>
                </a:lnTo>
                <a:lnTo>
                  <a:pt x="8145326" y="4196380"/>
                </a:lnTo>
                <a:lnTo>
                  <a:pt x="0" y="41963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i-FI"/>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D8D756-865A-4DF8-BFC1-11B99B31AC12}">
  <ds:schemaRefs>
    <ds:schemaRef ds:uri="http://schemas.microsoft.com/sharepoint/v3/contenttype/forms"/>
  </ds:schemaRefs>
</ds:datastoreItem>
</file>

<file path=customXml/itemProps2.xml><?xml version="1.0" encoding="utf-8"?>
<ds:datastoreItem xmlns:ds="http://schemas.openxmlformats.org/officeDocument/2006/customXml" ds:itemID="{DC244481-0C64-4DDC-B578-9A0E05ABB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AC3045-5839-48D0-AA57-64DD70274DE4}">
  <ds:schemaRefs>
    <ds:schemaRef ds:uri="http://schemas.microsoft.com/office/infopath/2007/PartnerControls"/>
    <ds:schemaRef ds:uri="http://purl.org/dc/elements/1.1/"/>
    <ds:schemaRef ds:uri="d7a7d2cd-df7e-4745-bde0-17e5b7a43ab2"/>
    <ds:schemaRef ds:uri="http://schemas.microsoft.com/office/2006/metadata/properties"/>
    <ds:schemaRef ds:uri="http://schemas.microsoft.com/office/2006/documentManagement/types"/>
    <ds:schemaRef ds:uri="http://purl.org/dc/dcmitype/"/>
    <ds:schemaRef ds:uri="http://schemas.openxmlformats.org/package/2006/metadata/core-properties"/>
    <ds:schemaRef ds:uri="c90da0c0-d638-440e-806c-9eaade8987c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578</TotalTime>
  <Words>403</Words>
  <Application>Microsoft Office PowerPoint</Application>
  <PresentationFormat>Custom</PresentationFormat>
  <Paragraphs>58</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 (MS)</vt:lpstr>
      <vt:lpstr>Calibri</vt:lpstr>
      <vt:lpstr>Montserrat Light</vt:lpstr>
      <vt:lpstr>Aptos</vt:lpstr>
      <vt:lpstr>Montserrat</vt:lpstr>
      <vt:lpstr>Calibri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Waste Stream v3.pptx</dc:title>
  <dc:creator>Anna-Maria Saarela</dc:creator>
  <cp:lastModifiedBy>Paula Whyte ( Momentum Consulting )</cp:lastModifiedBy>
  <cp:revision>7</cp:revision>
  <dcterms:created xsi:type="dcterms:W3CDTF">2006-08-16T00:00:00Z</dcterms:created>
  <dcterms:modified xsi:type="dcterms:W3CDTF">2025-03-28T10:15:55Z</dcterms:modified>
  <dc:identifier>DAGiEx4Y2_4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