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5"/>
  </p:notesMasterIdLst>
  <p:sldIdLst>
    <p:sldId id="4379" r:id="rId5"/>
    <p:sldId id="266" r:id="rId6"/>
    <p:sldId id="263" r:id="rId7"/>
    <p:sldId id="258" r:id="rId8"/>
    <p:sldId id="259" r:id="rId9"/>
    <p:sldId id="260" r:id="rId10"/>
    <p:sldId id="261" r:id="rId11"/>
    <p:sldId id="262" r:id="rId12"/>
    <p:sldId id="264" r:id="rId13"/>
    <p:sldId id="265" r:id="rId14"/>
  </p:sldIdLst>
  <p:sldSz cx="10693400" cy="7556500"/>
  <p:notesSz cx="6858000" cy="9144000"/>
  <p:embeddedFontLst>
    <p:embeddedFont>
      <p:font typeface="Calibri (MS)" panose="020B0604020202020204" charset="0"/>
      <p:regular r:id="rId16"/>
    </p:embeddedFont>
    <p:embeddedFont>
      <p:font typeface="Calibri (MS) Bold" panose="020B0604020202020204" charset="0"/>
      <p:regular r:id="rId17"/>
    </p:embeddedFont>
    <p:embeddedFont>
      <p:font typeface="Montserrat" panose="00000500000000000000" pitchFamily="2" charset="0"/>
      <p:regular r:id="rId18"/>
      <p:bold r:id="rId19"/>
      <p:italic r:id="rId20"/>
      <p:boldItalic r:id="rId21"/>
    </p:embeddedFont>
    <p:embeddedFont>
      <p:font typeface="Montserrat Light" panose="00000400000000000000" pitchFamily="2" charset="0"/>
      <p:regular r:id="rId22"/>
      <p: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236B74-2D7F-4858-AE9F-69732DE35EC8}" v="3" dt="2025-03-27T19:30:31.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9" d="100"/>
          <a:sy n="89" d="100"/>
        </p:scale>
        <p:origin x="22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67E4F-D991-499B-A5CC-A4DCA454BE57}" type="datetimeFigureOut">
              <a:rPr lang="en-GB" smtClean="0"/>
              <a:t>28/03/2025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0D4A99-D987-4409-925F-8BCE16CA9F64}" type="slidenum">
              <a:rPr lang="en-GB" smtClean="0"/>
              <a:t>‹#›</a:t>
            </a:fld>
            <a:endParaRPr lang="en-GB"/>
          </a:p>
        </p:txBody>
      </p:sp>
    </p:spTree>
    <p:extLst>
      <p:ext uri="{BB962C8B-B14F-4D97-AF65-F5344CB8AC3E}">
        <p14:creationId xmlns:p14="http://schemas.microsoft.com/office/powerpoint/2010/main" val="66461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1244600" y="1143000"/>
            <a:ext cx="4368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1900924" y="851038"/>
            <a:ext cx="8175175" cy="5267438"/>
          </a:xfrm>
          <a:prstGeom prst="rect">
            <a:avLst/>
          </a:prstGeom>
          <a:solidFill>
            <a:srgbClr val="09465E"/>
          </a:solidFill>
          <a:ln>
            <a:noFill/>
          </a:ln>
        </p:spPr>
        <p:txBody>
          <a:bodyPr spcFirstLastPara="1" wrap="square" lIns="80187" tIns="40083" rIns="80187" bIns="40083"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464"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40660" y="424721"/>
            <a:ext cx="3602839" cy="6707059"/>
          </a:xfrm>
          <a:prstGeom prst="rect">
            <a:avLst/>
          </a:prstGeom>
          <a:solidFill>
            <a:srgbClr val="BFBFBF"/>
          </a:solidFill>
          <a:ln>
            <a:noFill/>
          </a:ln>
        </p:spPr>
      </p:sp>
      <p:sp>
        <p:nvSpPr>
          <p:cNvPr id="22" name="Google Shape;22;p14"/>
          <p:cNvSpPr txBox="1">
            <a:spLocks noGrp="1"/>
          </p:cNvSpPr>
          <p:nvPr>
            <p:ph type="body" idx="1"/>
          </p:nvPr>
        </p:nvSpPr>
        <p:spPr>
          <a:xfrm>
            <a:off x="4333342" y="3778251"/>
            <a:ext cx="5553193" cy="2340225"/>
          </a:xfrm>
          <a:prstGeom prst="rect">
            <a:avLst/>
          </a:prstGeom>
          <a:noFill/>
          <a:ln>
            <a:noFill/>
          </a:ln>
        </p:spPr>
        <p:txBody>
          <a:bodyPr spcFirstLastPara="1" wrap="square" lIns="91425" tIns="45700" rIns="91425" bIns="45700" anchor="t" anchorCtr="0">
            <a:noAutofit/>
          </a:bodyPr>
          <a:lstStyle>
            <a:lvl1pPr marL="401010" marR="0" lvl="0" indent="-200505" algn="l" rtl="0">
              <a:lnSpc>
                <a:spcPct val="90000"/>
              </a:lnSpc>
              <a:spcBef>
                <a:spcPts val="877"/>
              </a:spcBef>
              <a:spcAft>
                <a:spcPts val="0"/>
              </a:spcAft>
              <a:buClr>
                <a:schemeClr val="lt1"/>
              </a:buClr>
              <a:buSzPts val="2400"/>
              <a:buFont typeface="Arial"/>
              <a:buNone/>
              <a:defRPr sz="2105" b="0" i="0" u="none" strike="noStrike" cap="none">
                <a:solidFill>
                  <a:schemeClr val="lt1"/>
                </a:solidFill>
                <a:latin typeface="Calibri"/>
                <a:ea typeface="Calibri"/>
                <a:cs typeface="Calibri"/>
                <a:sym typeface="Calibri"/>
              </a:defRPr>
            </a:lvl1pPr>
            <a:lvl2pPr marL="802020" marR="0" lvl="1"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2pPr>
            <a:lvl3pPr marL="1203030" marR="0" lvl="2"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3pPr>
            <a:lvl4pPr marL="1604040" marR="0" lvl="3"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4pPr>
            <a:lvl5pPr marL="2005051" marR="0" lvl="4" indent="-200505" algn="l" rtl="0">
              <a:lnSpc>
                <a:spcPct val="90000"/>
              </a:lnSpc>
              <a:spcBef>
                <a:spcPts val="439"/>
              </a:spcBef>
              <a:spcAft>
                <a:spcPts val="0"/>
              </a:spcAft>
              <a:buClr>
                <a:schemeClr val="lt1"/>
              </a:buClr>
              <a:buSzPts val="2000"/>
              <a:buFont typeface="Arial"/>
              <a:buNone/>
              <a:defRPr sz="1754" b="0" i="0" u="none" strike="noStrike" cap="none">
                <a:solidFill>
                  <a:schemeClr val="lt1"/>
                </a:solidFill>
                <a:latin typeface="Montserrat Light"/>
                <a:ea typeface="Montserrat Light"/>
                <a:cs typeface="Montserrat Light"/>
                <a:sym typeface="Montserrat Light"/>
              </a:defRPr>
            </a:lvl5pPr>
            <a:lvl6pPr marL="2406061" marR="0" lvl="5"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6pPr>
            <a:lvl7pPr marL="2807071" marR="0" lvl="6"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7pPr>
            <a:lvl8pPr marL="3208081" marR="0" lvl="7"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8pPr>
            <a:lvl9pPr marL="3609091" marR="0" lvl="8" indent="-300758" algn="l" rtl="0">
              <a:lnSpc>
                <a:spcPct val="90000"/>
              </a:lnSpc>
              <a:spcBef>
                <a:spcPts val="439"/>
              </a:spcBef>
              <a:spcAft>
                <a:spcPts val="0"/>
              </a:spcAft>
              <a:buClr>
                <a:schemeClr val="dk1"/>
              </a:buClr>
              <a:buSzPts val="1800"/>
              <a:buFont typeface="Arial"/>
              <a:buChar char="•"/>
              <a:defRPr sz="1579" b="0" i="0" u="none" strike="noStrike" cap="none">
                <a:solidFill>
                  <a:schemeClr val="dk1"/>
                </a:solidFill>
                <a:latin typeface="Calibri"/>
                <a:ea typeface="Calibri"/>
                <a:cs typeface="Calibri"/>
                <a:sym typeface="Calibri"/>
              </a:defRPr>
            </a:lvl9pPr>
          </a:lstStyle>
          <a:p>
            <a:endParaRPr/>
          </a:p>
        </p:txBody>
      </p:sp>
      <p:sp>
        <p:nvSpPr>
          <p:cNvPr id="2" name="TextBox 1">
            <a:extLst>
              <a:ext uri="{FF2B5EF4-FFF2-40B4-BE49-F238E27FC236}">
                <a16:creationId xmlns:a16="http://schemas.microsoft.com/office/drawing/2014/main" id="{4EDF1997-2CFC-8CDF-CA6C-D6EB7AD52361}"/>
              </a:ext>
            </a:extLst>
          </p:cNvPr>
          <p:cNvSpPr txBox="1"/>
          <p:nvPr userDrawn="1"/>
        </p:nvSpPr>
        <p:spPr>
          <a:xfrm>
            <a:off x="6006048" y="6312060"/>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CF004567-8D27-98CE-6C91-6C021B96EEC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20733" y="6300013"/>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3C6B7992-EEDA-E259-42A1-E6A8B1BCCE0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62201" y="6806637"/>
            <a:ext cx="869046" cy="317063"/>
          </a:xfrm>
          <a:prstGeom prst="rect">
            <a:avLst/>
          </a:prstGeom>
        </p:spPr>
      </p:pic>
      <p:sp>
        <p:nvSpPr>
          <p:cNvPr id="5" name="TextBox 4">
            <a:extLst>
              <a:ext uri="{FF2B5EF4-FFF2-40B4-BE49-F238E27FC236}">
                <a16:creationId xmlns:a16="http://schemas.microsoft.com/office/drawing/2014/main" id="{B1046C43-DC03-ABFA-E24B-2E5EAB93F09D}"/>
              </a:ext>
            </a:extLst>
          </p:cNvPr>
          <p:cNvSpPr txBox="1"/>
          <p:nvPr userDrawn="1"/>
        </p:nvSpPr>
        <p:spPr>
          <a:xfrm>
            <a:off x="6003349" y="6754368"/>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132868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56204"/>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3C95E487-8502-E62D-4396-7390B6BADCC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917226AE-00C7-4A6A-2A83-519DCA8F4C5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363560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8.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hyperlink" Target="https://www.instagram.com/cie.gateway?igsh=dzNxYnl3OGpnbmpn" TargetMode="External"/><Relationship Id="rId2" Type="http://schemas.openxmlformats.org/officeDocument/2006/relationships/image" Target="../media/image8.png"/><Relationship Id="rId16"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27.svg"/><Relationship Id="rId5" Type="http://schemas.openxmlformats.org/officeDocument/2006/relationships/image" Target="../media/image23.jpeg"/><Relationship Id="rId15" Type="http://schemas.openxmlformats.org/officeDocument/2006/relationships/image" Target="../media/image19.pn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29.sv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pxhere.com/en/photo/47805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9.png"/><Relationship Id="rId7"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763213"/>
            <a:ext cx="10693400" cy="3148723"/>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7" y="4545208"/>
            <a:ext cx="6710042" cy="578300"/>
          </a:xfrm>
          <a:prstGeom prst="rect">
            <a:avLst/>
          </a:prstGeom>
          <a:solidFill>
            <a:schemeClr val="bg1"/>
          </a:solidFill>
        </p:spPr>
        <p:txBody>
          <a:bodyPr wrap="none" rtlCol="0">
            <a:spAutoFit/>
          </a:bodyPr>
          <a:lstStyle/>
          <a:p>
            <a:r>
              <a:rPr lang="en-US" sz="3158" b="1" dirty="0">
                <a:solidFill>
                  <a:srgbClr val="60BA47"/>
                </a:solidFill>
                <a:latin typeface="Calibri" panose="020F0502020204030204" pitchFamily="34" charset="0"/>
                <a:cs typeface="Calibri" panose="020F0502020204030204" pitchFamily="34" charset="0"/>
              </a:rPr>
              <a:t>PERUNA – </a:t>
            </a:r>
            <a:r>
              <a:rPr lang="en-US" sz="3158" b="1" dirty="0" err="1">
                <a:solidFill>
                  <a:srgbClr val="60BA47"/>
                </a:solidFill>
                <a:latin typeface="Calibri" panose="020F0502020204030204" pitchFamily="34" charset="0"/>
                <a:cs typeface="Calibri" panose="020F0502020204030204" pitchFamily="34" charset="0"/>
              </a:rPr>
              <a:t>Jätevirtojen</a:t>
            </a:r>
            <a:r>
              <a:rPr lang="en-US" sz="3158" b="1" dirty="0">
                <a:solidFill>
                  <a:srgbClr val="60BA47"/>
                </a:solidFill>
                <a:latin typeface="Calibri" panose="020F0502020204030204" pitchFamily="34" charset="0"/>
                <a:cs typeface="Calibri" panose="020F0502020204030204" pitchFamily="34" charset="0"/>
              </a:rPr>
              <a:t> </a:t>
            </a:r>
            <a:r>
              <a:rPr lang="en-US" sz="3158" b="1" dirty="0" err="1">
                <a:solidFill>
                  <a:srgbClr val="60BA47"/>
                </a:solidFill>
                <a:latin typeface="Calibri" panose="020F0502020204030204" pitchFamily="34" charset="0"/>
                <a:cs typeface="Calibri" panose="020F0502020204030204" pitchFamily="34" charset="0"/>
              </a:rPr>
              <a:t>hyödyntäminen</a:t>
            </a:r>
            <a:endParaRPr lang="en-US" sz="3158" b="1"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a:off x="6486797" y="5536251"/>
            <a:ext cx="4205202" cy="611557"/>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fi-FI"/>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fi-FI"/>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fi-FI"/>
          </a:p>
        </p:txBody>
      </p:sp>
      <p:sp>
        <p:nvSpPr>
          <p:cNvPr id="8" name="Freeform 8"/>
          <p:cNvSpPr/>
          <p:nvPr/>
        </p:nvSpPr>
        <p:spPr>
          <a:xfrm>
            <a:off x="0" y="2866485"/>
            <a:ext cx="10692000" cy="2835707"/>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9" name="Group 9"/>
          <p:cNvGrpSpPr/>
          <p:nvPr/>
        </p:nvGrpSpPr>
        <p:grpSpPr>
          <a:xfrm>
            <a:off x="0" y="2983396"/>
            <a:ext cx="10692000" cy="2835707"/>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0">
                  <a:srgbClr val="09465E">
                    <a:alpha val="1568"/>
                  </a:srgbClr>
                </a:gs>
                <a:gs pos="39000">
                  <a:srgbClr val="09465E">
                    <a:alpha val="1568"/>
                  </a:srgbClr>
                </a:gs>
                <a:gs pos="72000">
                  <a:srgbClr val="09465E">
                    <a:alpha val="100000"/>
                  </a:srgbClr>
                </a:gs>
                <a:gs pos="100000">
                  <a:srgbClr val="09465E">
                    <a:alpha val="100000"/>
                  </a:srgbClr>
                </a:gs>
              </a:gsLst>
              <a:lin ang="5400000"/>
            </a:gradFill>
          </p:spPr>
          <p:txBody>
            <a:bodyPr/>
            <a:lstStyle/>
            <a:p>
              <a:endParaRPr lang="fi-FI"/>
            </a:p>
          </p:txBody>
        </p:sp>
      </p:grpSp>
      <p:grpSp>
        <p:nvGrpSpPr>
          <p:cNvPr id="11" name="Group 11"/>
          <p:cNvGrpSpPr/>
          <p:nvPr/>
        </p:nvGrpSpPr>
        <p:grpSpPr>
          <a:xfrm>
            <a:off x="6506178" y="5614714"/>
            <a:ext cx="3842644" cy="529752"/>
            <a:chOff x="0" y="0"/>
            <a:chExt cx="8763472" cy="1208143"/>
          </a:xfrm>
        </p:grpSpPr>
        <p:sp>
          <p:nvSpPr>
            <p:cNvPr id="12" name="Freeform 12"/>
            <p:cNvSpPr/>
            <p:nvPr/>
          </p:nvSpPr>
          <p:spPr>
            <a:xfrm>
              <a:off x="0" y="0"/>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fi-FI"/>
            </a:p>
          </p:txBody>
        </p:sp>
        <p:sp>
          <p:nvSpPr>
            <p:cNvPr id="13" name="TextBox 13"/>
            <p:cNvSpPr txBox="1"/>
            <p:nvPr/>
          </p:nvSpPr>
          <p:spPr>
            <a:xfrm>
              <a:off x="0" y="-57150"/>
              <a:ext cx="8763472" cy="1265293"/>
            </a:xfrm>
            <a:prstGeom prst="rect">
              <a:avLst/>
            </a:prstGeom>
          </p:spPr>
          <p:txBody>
            <a:bodyPr lIns="0" tIns="0" rIns="0" bIns="0" rtlCol="0" anchor="t"/>
            <a:lstStyle/>
            <a:p>
              <a:pPr marL="0" lvl="0" indent="0" algn="r">
                <a:lnSpc>
                  <a:spcPts val="3157"/>
                </a:lnSpc>
              </a:pPr>
              <a:r>
                <a:rPr lang="en-US" sz="263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fi-FI"/>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dirty="0" err="1">
                  <a:solidFill>
                    <a:srgbClr val="FFFFFF"/>
                  </a:solidFill>
                  <a:latin typeface="Calibri (MS) Bold"/>
                  <a:ea typeface="Calibri (MS) Bold"/>
                  <a:cs typeface="Calibri (MS) Bold"/>
                  <a:sym typeface="Calibri (MS) Bold"/>
                </a:rPr>
                <a:t>Seuraa</a:t>
              </a:r>
              <a:r>
                <a:rPr lang="en-US" sz="3157" b="1" dirty="0">
                  <a:solidFill>
                    <a:srgbClr val="FFFFFF"/>
                  </a:solidFill>
                  <a:latin typeface="Calibri (MS) Bold"/>
                  <a:ea typeface="Calibri (MS) Bold"/>
                  <a:cs typeface="Calibri (MS) Bold"/>
                  <a:sym typeface="Calibri (MS) Bold"/>
                </a:rPr>
                <a:t> </a:t>
              </a:r>
              <a:r>
                <a:rPr lang="en-US" sz="3157" b="1" dirty="0" err="1">
                  <a:solidFill>
                    <a:srgbClr val="FFFFFF"/>
                  </a:solidFill>
                  <a:latin typeface="Calibri (MS) Bold"/>
                  <a:ea typeface="Calibri (MS) Bold"/>
                  <a:cs typeface="Calibri (MS) Bold"/>
                  <a:sym typeface="Calibri (MS) Bold"/>
                </a:rPr>
                <a:t>meidän</a:t>
              </a:r>
              <a:r>
                <a:rPr lang="en-US" sz="3157" b="1" dirty="0">
                  <a:solidFill>
                    <a:srgbClr val="FFFFFF"/>
                  </a:solidFill>
                  <a:latin typeface="Calibri (MS) Bold"/>
                  <a:ea typeface="Calibri (MS) Bold"/>
                  <a:cs typeface="Calibri (MS) Bold"/>
                  <a:sym typeface="Calibri (MS) Bold"/>
                </a:rPr>
                <a:t> </a:t>
              </a:r>
              <a:r>
                <a:rPr lang="en-US" sz="3157" b="1" dirty="0" err="1">
                  <a:solidFill>
                    <a:srgbClr val="FFFFFF"/>
                  </a:solidFill>
                  <a:latin typeface="Calibri (MS) Bold"/>
                  <a:ea typeface="Calibri (MS) Bold"/>
                  <a:cs typeface="Calibri (MS) Bold"/>
                  <a:sym typeface="Calibri (MS) Bold"/>
                </a:rPr>
                <a:t>matkaamme</a:t>
              </a:r>
              <a:endParaRPr lang="en-US" sz="3157" b="1" dirty="0">
                <a:solidFill>
                  <a:srgbClr val="FFFFFF"/>
                </a:solidFill>
                <a:latin typeface="Calibri (MS) Bold"/>
                <a:ea typeface="Calibri (MS) Bold"/>
                <a:cs typeface="Calibri (MS) Bold"/>
                <a:sym typeface="Calibri (MS) Bold"/>
              </a:endParaRP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fi-FI"/>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grpSp>
        <p:nvGrpSpPr>
          <p:cNvPr id="21" name="Group 21"/>
          <p:cNvGrpSpPr/>
          <p:nvPr/>
        </p:nvGrpSpPr>
        <p:grpSpPr>
          <a:xfrm>
            <a:off x="593712" y="4852090"/>
            <a:ext cx="430787" cy="416789"/>
            <a:chOff x="0" y="0"/>
            <a:chExt cx="982447" cy="950523"/>
          </a:xfrm>
        </p:grpSpPr>
        <p:sp>
          <p:nvSpPr>
            <p:cNvPr id="22" name="Freeform 22"/>
            <p:cNvSpPr/>
            <p:nvPr/>
          </p:nvSpPr>
          <p:spPr>
            <a:xfrm>
              <a:off x="0" y="0"/>
              <a:ext cx="982447" cy="950523"/>
            </a:xfrm>
            <a:custGeom>
              <a:avLst/>
              <a:gdLst/>
              <a:ahLst/>
              <a:cxnLst/>
              <a:rect l="l" t="t" r="r" b="b"/>
              <a:pathLst>
                <a:path w="982447" h="950523">
                  <a:moveTo>
                    <a:pt x="0" y="0"/>
                  </a:moveTo>
                  <a:lnTo>
                    <a:pt x="982447" y="0"/>
                  </a:lnTo>
                  <a:lnTo>
                    <a:pt x="982447" y="950523"/>
                  </a:lnTo>
                  <a:lnTo>
                    <a:pt x="0" y="950523"/>
                  </a:lnTo>
                  <a:close/>
                </a:path>
              </a:pathLst>
            </a:custGeom>
            <a:solidFill>
              <a:srgbClr val="000000">
                <a:alpha val="0"/>
              </a:srgbClr>
            </a:solidFill>
          </p:spPr>
          <p:txBody>
            <a:bodyPr/>
            <a:lstStyle/>
            <a:p>
              <a:endParaRPr lang="fi-FI"/>
            </a:p>
          </p:txBody>
        </p:sp>
        <p:sp>
          <p:nvSpPr>
            <p:cNvPr id="23" name="TextBox 23"/>
            <p:cNvSpPr txBox="1"/>
            <p:nvPr/>
          </p:nvSpPr>
          <p:spPr>
            <a:xfrm>
              <a:off x="0" y="-38100"/>
              <a:ext cx="982447" cy="988623"/>
            </a:xfrm>
            <a:prstGeom prst="rect">
              <a:avLst/>
            </a:prstGeom>
          </p:spPr>
          <p:txBody>
            <a:bodyPr lIns="0" tIns="0" rIns="0" bIns="0" rtlCol="0" anchor="t"/>
            <a:lstStyle/>
            <a:p>
              <a:pPr marL="0" lvl="0" indent="0" algn="l">
                <a:lnSpc>
                  <a:spcPts val="2494"/>
                </a:lnSpc>
              </a:pPr>
              <a:r>
                <a:rPr lang="en-US" sz="2078" u="sng">
                  <a:solidFill>
                    <a:srgbClr val="0B3A5B"/>
                  </a:solidFill>
                  <a:latin typeface="Calibri (MS)"/>
                  <a:ea typeface="Calibri (MS)"/>
                  <a:cs typeface="Calibri (MS)"/>
                  <a:sym typeface="Calibri (MS)"/>
                  <a:hlinkClick r:id="rId9" tooltip="https://www.linkedin.com/company/cooperation-in-education-gateway"/>
                </a:rPr>
                <a:t>että</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i-FI"/>
          </a:p>
        </p:txBody>
      </p:sp>
      <p:grpSp>
        <p:nvGrpSpPr>
          <p:cNvPr id="25" name="Group 25"/>
          <p:cNvGrpSpPr/>
          <p:nvPr/>
        </p:nvGrpSpPr>
        <p:grpSpPr>
          <a:xfrm>
            <a:off x="1146016" y="4852731"/>
            <a:ext cx="404338" cy="487234"/>
            <a:chOff x="0" y="0"/>
            <a:chExt cx="922128" cy="1111178"/>
          </a:xfrm>
        </p:grpSpPr>
        <p:sp>
          <p:nvSpPr>
            <p:cNvPr id="26" name="Freeform 26"/>
            <p:cNvSpPr/>
            <p:nvPr/>
          </p:nvSpPr>
          <p:spPr>
            <a:xfrm>
              <a:off x="0" y="0"/>
              <a:ext cx="922128" cy="1111178"/>
            </a:xfrm>
            <a:custGeom>
              <a:avLst/>
              <a:gdLst/>
              <a:ahLst/>
              <a:cxnLst/>
              <a:rect l="l" t="t" r="r" b="b"/>
              <a:pathLst>
                <a:path w="922128" h="1111178">
                  <a:moveTo>
                    <a:pt x="0" y="0"/>
                  </a:moveTo>
                  <a:lnTo>
                    <a:pt x="922128" y="0"/>
                  </a:lnTo>
                  <a:lnTo>
                    <a:pt x="922128" y="1111178"/>
                  </a:lnTo>
                  <a:lnTo>
                    <a:pt x="0" y="1111178"/>
                  </a:lnTo>
                  <a:close/>
                </a:path>
              </a:pathLst>
            </a:custGeom>
            <a:solidFill>
              <a:srgbClr val="000000">
                <a:alpha val="0"/>
              </a:srgbClr>
            </a:solidFill>
          </p:spPr>
          <p:txBody>
            <a:bodyPr/>
            <a:lstStyle/>
            <a:p>
              <a:endParaRPr lang="fi-FI"/>
            </a:p>
          </p:txBody>
        </p:sp>
        <p:sp>
          <p:nvSpPr>
            <p:cNvPr id="27" name="TextBox 27"/>
            <p:cNvSpPr txBox="1"/>
            <p:nvPr/>
          </p:nvSpPr>
          <p:spPr>
            <a:xfrm>
              <a:off x="0" y="-28575"/>
              <a:ext cx="922128" cy="1139753"/>
            </a:xfrm>
            <a:prstGeom prst="rect">
              <a:avLst/>
            </a:prstGeom>
          </p:spPr>
          <p:txBody>
            <a:bodyPr lIns="0" tIns="0" rIns="0" bIns="0" rtlCol="0" anchor="t"/>
            <a:lstStyle/>
            <a:p>
              <a:pPr marL="0" lvl="0" indent="0" algn="l">
                <a:lnSpc>
                  <a:spcPts val="1658"/>
                </a:lnSpc>
              </a:pPr>
              <a:r>
                <a:rPr lang="en-US" sz="1382" u="sng">
                  <a:solidFill>
                    <a:srgbClr val="0B3A5B"/>
                  </a:solidFill>
                  <a:latin typeface="Calibri (MS)"/>
                  <a:ea typeface="Calibri (MS)"/>
                  <a:cs typeface="Calibri (MS)"/>
                  <a:sym typeface="Calibri (MS)"/>
                  <a:hlinkClick r:id="rId12" tooltip="https://www.instagram.com/cie.gateway?igsh=dzNxYnl3OGpnbmpn"/>
                </a:rPr>
                <a:t>sisään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fi-FI"/>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fi-F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2"/>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315064" y="425450"/>
            <a:ext cx="3602839" cy="6629400"/>
          </a:xfrm>
          <a:prstGeom prst="rect">
            <a:avLst/>
          </a:prstGeom>
          <a:solidFill>
            <a:srgbClr val="BFBFBF"/>
          </a:solidFill>
          <a:ln>
            <a:noFill/>
          </a:ln>
        </p:spPr>
      </p:pic>
      <p:sp>
        <p:nvSpPr>
          <p:cNvPr id="156" name="Google Shape;156;p2"/>
          <p:cNvSpPr txBox="1">
            <a:spLocks noGrp="1"/>
          </p:cNvSpPr>
          <p:nvPr>
            <p:ph type="body" idx="1"/>
          </p:nvPr>
        </p:nvSpPr>
        <p:spPr>
          <a:xfrm>
            <a:off x="4333342" y="3227379"/>
            <a:ext cx="5553193" cy="1862839"/>
          </a:xfrm>
          <a:prstGeom prst="rect">
            <a:avLst/>
          </a:prstGeom>
          <a:noFill/>
          <a:ln>
            <a:noFill/>
          </a:ln>
        </p:spPr>
        <p:txBody>
          <a:bodyPr spcFirstLastPara="1" vert="horz" wrap="square" lIns="80187" tIns="40083" rIns="80187" bIns="40083" rtlCol="0" anchor="t" anchorCtr="0">
            <a:noAutofit/>
          </a:bodyPr>
          <a:lstStyle/>
          <a:p>
            <a:pPr marL="200505"/>
            <a:r>
              <a:rPr lang="en-US" dirty="0" err="1"/>
              <a:t>Espanjalainen</a:t>
            </a:r>
            <a:r>
              <a:rPr lang="en-US" dirty="0"/>
              <a:t> </a:t>
            </a:r>
            <a:r>
              <a:rPr lang="en-US" dirty="0" err="1"/>
              <a:t>näkökulma</a:t>
            </a:r>
            <a:r>
              <a:rPr lang="en-US" dirty="0"/>
              <a:t>: </a:t>
            </a:r>
            <a:r>
              <a:rPr lang="en-US" dirty="0" err="1"/>
              <a:t>Peruna</a:t>
            </a:r>
            <a:endParaRPr dirty="0"/>
          </a:p>
        </p:txBody>
      </p:sp>
      <p:sp>
        <p:nvSpPr>
          <p:cNvPr id="157" name="Google Shape;157;p2"/>
          <p:cNvSpPr/>
          <p:nvPr/>
        </p:nvSpPr>
        <p:spPr>
          <a:xfrm>
            <a:off x="3167028" y="2088270"/>
            <a:ext cx="4554263" cy="612756"/>
          </a:xfrm>
          <a:prstGeom prst="rect">
            <a:avLst/>
          </a:prstGeom>
          <a:solidFill>
            <a:schemeClr val="lt1"/>
          </a:solidFill>
          <a:ln>
            <a:noFill/>
          </a:ln>
        </p:spPr>
        <p:txBody>
          <a:bodyPr spcFirstLastPara="1" wrap="square" lIns="80187" tIns="40083" rIns="80187" bIns="40083" anchor="ctr" anchorCtr="0">
            <a:noAutofit/>
          </a:bodyPr>
          <a:lstStyle/>
          <a:p>
            <a:pPr algn="ctr">
              <a:buClr>
                <a:srgbClr val="000000"/>
              </a:buClr>
              <a:buSzPts val="529"/>
            </a:pPr>
            <a:endParaRPr sz="464">
              <a:solidFill>
                <a:schemeClr val="lt1"/>
              </a:solidFill>
              <a:latin typeface="Montserrat"/>
              <a:ea typeface="Montserrat"/>
              <a:cs typeface="Montserrat"/>
              <a:sym typeface="Montserrat"/>
            </a:endParaRPr>
          </a:p>
        </p:txBody>
      </p:sp>
      <p:sp>
        <p:nvSpPr>
          <p:cNvPr id="158" name="Google Shape;158;p2"/>
          <p:cNvSpPr txBox="1"/>
          <p:nvPr/>
        </p:nvSpPr>
        <p:spPr>
          <a:xfrm>
            <a:off x="3328431" y="2134139"/>
            <a:ext cx="4113579" cy="566916"/>
          </a:xfrm>
          <a:prstGeom prst="rect">
            <a:avLst/>
          </a:prstGeom>
          <a:noFill/>
          <a:ln>
            <a:noFill/>
          </a:ln>
        </p:spPr>
        <p:txBody>
          <a:bodyPr spcFirstLastPara="1" wrap="square" lIns="80187" tIns="40083" rIns="80187" bIns="40083" anchor="t" anchorCtr="0">
            <a:spAutoFit/>
          </a:bodyPr>
          <a:lstStyle/>
          <a:p>
            <a:pPr>
              <a:buClr>
                <a:srgbClr val="000000"/>
              </a:buClr>
              <a:buSzPts val="3600"/>
            </a:pPr>
            <a:r>
              <a:rPr lang="en-US" sz="3158" b="1" dirty="0" err="1">
                <a:solidFill>
                  <a:srgbClr val="60BA47"/>
                </a:solidFill>
                <a:latin typeface="Calibri"/>
                <a:ea typeface="Calibri"/>
                <a:cs typeface="Calibri"/>
                <a:sym typeface="Calibri"/>
              </a:rPr>
              <a:t>Jätevirtakartat</a:t>
            </a:r>
            <a:endParaRPr sz="1228" dirty="0">
              <a:solidFill>
                <a:srgbClr val="000000"/>
              </a:solidFill>
              <a:latin typeface="Arial"/>
              <a:ea typeface="Arial"/>
              <a:cs typeface="Arial"/>
              <a:sym typeface="Arial"/>
            </a:endParaRPr>
          </a:p>
        </p:txBody>
      </p:sp>
      <p:sp>
        <p:nvSpPr>
          <p:cNvPr id="159" name="Google Shape;159;p2"/>
          <p:cNvSpPr/>
          <p:nvPr/>
        </p:nvSpPr>
        <p:spPr>
          <a:xfrm>
            <a:off x="-5397509" y="3778249"/>
            <a:ext cx="8146392" cy="4196930"/>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80187" tIns="40083" rIns="80187" bIns="40083" anchor="ctr" anchorCtr="0">
            <a:noAutofit/>
          </a:bodyPr>
          <a:lstStyle/>
          <a:p>
            <a:pPr>
              <a:buClr>
                <a:srgbClr val="000000"/>
              </a:buClr>
              <a:buSzPts val="1800"/>
            </a:pPr>
            <a:endParaRPr sz="1579">
              <a:solidFill>
                <a:schemeClr val="dk1"/>
              </a:solidFill>
              <a:latin typeface="Calibri"/>
              <a:ea typeface="Calibri"/>
              <a:cs typeface="Calibri"/>
              <a:sym typeface="Calibri"/>
            </a:endParaRPr>
          </a:p>
        </p:txBody>
      </p:sp>
      <p:sp>
        <p:nvSpPr>
          <p:cNvPr id="5" name="Freeform 43">
            <a:extLst>
              <a:ext uri="{FF2B5EF4-FFF2-40B4-BE49-F238E27FC236}">
                <a16:creationId xmlns:a16="http://schemas.microsoft.com/office/drawing/2014/main" id="{95F5DBF5-E2EC-C4D1-B478-1337A43EE571}"/>
              </a:ext>
            </a:extLst>
          </p:cNvPr>
          <p:cNvSpPr>
            <a:spLocks/>
          </p:cNvSpPr>
          <p:nvPr/>
        </p:nvSpPr>
        <p:spPr bwMode="auto">
          <a:xfrm>
            <a:off x="6022147" y="3778249"/>
            <a:ext cx="1269841" cy="1079086"/>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chemeClr val="bg1"/>
          </a:solidFill>
          <a:ln>
            <a:noFill/>
          </a:ln>
        </p:spPr>
        <p:txBody>
          <a:bodyPr vert="horz" wrap="square" lIns="80201" tIns="40100" rIns="80201" bIns="40100" numCol="1" anchor="ctr" anchorCtr="0" compatLnSpc="1">
            <a:prstTxWarp prst="textNoShape">
              <a:avLst/>
            </a:prstTxWarp>
          </a:bodyPr>
          <a:lstStyle/>
          <a:p>
            <a:endParaRPr lang="en-IE" sz="1579"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736141" y="1759240"/>
            <a:ext cx="1882150" cy="1389426"/>
            <a:chOff x="0" y="0"/>
            <a:chExt cx="4292400" cy="3168702"/>
          </a:xfrm>
        </p:grpSpPr>
        <p:sp>
          <p:nvSpPr>
            <p:cNvPr id="12" name="Freeform 12"/>
            <p:cNvSpPr/>
            <p:nvPr/>
          </p:nvSpPr>
          <p:spPr>
            <a:xfrm>
              <a:off x="0" y="0"/>
              <a:ext cx="4292400" cy="3168702"/>
            </a:xfrm>
            <a:custGeom>
              <a:avLst/>
              <a:gdLst/>
              <a:ahLst/>
              <a:cxnLst/>
              <a:rect l="l" t="t" r="r" b="b"/>
              <a:pathLst>
                <a:path w="4292400" h="3168702">
                  <a:moveTo>
                    <a:pt x="0" y="0"/>
                  </a:moveTo>
                  <a:lnTo>
                    <a:pt x="4292400" y="0"/>
                  </a:lnTo>
                  <a:lnTo>
                    <a:pt x="4292400" y="3168702"/>
                  </a:lnTo>
                  <a:lnTo>
                    <a:pt x="0" y="3168702"/>
                  </a:lnTo>
                  <a:close/>
                </a:path>
              </a:pathLst>
            </a:custGeom>
            <a:solidFill>
              <a:srgbClr val="000000">
                <a:alpha val="0"/>
              </a:srgbClr>
            </a:solidFill>
          </p:spPr>
          <p:txBody>
            <a:bodyPr/>
            <a:lstStyle/>
            <a:p>
              <a:endParaRPr lang="fi-FI"/>
            </a:p>
          </p:txBody>
        </p:sp>
        <p:sp>
          <p:nvSpPr>
            <p:cNvPr id="13" name="TextBox 13"/>
            <p:cNvSpPr txBox="1"/>
            <p:nvPr/>
          </p:nvSpPr>
          <p:spPr>
            <a:xfrm>
              <a:off x="0" y="-38100"/>
              <a:ext cx="4292400" cy="3206802"/>
            </a:xfrm>
            <a:prstGeom prst="rect">
              <a:avLst/>
            </a:prstGeom>
          </p:spPr>
          <p:txBody>
            <a:bodyPr lIns="0" tIns="0" rIns="0" bIns="0" rtlCol="0" anchor="t"/>
            <a:lstStyle/>
            <a:p>
              <a:pPr marL="0" lvl="0" indent="0" algn="l">
                <a:lnSpc>
                  <a:spcPts val="3409"/>
                </a:lnSpc>
              </a:pPr>
              <a:r>
                <a:rPr lang="en-US" sz="3157" b="1" dirty="0" err="1">
                  <a:solidFill>
                    <a:srgbClr val="09465E"/>
                  </a:solidFill>
                  <a:latin typeface="Calibri (MS) Bold"/>
                  <a:ea typeface="Calibri (MS) Bold"/>
                  <a:cs typeface="Calibri (MS) Bold"/>
                  <a:sym typeface="Calibri (MS) Bold"/>
                </a:rPr>
                <a:t>Perunan</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jätevirtoja</a:t>
              </a:r>
              <a:endParaRPr lang="en-US" sz="3157"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609844" y="3830619"/>
            <a:ext cx="2707323" cy="2037275"/>
            <a:chOff x="0" y="-28576"/>
            <a:chExt cx="6174275" cy="4646176"/>
          </a:xfrm>
        </p:grpSpPr>
        <p:sp>
          <p:nvSpPr>
            <p:cNvPr id="15" name="Freeform 15"/>
            <p:cNvSpPr/>
            <p:nvPr/>
          </p:nvSpPr>
          <p:spPr>
            <a:xfrm>
              <a:off x="0" y="0"/>
              <a:ext cx="4509600" cy="4617600"/>
            </a:xfrm>
            <a:custGeom>
              <a:avLst/>
              <a:gdLst/>
              <a:ahLst/>
              <a:cxnLst/>
              <a:rect l="l" t="t" r="r" b="b"/>
              <a:pathLst>
                <a:path w="4509600" h="4617600">
                  <a:moveTo>
                    <a:pt x="0" y="0"/>
                  </a:moveTo>
                  <a:lnTo>
                    <a:pt x="4509600" y="0"/>
                  </a:lnTo>
                  <a:lnTo>
                    <a:pt x="4509600" y="4617600"/>
                  </a:lnTo>
                  <a:lnTo>
                    <a:pt x="0" y="4617600"/>
                  </a:lnTo>
                  <a:close/>
                </a:path>
              </a:pathLst>
            </a:custGeom>
            <a:solidFill>
              <a:srgbClr val="000000">
                <a:alpha val="0"/>
              </a:srgbClr>
            </a:solidFill>
          </p:spPr>
          <p:txBody>
            <a:bodyPr/>
            <a:lstStyle/>
            <a:p>
              <a:endParaRPr lang="fi-FI"/>
            </a:p>
          </p:txBody>
        </p:sp>
        <p:sp>
          <p:nvSpPr>
            <p:cNvPr id="16" name="TextBox 16"/>
            <p:cNvSpPr txBox="1"/>
            <p:nvPr/>
          </p:nvSpPr>
          <p:spPr>
            <a:xfrm>
              <a:off x="0" y="-28576"/>
              <a:ext cx="6174275" cy="4646176"/>
            </a:xfrm>
            <a:prstGeom prst="rect">
              <a:avLst/>
            </a:prstGeom>
          </p:spPr>
          <p:txBody>
            <a:bodyPr lIns="0" tIns="0" rIns="0" bIns="0" rtlCol="0" anchor="t"/>
            <a:lstStyle/>
            <a:p>
              <a:pPr marL="0" lvl="0" indent="0" algn="l">
                <a:lnSpc>
                  <a:spcPts val="1620"/>
                </a:lnSpc>
              </a:pPr>
              <a:r>
                <a:rPr lang="en-US" sz="1350" dirty="0" err="1">
                  <a:solidFill>
                    <a:srgbClr val="09465E"/>
                  </a:solidFill>
                  <a:latin typeface="Calibri (MS)"/>
                  <a:ea typeface="Calibri (MS)"/>
                  <a:cs typeface="Calibri (MS)"/>
                  <a:sym typeface="Calibri (MS)"/>
                </a:rPr>
                <a:t>Keskeiset</a:t>
              </a:r>
              <a:r>
                <a:rPr lang="en-US" sz="1350" dirty="0">
                  <a:solidFill>
                    <a:srgbClr val="09465E"/>
                  </a:solidFill>
                  <a:latin typeface="Calibri (MS)"/>
                  <a:ea typeface="Calibri (MS)"/>
                  <a:cs typeface="Calibri (MS)"/>
                  <a:sym typeface="Calibri (MS)"/>
                </a:rPr>
                <a:t> </a:t>
              </a:r>
              <a:r>
                <a:rPr lang="en-US" sz="1350" dirty="0" err="1">
                  <a:solidFill>
                    <a:srgbClr val="09465E"/>
                  </a:solidFill>
                  <a:latin typeface="Calibri (MS)"/>
                  <a:ea typeface="Calibri (MS)"/>
                  <a:cs typeface="Calibri (MS)"/>
                  <a:sym typeface="Calibri (MS)"/>
                </a:rPr>
                <a:t>tuotantovaiheet</a:t>
              </a:r>
              <a:r>
                <a:rPr lang="en-US" sz="1350" dirty="0">
                  <a:solidFill>
                    <a:srgbClr val="09465E"/>
                  </a:solidFill>
                  <a:latin typeface="Calibri (MS)"/>
                  <a:ea typeface="Calibri (MS)"/>
                  <a:cs typeface="Calibri (MS)"/>
                  <a:sym typeface="Calibri (MS)"/>
                </a:rPr>
                <a:t> ja </a:t>
              </a:r>
              <a:r>
                <a:rPr lang="en-US" sz="1350" dirty="0" err="1">
                  <a:solidFill>
                    <a:srgbClr val="09465E"/>
                  </a:solidFill>
                  <a:latin typeface="Calibri (MS)"/>
                  <a:ea typeface="Calibri (MS)"/>
                  <a:cs typeface="Calibri (MS)"/>
                  <a:sym typeface="Calibri (MS)"/>
                </a:rPr>
                <a:t>perunan</a:t>
              </a:r>
              <a:r>
                <a:rPr lang="en-US" sz="1350" dirty="0">
                  <a:solidFill>
                    <a:srgbClr val="09465E"/>
                  </a:solidFill>
                  <a:latin typeface="Calibri (MS)"/>
                  <a:ea typeface="Calibri (MS)"/>
                  <a:cs typeface="Calibri (MS)"/>
                  <a:sym typeface="Calibri (MS)"/>
                </a:rPr>
                <a:t> </a:t>
              </a:r>
              <a:r>
                <a:rPr lang="en-US" sz="1350" dirty="0" err="1">
                  <a:solidFill>
                    <a:srgbClr val="09465E"/>
                  </a:solidFill>
                  <a:latin typeface="Calibri (MS)"/>
                  <a:ea typeface="Calibri (MS)"/>
                  <a:cs typeface="Calibri (MS)"/>
                  <a:sym typeface="Calibri (MS)"/>
                </a:rPr>
                <a:t>sivutuotteiden</a:t>
              </a:r>
              <a:r>
                <a:rPr lang="en-US" sz="1350" dirty="0">
                  <a:solidFill>
                    <a:srgbClr val="09465E"/>
                  </a:solidFill>
                  <a:latin typeface="Calibri (MS)"/>
                  <a:ea typeface="Calibri (MS)"/>
                  <a:cs typeface="Calibri (MS)"/>
                  <a:sym typeface="Calibri (MS)"/>
                </a:rPr>
                <a:t> </a:t>
              </a:r>
              <a:r>
                <a:rPr lang="en-US" sz="1350" dirty="0" err="1">
                  <a:solidFill>
                    <a:srgbClr val="09465E"/>
                  </a:solidFill>
                  <a:latin typeface="Calibri (MS)"/>
                  <a:ea typeface="Calibri (MS)"/>
                  <a:cs typeface="Calibri (MS)"/>
                  <a:sym typeface="Calibri (MS)"/>
                </a:rPr>
                <a:t>hyödyntämismahdollisuudet</a:t>
              </a:r>
              <a:endParaRPr lang="en-US" sz="1350" dirty="0">
                <a:solidFill>
                  <a:srgbClr val="09465E"/>
                </a:solidFill>
                <a:latin typeface="Calibri (MS)"/>
                <a:ea typeface="Calibri (MS)"/>
                <a:cs typeface="Calibri (MS)"/>
                <a:sym typeface="Calibri (MS)"/>
              </a:endParaRPr>
            </a:p>
          </p:txBody>
        </p:sp>
      </p:grpSp>
      <p:pic>
        <p:nvPicPr>
          <p:cNvPr id="19" name="Kuva 18" descr="Kuva, joka sisältää kohteen teksti, kuvakaappaus, Fontti, ohjelmisto&#10;&#10;Tekoälyn generoima sisältö voi olla virheellistä.">
            <a:extLst>
              <a:ext uri="{FF2B5EF4-FFF2-40B4-BE49-F238E27FC236}">
                <a16:creationId xmlns:a16="http://schemas.microsoft.com/office/drawing/2014/main" id="{91E9262E-BFC9-2CA2-7BD5-0512BD2151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75100" y="1183398"/>
            <a:ext cx="5550136" cy="5285844"/>
          </a:xfrm>
          <a:prstGeom prst="rect">
            <a:avLst/>
          </a:prstGeom>
          <a:ln>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fi-FI"/>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523230" y="1156470"/>
            <a:ext cx="9029077" cy="739268"/>
            <a:chOff x="-485561" y="-78523"/>
            <a:chExt cx="20591566" cy="1685962"/>
          </a:xfrm>
        </p:grpSpPr>
        <p:sp>
          <p:nvSpPr>
            <p:cNvPr id="12" name="Freeform 12"/>
            <p:cNvSpPr/>
            <p:nvPr/>
          </p:nvSpPr>
          <p:spPr>
            <a:xfrm>
              <a:off x="0" y="0"/>
              <a:ext cx="20106005" cy="1607439"/>
            </a:xfrm>
            <a:custGeom>
              <a:avLst/>
              <a:gdLst/>
              <a:ahLst/>
              <a:cxnLst/>
              <a:rect l="l" t="t" r="r" b="b"/>
              <a:pathLst>
                <a:path w="20106005" h="1607439">
                  <a:moveTo>
                    <a:pt x="0" y="0"/>
                  </a:moveTo>
                  <a:lnTo>
                    <a:pt x="20106005" y="0"/>
                  </a:lnTo>
                  <a:lnTo>
                    <a:pt x="20106005" y="1607439"/>
                  </a:lnTo>
                  <a:lnTo>
                    <a:pt x="0" y="1607439"/>
                  </a:lnTo>
                  <a:close/>
                </a:path>
              </a:pathLst>
            </a:custGeom>
            <a:solidFill>
              <a:srgbClr val="FFFFFF"/>
            </a:solidFill>
          </p:spPr>
          <p:txBody>
            <a:bodyPr/>
            <a:lstStyle/>
            <a:p>
              <a:endParaRPr lang="fi-FI"/>
            </a:p>
          </p:txBody>
        </p:sp>
        <p:sp>
          <p:nvSpPr>
            <p:cNvPr id="13" name="TextBox 13"/>
            <p:cNvSpPr txBox="1"/>
            <p:nvPr/>
          </p:nvSpPr>
          <p:spPr>
            <a:xfrm>
              <a:off x="-485561" y="-78523"/>
              <a:ext cx="20106000" cy="1635976"/>
            </a:xfrm>
            <a:prstGeom prst="rect">
              <a:avLst/>
            </a:prstGeom>
          </p:spPr>
          <p:txBody>
            <a:bodyPr lIns="29700" tIns="29700" rIns="29700" bIns="29700" rtlCol="0" anchor="t"/>
            <a:lstStyle/>
            <a:p>
              <a:pPr marL="0" lvl="0" indent="0" algn="l">
                <a:lnSpc>
                  <a:spcPts val="2557"/>
                </a:lnSpc>
              </a:pPr>
              <a:r>
                <a:rPr lang="en-US" sz="2367" b="1" dirty="0" err="1">
                  <a:solidFill>
                    <a:srgbClr val="09465E"/>
                  </a:solidFill>
                  <a:latin typeface="Calibri (MS) Bold"/>
                  <a:ea typeface="Calibri (MS) Bold"/>
                  <a:cs typeface="Calibri (MS) Bold"/>
                  <a:sym typeface="Calibri (MS) Bold"/>
                </a:rPr>
                <a:t>Peruna</a:t>
              </a:r>
              <a:r>
                <a:rPr lang="en-US" sz="2367" b="1" dirty="0">
                  <a:solidFill>
                    <a:srgbClr val="09465E"/>
                  </a:solidFill>
                  <a:latin typeface="Calibri (MS) Bold"/>
                  <a:ea typeface="Calibri (MS) Bold"/>
                  <a:cs typeface="Calibri (MS) Bold"/>
                  <a:sym typeface="Calibri (MS) Bold"/>
                </a:rPr>
                <a:t> </a:t>
              </a:r>
              <a:r>
                <a:rPr lang="en-US" sz="2367" b="1" dirty="0">
                  <a:solidFill>
                    <a:srgbClr val="09465E"/>
                  </a:solidFill>
                  <a:latin typeface="Calibri (MS) Bold"/>
                  <a:ea typeface="Calibri (MS) Bold"/>
                  <a:cs typeface="Calibri (MS) Bold"/>
                  <a:sym typeface="Wingdings" panose="05000000000000000000" pitchFamily="2" charset="2"/>
                </a:rPr>
                <a:t></a:t>
              </a:r>
              <a:r>
                <a:rPr lang="en-US" sz="2367" b="1" dirty="0">
                  <a:solidFill>
                    <a:srgbClr val="09465E"/>
                  </a:solidFill>
                  <a:latin typeface="Calibri (MS) Bold"/>
                  <a:ea typeface="Calibri (MS) Bold"/>
                  <a:cs typeface="Calibri (MS) Bold"/>
                  <a:sym typeface="Calibri (MS) Bold"/>
                </a:rPr>
                <a:t> </a:t>
              </a:r>
              <a:r>
                <a:rPr lang="en-US" sz="2367" b="1" dirty="0" err="1">
                  <a:solidFill>
                    <a:srgbClr val="09465E"/>
                  </a:solidFill>
                  <a:latin typeface="Calibri (MS) Bold"/>
                  <a:ea typeface="Calibri (MS) Bold"/>
                  <a:cs typeface="Calibri (MS) Bold"/>
                  <a:sym typeface="Calibri (MS) Bold"/>
                </a:rPr>
                <a:t>muut</a:t>
              </a:r>
              <a:r>
                <a:rPr lang="en-US" sz="2367" b="1" dirty="0">
                  <a:solidFill>
                    <a:srgbClr val="09465E"/>
                  </a:solidFill>
                  <a:latin typeface="Calibri (MS) Bold"/>
                  <a:ea typeface="Calibri (MS) Bold"/>
                  <a:cs typeface="Calibri (MS) Bold"/>
                  <a:sym typeface="Calibri (MS) Bold"/>
                </a:rPr>
                <a:t> </a:t>
              </a:r>
              <a:r>
                <a:rPr lang="en-US" sz="2367" b="1" dirty="0" err="1">
                  <a:solidFill>
                    <a:srgbClr val="09465E"/>
                  </a:solidFill>
                  <a:latin typeface="Calibri (MS) Bold"/>
                  <a:ea typeface="Calibri (MS) Bold"/>
                  <a:cs typeface="Calibri (MS) Bold"/>
                  <a:sym typeface="Calibri (MS) Bold"/>
                </a:rPr>
                <a:t>perunatuotteet</a:t>
              </a:r>
              <a:endParaRPr lang="en-US" sz="2367"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483546" y="1691401"/>
            <a:ext cx="9508261" cy="4788480"/>
            <a:chOff x="0" y="-298729"/>
            <a:chExt cx="21684385" cy="10920529"/>
          </a:xfrm>
        </p:grpSpPr>
        <p:sp>
          <p:nvSpPr>
            <p:cNvPr id="15" name="Freeform 15"/>
            <p:cNvSpPr/>
            <p:nvPr/>
          </p:nvSpPr>
          <p:spPr>
            <a:xfrm>
              <a:off x="0" y="0"/>
              <a:ext cx="21543000" cy="10621800"/>
            </a:xfrm>
            <a:custGeom>
              <a:avLst/>
              <a:gdLst/>
              <a:ahLst/>
              <a:cxnLst/>
              <a:rect l="l" t="t" r="r" b="b"/>
              <a:pathLst>
                <a:path w="21543000" h="10621800">
                  <a:moveTo>
                    <a:pt x="0" y="0"/>
                  </a:moveTo>
                  <a:lnTo>
                    <a:pt x="21543000" y="0"/>
                  </a:lnTo>
                  <a:lnTo>
                    <a:pt x="21543000" y="10621800"/>
                  </a:lnTo>
                  <a:lnTo>
                    <a:pt x="0" y="10621800"/>
                  </a:lnTo>
                  <a:close/>
                </a:path>
              </a:pathLst>
            </a:custGeom>
            <a:solidFill>
              <a:srgbClr val="000000">
                <a:alpha val="0"/>
              </a:srgbClr>
            </a:solidFill>
          </p:spPr>
          <p:txBody>
            <a:bodyPr/>
            <a:lstStyle/>
            <a:p>
              <a:endParaRPr lang="fi-FI"/>
            </a:p>
          </p:txBody>
        </p:sp>
        <p:sp>
          <p:nvSpPr>
            <p:cNvPr id="16" name="TextBox 16"/>
            <p:cNvSpPr txBox="1"/>
            <p:nvPr/>
          </p:nvSpPr>
          <p:spPr>
            <a:xfrm>
              <a:off x="141385" y="-298729"/>
              <a:ext cx="21543000" cy="10659899"/>
            </a:xfrm>
            <a:prstGeom prst="rect">
              <a:avLst/>
            </a:prstGeom>
          </p:spPr>
          <p:txBody>
            <a:bodyPr lIns="0" tIns="0" rIns="0" bIns="0" rtlCol="0" anchor="t"/>
            <a:lstStyle/>
            <a:p>
              <a:pPr marL="0" lvl="0" indent="0" algn="l">
                <a:lnSpc>
                  <a:spcPts val="2174"/>
                </a:lnSpc>
              </a:pPr>
              <a:r>
                <a:rPr lang="en-US" sz="1753" dirty="0" err="1">
                  <a:solidFill>
                    <a:srgbClr val="09465E"/>
                  </a:solidFill>
                  <a:latin typeface="Calibri (MS)"/>
                  <a:ea typeface="Calibri (MS)"/>
                  <a:cs typeface="Calibri (MS)"/>
                  <a:sym typeface="Calibri (MS)"/>
                </a:rPr>
                <a:t>Perunan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ensisijainen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käyttötarkoitus</a:t>
              </a:r>
              <a:r>
                <a:rPr lang="en-US" sz="1753" dirty="0">
                  <a:solidFill>
                    <a:srgbClr val="09465E"/>
                  </a:solidFill>
                  <a:latin typeface="Calibri (MS)"/>
                  <a:ea typeface="Calibri (MS)"/>
                  <a:cs typeface="Calibri (MS)"/>
                  <a:sym typeface="Calibri (MS)"/>
                </a:rPr>
                <a:t> on </a:t>
              </a:r>
              <a:r>
                <a:rPr lang="en-US" sz="1753" dirty="0" err="1">
                  <a:solidFill>
                    <a:srgbClr val="09465E"/>
                  </a:solidFill>
                  <a:latin typeface="Calibri (MS)"/>
                  <a:ea typeface="Calibri (MS)"/>
                  <a:cs typeface="Calibri (MS)"/>
                  <a:sym typeface="Calibri (MS)"/>
                </a:rPr>
                <a:t>tuoreena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minkä</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vuoksi</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elintarviketeollisuus</a:t>
              </a:r>
              <a:r>
                <a:rPr lang="en-US" sz="1753" dirty="0">
                  <a:solidFill>
                    <a:srgbClr val="09465E"/>
                  </a:solidFill>
                  <a:latin typeface="Calibri (MS)"/>
                  <a:ea typeface="Calibri (MS)"/>
                  <a:cs typeface="Calibri (MS)"/>
                  <a:sym typeface="Calibri (MS)"/>
                </a:rPr>
                <a:t> on </a:t>
              </a:r>
              <a:r>
                <a:rPr lang="en-US" sz="1753" dirty="0" err="1">
                  <a:solidFill>
                    <a:srgbClr val="09465E"/>
                  </a:solidFill>
                  <a:latin typeface="Calibri (MS)"/>
                  <a:ea typeface="Calibri (MS)"/>
                  <a:cs typeface="Calibri (MS)"/>
                  <a:sym typeface="Calibri (MS)"/>
                </a:rPr>
                <a:t>vastannut</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kuluttajien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vaatimuksiin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uusista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kulutustrendeistä</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valmistaen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erilaisia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jalostettuja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tuotteita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kuten</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perunalastuja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perunamuusia</a:t>
              </a:r>
              <a:r>
                <a:rPr lang="en-US" sz="1753" dirty="0">
                  <a:solidFill>
                    <a:srgbClr val="09465E"/>
                  </a:solidFill>
                  <a:latin typeface="Calibri (MS)"/>
                  <a:ea typeface="Calibri (MS)"/>
                  <a:cs typeface="Calibri (MS)"/>
                  <a:sym typeface="Calibri (MS)"/>
                </a:rPr>
                <a:t>, </a:t>
              </a:r>
              <a:r>
                <a:rPr lang="en-US" sz="1753" dirty="0" err="1">
                  <a:solidFill>
                    <a:srgbClr val="09465E"/>
                  </a:solidFill>
                  <a:latin typeface="Calibri (MS)"/>
                  <a:ea typeface="Calibri (MS)"/>
                  <a:cs typeface="Calibri (MS)"/>
                  <a:sym typeface="Calibri (MS)"/>
                </a:rPr>
                <a:t>gnocchia</a:t>
              </a:r>
              <a:r>
                <a:rPr lang="en-US" sz="1753" dirty="0">
                  <a:solidFill>
                    <a:srgbClr val="09465E"/>
                  </a:solidFill>
                  <a:latin typeface="Calibri (MS)"/>
                  <a:ea typeface="Calibri (MS)"/>
                  <a:cs typeface="Calibri (MS)"/>
                  <a:sym typeface="Calibri (MS)"/>
                </a:rPr>
                <a:t> ja </a:t>
              </a:r>
              <a:r>
                <a:rPr lang="en-US" sz="1753" dirty="0" err="1">
                  <a:solidFill>
                    <a:srgbClr val="09465E"/>
                  </a:solidFill>
                  <a:latin typeface="Calibri (MS)"/>
                  <a:ea typeface="Calibri (MS)"/>
                  <a:cs typeface="Calibri (MS)"/>
                  <a:sym typeface="Calibri (MS)"/>
                </a:rPr>
                <a:t>välipaloja</a:t>
              </a:r>
              <a:r>
                <a:rPr lang="en-US" sz="1753" dirty="0">
                  <a:solidFill>
                    <a:srgbClr val="09465E"/>
                  </a:solidFill>
                  <a:latin typeface="Calibri (MS)"/>
                  <a:ea typeface="Calibri (MS)"/>
                  <a:cs typeface="Calibri (MS)"/>
                  <a:sym typeface="Calibri (MS)"/>
                </a:rPr>
                <a:t>.</a:t>
              </a:r>
            </a:p>
            <a:p>
              <a:pPr marL="0" lvl="0" indent="0" algn="l">
                <a:lnSpc>
                  <a:spcPts val="2174"/>
                </a:lnSpc>
              </a:pPr>
              <a:endParaRPr lang="en-US" sz="1753" dirty="0">
                <a:solidFill>
                  <a:srgbClr val="09465E"/>
                </a:solidFill>
                <a:latin typeface="Calibri (MS)"/>
                <a:ea typeface="Calibri (MS)"/>
                <a:cs typeface="Calibri (MS)"/>
                <a:sym typeface="Calibri (MS)"/>
              </a:endParaRPr>
            </a:p>
            <a:p>
              <a:pPr marL="0" lvl="0" indent="0" algn="l">
                <a:lnSpc>
                  <a:spcPts val="2174"/>
                </a:lnSpc>
              </a:pP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jalosteiden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monipuolisuus</a:t>
              </a: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0" lvl="0" indent="0" algn="l">
                <a:lnSpc>
                  <a:spcPts val="2174"/>
                </a:lnSpc>
              </a:pPr>
              <a:endPar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mj-lt"/>
                <a:buAutoNum type="arabicPeriod"/>
              </a:pP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Suuri</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kysyntä</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markkinoilla</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perusruokatuote</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Ruoanlaitossa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 on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olennainen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osa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perinteisiä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reseptejä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kuuluisa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espanjalainen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munakas</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 on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myös</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äärimmäisen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monipuolinen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taloudellinen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ravitseva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ruoka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174"/>
                </a:lnSpc>
                <a:buFont typeface="+mj-lt"/>
                <a:buAutoNum type="arabicPeriod"/>
              </a:pP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mj-lt"/>
                <a:buAutoNum type="arabicPeriod"/>
              </a:pP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Perunan</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tehokas</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hyödyntäminen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Jalostusprosessissa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käytetään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tehokkaasti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merkittävä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osa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perunoista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mukaan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lukien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ne,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jotka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eivät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täytä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laatuvaatimuksia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sekä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ylimääräiset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jotka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eivät</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välttämättä</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sovellu</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tuoremyyntiin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174"/>
                </a:lnSpc>
                <a:buFont typeface="+mj-lt"/>
                <a:buAutoNum type="arabicPeriod"/>
              </a:pPr>
              <a:endPar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174"/>
                </a:lnSpc>
                <a:buFont typeface="+mj-lt"/>
                <a:buAutoNum type="arabicPeriod"/>
              </a:pP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Sivutuotteiden</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monipuolisuus</a:t>
              </a:r>
              <a:r>
                <a:rPr lang="en-US" sz="1753"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perunoiden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tuotannossa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syntyy</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sivutuotteita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jotka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jalostaa</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lisäarvotuotteiksi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kuten</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rehuksi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tärkkelykseksi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1753"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biokaasuksi</a:t>
              </a:r>
              <a:r>
                <a:rPr lang="en-US" sz="1753"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10800000">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1202817" y="0"/>
                  </a:moveTo>
                  <a:lnTo>
                    <a:pt x="0" y="0"/>
                  </a:lnTo>
                  <a:lnTo>
                    <a:pt x="0" y="13716000"/>
                  </a:lnTo>
                  <a:lnTo>
                    <a:pt x="1202817" y="13716000"/>
                  </a:lnTo>
                  <a:close/>
                </a:path>
              </a:pathLst>
            </a:custGeom>
            <a:solidFill>
              <a:srgbClr val="09465E"/>
            </a:solidFill>
          </p:spPr>
          <p:txBody>
            <a:bodyPr/>
            <a:lstStyle/>
            <a:p>
              <a:endParaRPr lang="fi-FI"/>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email">
              <a:extLst>
                <a:ext uri="{28A0092B-C50C-407E-A947-70E740481C1C}">
                  <a14:useLocalDpi xmlns:a14="http://schemas.microsoft.com/office/drawing/2010/main"/>
                </a:ext>
              </a:extLst>
            </a:blip>
            <a:stretch>
              <a:fillRect l="20556"/>
            </a:stretch>
          </a:blipFill>
        </p:spPr>
        <p:txBody>
          <a:bodyPr/>
          <a:lstStyle/>
          <a:p>
            <a:endParaRPr lang="fi-FI"/>
          </a:p>
        </p:txBody>
      </p:sp>
      <p:sp>
        <p:nvSpPr>
          <p:cNvPr id="7" name="AutoShape 7"/>
          <p:cNvSpPr/>
          <p:nvPr/>
        </p:nvSpPr>
        <p:spPr>
          <a:xfrm rot="214365">
            <a:off x="112662" y="648426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8" name="Freeform 8"/>
          <p:cNvSpPr/>
          <p:nvPr/>
        </p:nvSpPr>
        <p:spPr>
          <a:xfrm rot="-5400000">
            <a:off x="-915229" y="514727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9" name="Group 9"/>
          <p:cNvGrpSpPr/>
          <p:nvPr/>
        </p:nvGrpSpPr>
        <p:grpSpPr>
          <a:xfrm>
            <a:off x="5661744" y="1443496"/>
            <a:ext cx="4377038" cy="870567"/>
            <a:chOff x="0" y="0"/>
            <a:chExt cx="9982200" cy="1985400"/>
          </a:xfrm>
        </p:grpSpPr>
        <p:sp>
          <p:nvSpPr>
            <p:cNvPr id="10" name="Freeform 10"/>
            <p:cNvSpPr/>
            <p:nvPr/>
          </p:nvSpPr>
          <p:spPr>
            <a:xfrm>
              <a:off x="0" y="0"/>
              <a:ext cx="9982200" cy="1985400"/>
            </a:xfrm>
            <a:custGeom>
              <a:avLst/>
              <a:gdLst/>
              <a:ahLst/>
              <a:cxnLst/>
              <a:rect l="l" t="t" r="r" b="b"/>
              <a:pathLst>
                <a:path w="9982200" h="1985400">
                  <a:moveTo>
                    <a:pt x="0" y="0"/>
                  </a:moveTo>
                  <a:lnTo>
                    <a:pt x="9982200" y="0"/>
                  </a:lnTo>
                  <a:lnTo>
                    <a:pt x="9982200" y="1985400"/>
                  </a:lnTo>
                  <a:lnTo>
                    <a:pt x="0" y="1985400"/>
                  </a:lnTo>
                  <a:close/>
                </a:path>
              </a:pathLst>
            </a:custGeom>
            <a:solidFill>
              <a:srgbClr val="000000">
                <a:alpha val="0"/>
              </a:srgbClr>
            </a:solidFill>
          </p:spPr>
          <p:txBody>
            <a:bodyPr/>
            <a:lstStyle/>
            <a:p>
              <a:endParaRPr lang="fi-FI"/>
            </a:p>
          </p:txBody>
        </p:sp>
        <p:sp>
          <p:nvSpPr>
            <p:cNvPr id="11" name="TextBox 11"/>
            <p:cNvSpPr txBox="1"/>
            <p:nvPr/>
          </p:nvSpPr>
          <p:spPr>
            <a:xfrm>
              <a:off x="0" y="-38100"/>
              <a:ext cx="9982200" cy="2023500"/>
            </a:xfrm>
            <a:prstGeom prst="rect">
              <a:avLst/>
            </a:prstGeom>
          </p:spPr>
          <p:txBody>
            <a:bodyPr lIns="0" tIns="0" rIns="0" bIns="0" rtlCol="0" anchor="t"/>
            <a:lstStyle/>
            <a:p>
              <a:pPr marL="0" lvl="0" indent="0" algn="l">
                <a:lnSpc>
                  <a:spcPts val="3409"/>
                </a:lnSpc>
              </a:pPr>
              <a:r>
                <a:rPr lang="en-US" sz="3157" b="1">
                  <a:solidFill>
                    <a:srgbClr val="09465E"/>
                  </a:solidFill>
                  <a:latin typeface="Calibri (MS) Bold"/>
                  <a:ea typeface="Calibri (MS) Bold"/>
                  <a:cs typeface="Calibri (MS) Bold"/>
                  <a:sym typeface="Calibri (MS) Bold"/>
                </a:rPr>
                <a:t>Perunan jätevirrat</a:t>
              </a:r>
            </a:p>
          </p:txBody>
        </p:sp>
      </p:grpSp>
      <p:grpSp>
        <p:nvGrpSpPr>
          <p:cNvPr id="12" name="Group 12"/>
          <p:cNvGrpSpPr/>
          <p:nvPr/>
        </p:nvGrpSpPr>
        <p:grpSpPr>
          <a:xfrm>
            <a:off x="5661744" y="2264430"/>
            <a:ext cx="4673007" cy="4104669"/>
            <a:chOff x="0" y="0"/>
            <a:chExt cx="10657184" cy="9361040"/>
          </a:xfrm>
        </p:grpSpPr>
        <p:sp>
          <p:nvSpPr>
            <p:cNvPr id="13" name="Freeform 13"/>
            <p:cNvSpPr/>
            <p:nvPr/>
          </p:nvSpPr>
          <p:spPr>
            <a:xfrm>
              <a:off x="0" y="0"/>
              <a:ext cx="10657184" cy="9361040"/>
            </a:xfrm>
            <a:custGeom>
              <a:avLst/>
              <a:gdLst/>
              <a:ahLst/>
              <a:cxnLst/>
              <a:rect l="l" t="t" r="r" b="b"/>
              <a:pathLst>
                <a:path w="10657184" h="9361040">
                  <a:moveTo>
                    <a:pt x="0" y="0"/>
                  </a:moveTo>
                  <a:lnTo>
                    <a:pt x="10657184" y="0"/>
                  </a:lnTo>
                  <a:lnTo>
                    <a:pt x="10657184" y="9361040"/>
                  </a:lnTo>
                  <a:lnTo>
                    <a:pt x="0" y="9361040"/>
                  </a:lnTo>
                  <a:close/>
                </a:path>
              </a:pathLst>
            </a:custGeom>
            <a:solidFill>
              <a:srgbClr val="000000">
                <a:alpha val="0"/>
              </a:srgbClr>
            </a:solidFill>
          </p:spPr>
          <p:txBody>
            <a:bodyPr/>
            <a:lstStyle/>
            <a:p>
              <a:endParaRPr lang="fi-FI"/>
            </a:p>
          </p:txBody>
        </p:sp>
        <p:sp>
          <p:nvSpPr>
            <p:cNvPr id="14" name="TextBox 14"/>
            <p:cNvSpPr txBox="1"/>
            <p:nvPr/>
          </p:nvSpPr>
          <p:spPr>
            <a:xfrm>
              <a:off x="0" y="-47625"/>
              <a:ext cx="10657184" cy="9408665"/>
            </a:xfrm>
            <a:prstGeom prst="rect">
              <a:avLst/>
            </a:prstGeom>
          </p:spPr>
          <p:txBody>
            <a:bodyPr lIns="0" tIns="0" rIns="0" bIns="0" rtlCol="0" anchor="t"/>
            <a:lstStyle/>
            <a:p>
              <a:pPr marL="0" lvl="0" indent="0" algn="l">
                <a:lnSpc>
                  <a:spcPts val="2392"/>
                </a:lnSpc>
              </a:pPr>
              <a:r>
                <a:rPr lang="en-US" sz="1929" dirty="0" err="1">
                  <a:solidFill>
                    <a:srgbClr val="09465E"/>
                  </a:solidFill>
                  <a:latin typeface="Calibri (MS)"/>
                  <a:ea typeface="Calibri (MS)"/>
                  <a:cs typeface="Calibri (MS)"/>
                  <a:sym typeface="Calibri (MS)"/>
                </a:rPr>
                <a:t>Peruna</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tarjoaa</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laajan</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valikoiman</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sivutuotteita</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joita</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voidaan</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muuntaa</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ruoan</a:t>
              </a:r>
              <a:r>
                <a:rPr lang="en-US" sz="1929" dirty="0">
                  <a:solidFill>
                    <a:srgbClr val="09465E"/>
                  </a:solidFill>
                  <a:latin typeface="Calibri (MS)"/>
                  <a:ea typeface="Calibri (MS)"/>
                  <a:cs typeface="Calibri (MS)"/>
                  <a:sym typeface="Calibri (MS)"/>
                </a:rPr>
                <a:t> ja </a:t>
              </a:r>
              <a:r>
                <a:rPr lang="en-US" sz="1929" dirty="0" err="1">
                  <a:solidFill>
                    <a:srgbClr val="09465E"/>
                  </a:solidFill>
                  <a:latin typeface="Calibri (MS)"/>
                  <a:ea typeface="Calibri (MS)"/>
                  <a:cs typeface="Calibri (MS)"/>
                  <a:sym typeface="Calibri (MS)"/>
                </a:rPr>
                <a:t>juoman</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ohella</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lisäarvotuotteiksi</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kuten</a:t>
              </a:r>
              <a:endParaRPr lang="en-US" sz="1929" dirty="0">
                <a:solidFill>
                  <a:srgbClr val="09465E"/>
                </a:solidFill>
                <a:latin typeface="Calibri (MS)"/>
                <a:ea typeface="Calibri (MS)"/>
                <a:cs typeface="Calibri (MS)"/>
                <a:sym typeface="Calibri (MS)"/>
              </a:endParaRPr>
            </a:p>
            <a:p>
              <a:pPr marL="0" lvl="0" indent="0" algn="l">
                <a:lnSpc>
                  <a:spcPts val="2392"/>
                </a:lnSpc>
              </a:pPr>
              <a:endParaRPr lang="en-US" sz="1929" dirty="0">
                <a:solidFill>
                  <a:srgbClr val="09465E"/>
                </a:solidFill>
                <a:latin typeface="Calibri (MS)"/>
                <a:ea typeface="Calibri (MS)"/>
                <a:cs typeface="Calibri (MS)"/>
                <a:sym typeface="Calibri (MS)"/>
              </a:endParaRPr>
            </a:p>
            <a:p>
              <a:pPr marL="342900" lvl="0" indent="-342900" algn="l">
                <a:lnSpc>
                  <a:spcPts val="2392"/>
                </a:lnSpc>
                <a:buFont typeface="Arial" panose="020B0604020202020204" pitchFamily="34" charset="0"/>
                <a:buChar char="•"/>
              </a:pPr>
              <a:r>
                <a:rPr lang="en-US" sz="1929" dirty="0" err="1">
                  <a:solidFill>
                    <a:srgbClr val="09465E"/>
                  </a:solidFill>
                  <a:latin typeface="Calibri (MS)"/>
                  <a:ea typeface="Calibri (MS)"/>
                  <a:cs typeface="Calibri (MS)"/>
                  <a:sym typeface="Calibri (MS)"/>
                </a:rPr>
                <a:t>Perunankuoret</a:t>
              </a:r>
              <a:endParaRPr lang="en-US" sz="1929" dirty="0">
                <a:solidFill>
                  <a:srgbClr val="09465E"/>
                </a:solidFill>
                <a:latin typeface="Calibri (MS)"/>
                <a:ea typeface="Calibri (MS)"/>
                <a:cs typeface="Calibri (MS)"/>
                <a:sym typeface="Calibri (MS)"/>
              </a:endParaRPr>
            </a:p>
            <a:p>
              <a:pPr marL="342900" lvl="0" indent="-342900" algn="l">
                <a:lnSpc>
                  <a:spcPts val="2392"/>
                </a:lnSpc>
                <a:buFont typeface="Arial" panose="020B0604020202020204" pitchFamily="34" charset="0"/>
                <a:buChar char="•"/>
              </a:pPr>
              <a:r>
                <a:rPr lang="en-US" sz="1929" dirty="0" err="1">
                  <a:solidFill>
                    <a:srgbClr val="09465E"/>
                  </a:solidFill>
                  <a:latin typeface="Calibri (MS)"/>
                  <a:ea typeface="Calibri (MS)"/>
                  <a:cs typeface="Calibri (MS)"/>
                  <a:sym typeface="Calibri (MS)"/>
                </a:rPr>
                <a:t>Perunan</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leikkuujätteet</a:t>
              </a:r>
              <a:r>
                <a:rPr lang="en-US" sz="1929" dirty="0">
                  <a:solidFill>
                    <a:srgbClr val="09465E"/>
                  </a:solidFill>
                  <a:latin typeface="Calibri (MS)"/>
                  <a:ea typeface="Calibri (MS)"/>
                  <a:cs typeface="Calibri (MS)"/>
                  <a:sym typeface="Calibri (MS)"/>
                </a:rPr>
                <a:t> ja -</a:t>
              </a:r>
              <a:r>
                <a:rPr lang="en-US" sz="1929" dirty="0" err="1">
                  <a:solidFill>
                    <a:srgbClr val="09465E"/>
                  </a:solidFill>
                  <a:latin typeface="Calibri (MS)"/>
                  <a:ea typeface="Calibri (MS)"/>
                  <a:cs typeface="Calibri (MS)"/>
                  <a:sym typeface="Calibri (MS)"/>
                </a:rPr>
                <a:t>jätteet</a:t>
              </a:r>
              <a:endParaRPr lang="en-US" sz="1929" dirty="0">
                <a:solidFill>
                  <a:srgbClr val="09465E"/>
                </a:solidFill>
                <a:latin typeface="Calibri (MS)"/>
                <a:ea typeface="Calibri (MS)"/>
                <a:cs typeface="Calibri (MS)"/>
                <a:sym typeface="Calibri (MS)"/>
              </a:endParaRPr>
            </a:p>
            <a:p>
              <a:pPr marL="342900" lvl="0" indent="-342900" algn="l">
                <a:lnSpc>
                  <a:spcPts val="2392"/>
                </a:lnSpc>
                <a:buFont typeface="Arial" panose="020B0604020202020204" pitchFamily="34" charset="0"/>
                <a:buChar char="•"/>
              </a:pPr>
              <a:r>
                <a:rPr lang="en-US" sz="1929" dirty="0" err="1">
                  <a:solidFill>
                    <a:srgbClr val="09465E"/>
                  </a:solidFill>
                  <a:latin typeface="Calibri (MS)"/>
                  <a:ea typeface="Calibri (MS)"/>
                  <a:cs typeface="Calibri (MS)"/>
                  <a:sym typeface="Calibri (MS)"/>
                </a:rPr>
                <a:t>Sopimattomat</a:t>
              </a:r>
              <a:r>
                <a:rPr lang="en-US" sz="1929" dirty="0">
                  <a:solidFill>
                    <a:srgbClr val="09465E"/>
                  </a:solidFill>
                  <a:latin typeface="Calibri (MS)"/>
                  <a:ea typeface="Calibri (MS)"/>
                  <a:cs typeface="Calibri (MS)"/>
                  <a:sym typeface="Calibri (MS)"/>
                </a:rPr>
                <a:t> </a:t>
              </a:r>
              <a:r>
                <a:rPr lang="en-US" sz="1929" dirty="0" err="1">
                  <a:solidFill>
                    <a:srgbClr val="09465E"/>
                  </a:solidFill>
                  <a:latin typeface="Calibri (MS)"/>
                  <a:ea typeface="Calibri (MS)"/>
                  <a:cs typeface="Calibri (MS)"/>
                  <a:sym typeface="Calibri (MS)"/>
                </a:rPr>
                <a:t>perunat</a:t>
              </a:r>
              <a:endParaRPr lang="en-US" sz="1929" dirty="0">
                <a:solidFill>
                  <a:srgbClr val="09465E"/>
                </a:solidFill>
                <a:latin typeface="Calibri (MS)"/>
                <a:ea typeface="Calibri (MS)"/>
                <a:cs typeface="Calibri (MS)"/>
                <a:sym typeface="Calibri (MS)"/>
              </a:endParaRPr>
            </a:p>
          </p:txBody>
        </p:sp>
      </p:grpSp>
      <p:sp>
        <p:nvSpPr>
          <p:cNvPr id="15" name="Freeform 15"/>
          <p:cNvSpPr/>
          <p:nvPr/>
        </p:nvSpPr>
        <p:spPr>
          <a:xfrm>
            <a:off x="635671" y="2884484"/>
            <a:ext cx="4377038" cy="2902668"/>
          </a:xfrm>
          <a:custGeom>
            <a:avLst/>
            <a:gdLst/>
            <a:ahLst/>
            <a:cxnLst/>
            <a:rect l="l" t="t" r="r" b="b"/>
            <a:pathLst>
              <a:path w="4377038" h="2902668">
                <a:moveTo>
                  <a:pt x="0" y="0"/>
                </a:moveTo>
                <a:lnTo>
                  <a:pt x="4377038" y="0"/>
                </a:lnTo>
                <a:lnTo>
                  <a:pt x="4377038" y="2902667"/>
                </a:lnTo>
                <a:lnTo>
                  <a:pt x="0" y="290266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fi-FI"/>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09323" y="1506645"/>
            <a:ext cx="5561471" cy="4654114"/>
            <a:chOff x="0" y="0"/>
            <a:chExt cx="12683400" cy="10614097"/>
          </a:xfrm>
        </p:grpSpPr>
        <p:sp>
          <p:nvSpPr>
            <p:cNvPr id="12" name="Freeform 12"/>
            <p:cNvSpPr/>
            <p:nvPr/>
          </p:nvSpPr>
          <p:spPr>
            <a:xfrm>
              <a:off x="0" y="0"/>
              <a:ext cx="12683400" cy="10614097"/>
            </a:xfrm>
            <a:custGeom>
              <a:avLst/>
              <a:gdLst/>
              <a:ahLst/>
              <a:cxnLst/>
              <a:rect l="l" t="t" r="r" b="b"/>
              <a:pathLst>
                <a:path w="12683400" h="10614097">
                  <a:moveTo>
                    <a:pt x="0" y="0"/>
                  </a:moveTo>
                  <a:lnTo>
                    <a:pt x="12683400" y="0"/>
                  </a:lnTo>
                  <a:lnTo>
                    <a:pt x="12683400" y="10614097"/>
                  </a:lnTo>
                  <a:lnTo>
                    <a:pt x="0" y="10614097"/>
                  </a:lnTo>
                  <a:close/>
                </a:path>
              </a:pathLst>
            </a:custGeom>
            <a:solidFill>
              <a:srgbClr val="000000">
                <a:alpha val="0"/>
              </a:srgbClr>
            </a:solidFill>
          </p:spPr>
          <p:txBody>
            <a:bodyPr/>
            <a:lstStyle/>
            <a:p>
              <a:endParaRPr lang="fi-FI"/>
            </a:p>
          </p:txBody>
        </p:sp>
        <p:sp>
          <p:nvSpPr>
            <p:cNvPr id="13" name="TextBox 13"/>
            <p:cNvSpPr txBox="1"/>
            <p:nvPr/>
          </p:nvSpPr>
          <p:spPr>
            <a:xfrm>
              <a:off x="0" y="-47625"/>
              <a:ext cx="12683400" cy="10661722"/>
            </a:xfrm>
            <a:prstGeom prst="rect">
              <a:avLst/>
            </a:prstGeom>
          </p:spPr>
          <p:txBody>
            <a:bodyPr lIns="0" tIns="0" rIns="0" bIns="0" rtlCol="0" anchor="t"/>
            <a:lstStyle/>
            <a:p>
              <a:pPr marL="405744" lvl="1" indent="-202872" algn="l">
                <a:lnSpc>
                  <a:spcPts val="2302"/>
                </a:lnSpc>
                <a:buFont typeface="Arial"/>
                <a:buChar char="•"/>
              </a:pPr>
              <a:r>
                <a:rPr lang="en-US" sz="1856"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Biopolttoaine</a:t>
              </a:r>
              <a:r>
                <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Orgaanisena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jätteenä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perunankuoria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raaka-aineena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biopolttoaineiden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tuotannossa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käymisprosessien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avulla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302"/>
                </a:lnSpc>
              </a:pPr>
              <a:endPar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405744" lvl="1" indent="-202872" algn="l">
                <a:lnSpc>
                  <a:spcPts val="2302"/>
                </a:lnSpc>
                <a:buFont typeface="Arial"/>
                <a:buChar char="•"/>
              </a:pPr>
              <a:r>
                <a:rPr lang="en-US" sz="1856"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Kosmetiikka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Perunakuorella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supistavia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ominaisuuksia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sitä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ainesosana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luonnollisissa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kasvonaamioissa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kuorinnoissa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302"/>
                </a:lnSpc>
              </a:pPr>
              <a:endPar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405744" lvl="1" indent="-202872" algn="l">
                <a:lnSpc>
                  <a:spcPts val="2302"/>
                </a:lnSpc>
                <a:buFont typeface="Arial"/>
                <a:buChar char="•"/>
              </a:pPr>
              <a:r>
                <a:rPr lang="en-US" sz="1856"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Lisäravinteet</a:t>
              </a:r>
              <a:r>
                <a:rPr lang="en-US" sz="1856"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Perunankuoret</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ovat</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kuitupitoisia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sisältävät</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antioksidantteja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sekä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vitamiineja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mikä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tekee</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niistä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arvokkaita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ravintolisien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valmistuksessa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302"/>
                </a:lnSpc>
              </a:pPr>
              <a:endPar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405744" lvl="1" indent="-202872" algn="l">
                <a:lnSpc>
                  <a:spcPts val="2302"/>
                </a:lnSpc>
                <a:buFont typeface="Arial"/>
                <a:buChar char="•"/>
              </a:pPr>
              <a:r>
                <a:rPr lang="en-US" sz="1856"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Eläinrehu</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Kuoria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rehuna</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kunhan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ne on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käsitelty</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asianmukaisesti</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myrkkyjen</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856"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poistamiseksi</a:t>
              </a:r>
              <a:r>
                <a:rPr lang="en-US" sz="1856"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98036"/>
            <a:ext cx="3268301" cy="572459"/>
            <a:chOff x="0" y="0"/>
            <a:chExt cx="7453634" cy="1305540"/>
          </a:xfrm>
        </p:grpSpPr>
        <p:sp>
          <p:nvSpPr>
            <p:cNvPr id="15" name="Freeform 15"/>
            <p:cNvSpPr/>
            <p:nvPr/>
          </p:nvSpPr>
          <p:spPr>
            <a:xfrm>
              <a:off x="0" y="0"/>
              <a:ext cx="7453630" cy="1305560"/>
            </a:xfrm>
            <a:custGeom>
              <a:avLst/>
              <a:gdLst/>
              <a:ahLst/>
              <a:cxnLst/>
              <a:rect l="l" t="t" r="r" b="b"/>
              <a:pathLst>
                <a:path w="7453630" h="1305560">
                  <a:moveTo>
                    <a:pt x="0" y="0"/>
                  </a:moveTo>
                  <a:lnTo>
                    <a:pt x="7453630" y="0"/>
                  </a:lnTo>
                  <a:lnTo>
                    <a:pt x="7453630" y="1305560"/>
                  </a:lnTo>
                  <a:lnTo>
                    <a:pt x="0" y="1305560"/>
                  </a:lnTo>
                  <a:close/>
                </a:path>
              </a:pathLst>
            </a:custGeom>
            <a:solidFill>
              <a:srgbClr val="60BA47"/>
            </a:solidFill>
          </p:spPr>
          <p:txBody>
            <a:bodyPr/>
            <a:lstStyle/>
            <a:p>
              <a:endParaRPr lang="fi-FI"/>
            </a:p>
          </p:txBody>
        </p:sp>
        <p:sp>
          <p:nvSpPr>
            <p:cNvPr id="16" name="TextBox 16"/>
            <p:cNvSpPr txBox="1"/>
            <p:nvPr/>
          </p:nvSpPr>
          <p:spPr>
            <a:xfrm>
              <a:off x="0" y="-28575"/>
              <a:ext cx="7453634" cy="1334115"/>
            </a:xfrm>
            <a:prstGeom prst="rect">
              <a:avLst/>
            </a:prstGeom>
          </p:spPr>
          <p:txBody>
            <a:bodyPr lIns="29700" tIns="29700" rIns="29700" bIns="29700" rtlCol="0" anchor="ctr"/>
            <a:lstStyle/>
            <a:p>
              <a:pPr marL="0" lvl="0" indent="0" algn="ctr">
                <a:lnSpc>
                  <a:spcPts val="2841"/>
                </a:lnSpc>
              </a:pPr>
              <a:r>
                <a:rPr lang="en-US" sz="2630" b="1" dirty="0">
                  <a:solidFill>
                    <a:srgbClr val="FFFFFF"/>
                  </a:solidFill>
                  <a:latin typeface="Calibri (MS) Bold"/>
                  <a:ea typeface="Calibri (MS) Bold"/>
                  <a:cs typeface="Calibri (MS) Bold"/>
                  <a:sym typeface="Calibri (MS) Bold"/>
                </a:rPr>
                <a:t>1. </a:t>
              </a:r>
              <a:r>
                <a:rPr lang="en-US" sz="2630" b="1" dirty="0" err="1">
                  <a:solidFill>
                    <a:srgbClr val="FFFFFF"/>
                  </a:solidFill>
                  <a:latin typeface="Calibri (MS) Bold"/>
                  <a:ea typeface="Calibri (MS) Bold"/>
                  <a:cs typeface="Calibri (MS) Bold"/>
                  <a:sym typeface="Calibri (MS) Bold"/>
                </a:rPr>
                <a:t>Perunan</a:t>
              </a:r>
              <a:r>
                <a:rPr lang="en-US" sz="2630" b="1" dirty="0">
                  <a:solidFill>
                    <a:srgbClr val="FFFFFF"/>
                  </a:solidFill>
                  <a:latin typeface="Calibri (MS) Bold"/>
                  <a:ea typeface="Calibri (MS) Bold"/>
                  <a:cs typeface="Calibri (MS) Bold"/>
                  <a:sym typeface="Calibri (MS) Bold"/>
                </a:rPr>
                <a:t> </a:t>
              </a:r>
              <a:r>
                <a:rPr lang="en-US" sz="2630" b="1" dirty="0" err="1">
                  <a:solidFill>
                    <a:srgbClr val="FFFFFF"/>
                  </a:solidFill>
                  <a:latin typeface="Calibri (MS) Bold"/>
                  <a:ea typeface="Calibri (MS) Bold"/>
                  <a:cs typeface="Calibri (MS) Bold"/>
                  <a:sym typeface="Calibri (MS) Bold"/>
                </a:rPr>
                <a:t>kuoret</a:t>
              </a:r>
              <a:endParaRPr lang="en-US" sz="2630" b="1" dirty="0">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
        <p:nvSpPr>
          <p:cNvPr id="18" name="Freeform 18"/>
          <p:cNvSpPr/>
          <p:nvPr/>
        </p:nvSpPr>
        <p:spPr>
          <a:xfrm>
            <a:off x="956312" y="2257232"/>
            <a:ext cx="1685529" cy="1271210"/>
          </a:xfrm>
          <a:custGeom>
            <a:avLst/>
            <a:gdLst/>
            <a:ahLst/>
            <a:cxnLst/>
            <a:rect l="l" t="t" r="r" b="b"/>
            <a:pathLst>
              <a:path w="1685529" h="1271210">
                <a:moveTo>
                  <a:pt x="0" y="0"/>
                </a:moveTo>
                <a:lnTo>
                  <a:pt x="1685529" y="0"/>
                </a:lnTo>
                <a:lnTo>
                  <a:pt x="1685529" y="1271210"/>
                </a:lnTo>
                <a:lnTo>
                  <a:pt x="0" y="127121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fi-FI"/>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09323" y="1506645"/>
            <a:ext cx="5561471" cy="4530682"/>
            <a:chOff x="0" y="0"/>
            <a:chExt cx="12683400" cy="10332600"/>
          </a:xfrm>
        </p:grpSpPr>
        <p:sp>
          <p:nvSpPr>
            <p:cNvPr id="12" name="Freeform 12"/>
            <p:cNvSpPr/>
            <p:nvPr/>
          </p:nvSpPr>
          <p:spPr>
            <a:xfrm>
              <a:off x="0" y="0"/>
              <a:ext cx="12683400" cy="10332600"/>
            </a:xfrm>
            <a:custGeom>
              <a:avLst/>
              <a:gdLst/>
              <a:ahLst/>
              <a:cxnLst/>
              <a:rect l="l" t="t" r="r" b="b"/>
              <a:pathLst>
                <a:path w="12683400" h="10332600">
                  <a:moveTo>
                    <a:pt x="0" y="0"/>
                  </a:moveTo>
                  <a:lnTo>
                    <a:pt x="12683400" y="0"/>
                  </a:lnTo>
                  <a:lnTo>
                    <a:pt x="12683400" y="10332600"/>
                  </a:lnTo>
                  <a:lnTo>
                    <a:pt x="0" y="10332600"/>
                  </a:lnTo>
                  <a:close/>
                </a:path>
              </a:pathLst>
            </a:custGeom>
            <a:solidFill>
              <a:srgbClr val="000000">
                <a:alpha val="0"/>
              </a:srgbClr>
            </a:solidFill>
          </p:spPr>
          <p:txBody>
            <a:bodyPr/>
            <a:lstStyle/>
            <a:p>
              <a:endParaRPr lang="fi-FI"/>
            </a:p>
          </p:txBody>
        </p:sp>
        <p:sp>
          <p:nvSpPr>
            <p:cNvPr id="13" name="TextBox 13"/>
            <p:cNvSpPr txBox="1"/>
            <p:nvPr/>
          </p:nvSpPr>
          <p:spPr>
            <a:xfrm>
              <a:off x="0" y="-76200"/>
              <a:ext cx="12683400" cy="10408800"/>
            </a:xfrm>
            <a:prstGeom prst="rect">
              <a:avLst/>
            </a:prstGeom>
          </p:spPr>
          <p:txBody>
            <a:bodyPr lIns="0" tIns="0" rIns="0" bIns="0" rtlCol="0" anchor="t"/>
            <a:lstStyle/>
            <a:p>
              <a:pPr marL="415986" lvl="1" indent="-207993" algn="l">
                <a:lnSpc>
                  <a:spcPts val="2662"/>
                </a:lnSpc>
                <a:buFont typeface="Arial"/>
                <a:buChar char="•"/>
              </a:pPr>
              <a:r>
                <a:rPr lang="en-US" sz="1929"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Perunajauho</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Perunat</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jätteet</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kuivata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jauhaa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perunajauhoksi</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jota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leivonnaisissa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kastikkeissa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sakeuttajana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662"/>
                </a:lnSpc>
              </a:pPr>
              <a:endPar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415986" lvl="1" indent="-207993" algn="l">
                <a:lnSpc>
                  <a:spcPts val="2662"/>
                </a:lnSpc>
                <a:buFont typeface="Arial"/>
                <a:buChar char="•"/>
              </a:pP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Biokaasun </a:t>
              </a:r>
              <a:r>
                <a:rPr lang="en-US" sz="1929"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a:t>
              </a: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Anaerobisen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mädätyksen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avulla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perunajätteet</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muuntaa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biokaasuksi</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jota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uusiutuvana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energialähteenä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662"/>
                </a:lnSpc>
              </a:pPr>
              <a:endPar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415986" lvl="1" indent="-207993" algn="l">
                <a:lnSpc>
                  <a:spcPts val="2662"/>
                </a:lnSpc>
                <a:buFont typeface="Arial"/>
                <a:buChar char="•"/>
              </a:pPr>
              <a:r>
                <a:rPr lang="en-US" sz="1929"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Luonnolliset</a:t>
              </a: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väriaineet</a:t>
              </a: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osista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valmistaa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luonnollisia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väriaineita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joita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hyödyntää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elintarviketeollisuudessa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kosmetiikassa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498041"/>
            <a:ext cx="3235488" cy="550879"/>
            <a:chOff x="0" y="0"/>
            <a:chExt cx="7378800" cy="1256326"/>
          </a:xfrm>
        </p:grpSpPr>
        <p:sp>
          <p:nvSpPr>
            <p:cNvPr id="15" name="Freeform 15"/>
            <p:cNvSpPr/>
            <p:nvPr/>
          </p:nvSpPr>
          <p:spPr>
            <a:xfrm>
              <a:off x="0" y="0"/>
              <a:ext cx="7378827" cy="1256290"/>
            </a:xfrm>
            <a:custGeom>
              <a:avLst/>
              <a:gdLst/>
              <a:ahLst/>
              <a:cxnLst/>
              <a:rect l="l" t="t" r="r" b="b"/>
              <a:pathLst>
                <a:path w="7378827" h="1256290">
                  <a:moveTo>
                    <a:pt x="0" y="0"/>
                  </a:moveTo>
                  <a:lnTo>
                    <a:pt x="7378827" y="0"/>
                  </a:lnTo>
                  <a:lnTo>
                    <a:pt x="7378827" y="1256290"/>
                  </a:lnTo>
                  <a:lnTo>
                    <a:pt x="0" y="1256290"/>
                  </a:lnTo>
                  <a:close/>
                </a:path>
              </a:pathLst>
            </a:custGeom>
            <a:solidFill>
              <a:srgbClr val="60BA47"/>
            </a:solidFill>
          </p:spPr>
          <p:txBody>
            <a:bodyPr/>
            <a:lstStyle/>
            <a:p>
              <a:endParaRPr lang="fi-FI"/>
            </a:p>
          </p:txBody>
        </p:sp>
        <p:sp>
          <p:nvSpPr>
            <p:cNvPr id="16" name="TextBox 16"/>
            <p:cNvSpPr txBox="1"/>
            <p:nvPr/>
          </p:nvSpPr>
          <p:spPr>
            <a:xfrm>
              <a:off x="0" y="-28575"/>
              <a:ext cx="7378800" cy="1284901"/>
            </a:xfrm>
            <a:prstGeom prst="rect">
              <a:avLst/>
            </a:prstGeom>
          </p:spPr>
          <p:txBody>
            <a:bodyPr lIns="29700" tIns="29700" rIns="29700" bIns="29700" rtlCol="0" anchor="ctr"/>
            <a:lstStyle/>
            <a:p>
              <a:pPr marL="0" lvl="0" indent="0" algn="ctr">
                <a:lnSpc>
                  <a:spcPts val="2734"/>
                </a:lnSpc>
              </a:pPr>
              <a:r>
                <a:rPr lang="en-US" sz="2532" b="1">
                  <a:solidFill>
                    <a:srgbClr val="FFFFFF"/>
                  </a:solidFill>
                  <a:latin typeface="Calibri (MS) Bold"/>
                  <a:ea typeface="Calibri (MS) Bold"/>
                  <a:cs typeface="Calibri (MS) Bold"/>
                  <a:sym typeface="Calibri (MS) Bold"/>
                </a:rPr>
                <a:t>2. Leikkaukset ja jätteet</a:t>
              </a:r>
            </a:p>
          </p:txBody>
        </p:sp>
      </p:grpSp>
      <p:sp>
        <p:nvSpPr>
          <p:cNvPr id="17" name="Freeform 17"/>
          <p:cNvSpPr/>
          <p:nvPr/>
        </p:nvSpPr>
        <p:spPr>
          <a:xfrm>
            <a:off x="-5011506" y="2467015"/>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fi-FI"/>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11" name="Group 11"/>
          <p:cNvGrpSpPr/>
          <p:nvPr/>
        </p:nvGrpSpPr>
        <p:grpSpPr>
          <a:xfrm>
            <a:off x="4232168" y="1370315"/>
            <a:ext cx="5686532" cy="4551565"/>
            <a:chOff x="0" y="-47625"/>
            <a:chExt cx="12968612" cy="10380225"/>
          </a:xfrm>
        </p:grpSpPr>
        <p:sp>
          <p:nvSpPr>
            <p:cNvPr id="12" name="Freeform 12"/>
            <p:cNvSpPr/>
            <p:nvPr/>
          </p:nvSpPr>
          <p:spPr>
            <a:xfrm>
              <a:off x="0" y="0"/>
              <a:ext cx="12683400" cy="10332600"/>
            </a:xfrm>
            <a:custGeom>
              <a:avLst/>
              <a:gdLst/>
              <a:ahLst/>
              <a:cxnLst/>
              <a:rect l="l" t="t" r="r" b="b"/>
              <a:pathLst>
                <a:path w="12683400" h="10332600">
                  <a:moveTo>
                    <a:pt x="0" y="0"/>
                  </a:moveTo>
                  <a:lnTo>
                    <a:pt x="12683400" y="0"/>
                  </a:lnTo>
                  <a:lnTo>
                    <a:pt x="12683400" y="10332600"/>
                  </a:lnTo>
                  <a:lnTo>
                    <a:pt x="0" y="10332600"/>
                  </a:lnTo>
                  <a:close/>
                </a:path>
              </a:pathLst>
            </a:custGeom>
            <a:solidFill>
              <a:srgbClr val="000000">
                <a:alpha val="0"/>
              </a:srgbClr>
            </a:solidFill>
          </p:spPr>
          <p:txBody>
            <a:bodyPr/>
            <a:lstStyle/>
            <a:p>
              <a:endParaRPr lang="fi-FI"/>
            </a:p>
          </p:txBody>
        </p:sp>
        <p:sp>
          <p:nvSpPr>
            <p:cNvPr id="13" name="TextBox 13"/>
            <p:cNvSpPr txBox="1"/>
            <p:nvPr/>
          </p:nvSpPr>
          <p:spPr>
            <a:xfrm>
              <a:off x="0" y="-47625"/>
              <a:ext cx="12968612" cy="10380225"/>
            </a:xfrm>
            <a:prstGeom prst="rect">
              <a:avLst/>
            </a:prstGeom>
          </p:spPr>
          <p:txBody>
            <a:bodyPr lIns="0" tIns="0" rIns="0" bIns="0" rtlCol="0" anchor="t"/>
            <a:lstStyle/>
            <a:p>
              <a:pPr marL="0" lvl="0" indent="0" algn="l">
                <a:lnSpc>
                  <a:spcPts val="2315"/>
                </a:lnSpc>
              </a:pPr>
              <a:r>
                <a:rPr lang="en-US" sz="1929"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Sopimattomat</a:t>
              </a: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perunat</a:t>
              </a:r>
              <a:r>
                <a:rPr lang="en-US" sz="1929"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Lajittelun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käsittelyn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aikana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perunat</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jotka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eivät</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täytä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laatuvaatimuksia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vaurioiden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sairauksien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tai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esteettisten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vikojen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vuoksi</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hylätä</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Silloin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kun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 on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turvallista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TÄRKKELYSTÄ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voidaan</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uuttaa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perunasta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jolla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on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korkea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arvo</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monia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1929"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käyttötarkoituksia</a:t>
              </a:r>
              <a:r>
                <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315"/>
                </a:lnSpc>
              </a:pPr>
              <a:endParaRPr lang="en-US" sz="1929"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42900" lvl="0" indent="-342900" algn="l">
                <a:lnSpc>
                  <a:spcPts val="2315"/>
                </a:lnSpc>
                <a:buFont typeface="Arial" panose="020B0604020202020204" pitchFamily="34" charset="0"/>
                <a:buChar char="•"/>
              </a:pP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Sakeuttaminen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sitominen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emulgointi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teksturointi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315"/>
                </a:lnSpc>
                <a:buFont typeface="Arial" panose="020B0604020202020204" pitchFamily="34" charset="0"/>
                <a:buChar char="•"/>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Lääketeollisuus</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Käytetään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tablettien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kapseleiden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valmistuksessa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liukenemisen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tehostamiseksi</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315"/>
                </a:lnSpc>
                <a:buFont typeface="Arial" panose="020B0604020202020204" pitchFamily="34" charset="0"/>
                <a:buChar char="•"/>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Paperin</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Vahvistaa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paperin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kestävyyttä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pehmeyttä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315"/>
                </a:lnSpc>
                <a:buFont typeface="Arial" panose="020B0604020202020204" pitchFamily="34" charset="0"/>
                <a:buChar char="•"/>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Tekstiiliteollisuus</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lisää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jäykkyyttä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ja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parantaa</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esteettisyyttä</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315"/>
                </a:lnSpc>
                <a:buFont typeface="Arial" panose="020B0604020202020204" pitchFamily="34" charset="0"/>
                <a:buChar char="•"/>
              </a:pPr>
              <a:r>
                <a:rPr lang="en-US"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Biomuovi</a:t>
              </a:r>
              <a:r>
                <a:rPr lang="en-US"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Käytetään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kompostipussien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tuotantoon</a:t>
              </a: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342900" lvl="0" indent="-342900" algn="l">
                <a:lnSpc>
                  <a:spcPts val="2315"/>
                </a:lnSpc>
                <a:buFont typeface="Arial" panose="020B0604020202020204" pitchFamily="34" charset="0"/>
                <a:buChar char="•"/>
              </a:pPr>
              <a:r>
                <a:rPr lang="en-US"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58275" y="1498036"/>
            <a:ext cx="3268374" cy="869777"/>
            <a:chOff x="0" y="0"/>
            <a:chExt cx="7453800" cy="1983600"/>
          </a:xfrm>
        </p:grpSpPr>
        <p:sp>
          <p:nvSpPr>
            <p:cNvPr id="15" name="Freeform 15"/>
            <p:cNvSpPr/>
            <p:nvPr/>
          </p:nvSpPr>
          <p:spPr>
            <a:xfrm>
              <a:off x="0" y="0"/>
              <a:ext cx="7453757" cy="1983539"/>
            </a:xfrm>
            <a:custGeom>
              <a:avLst/>
              <a:gdLst/>
              <a:ahLst/>
              <a:cxnLst/>
              <a:rect l="l" t="t" r="r" b="b"/>
              <a:pathLst>
                <a:path w="7453757" h="1983539">
                  <a:moveTo>
                    <a:pt x="0" y="0"/>
                  </a:moveTo>
                  <a:lnTo>
                    <a:pt x="7453757" y="0"/>
                  </a:lnTo>
                  <a:lnTo>
                    <a:pt x="7453757" y="1983539"/>
                  </a:lnTo>
                  <a:lnTo>
                    <a:pt x="0" y="1983539"/>
                  </a:lnTo>
                  <a:close/>
                </a:path>
              </a:pathLst>
            </a:custGeom>
            <a:solidFill>
              <a:srgbClr val="60BA47"/>
            </a:solidFill>
          </p:spPr>
          <p:txBody>
            <a:bodyPr/>
            <a:lstStyle/>
            <a:p>
              <a:endParaRPr lang="fi-FI"/>
            </a:p>
          </p:txBody>
        </p:sp>
        <p:sp>
          <p:nvSpPr>
            <p:cNvPr id="16" name="TextBox 16"/>
            <p:cNvSpPr txBox="1"/>
            <p:nvPr/>
          </p:nvSpPr>
          <p:spPr>
            <a:xfrm>
              <a:off x="0" y="-19050"/>
              <a:ext cx="7453800" cy="2002650"/>
            </a:xfrm>
            <a:prstGeom prst="rect">
              <a:avLst/>
            </a:prstGeom>
          </p:spPr>
          <p:txBody>
            <a:bodyPr lIns="29700" tIns="29700" rIns="29700" bIns="29700" rtlCol="0" anchor="ctr"/>
            <a:lstStyle/>
            <a:p>
              <a:pPr marL="0" lvl="0" indent="0" algn="l">
                <a:lnSpc>
                  <a:spcPts val="2651"/>
                </a:lnSpc>
              </a:pPr>
              <a:r>
                <a:rPr lang="en-US" sz="2455" b="1">
                  <a:solidFill>
                    <a:srgbClr val="FFFFFF"/>
                  </a:solidFill>
                  <a:latin typeface="Calibri (MS) Bold"/>
                  <a:ea typeface="Calibri (MS) Bold"/>
                  <a:cs typeface="Calibri (MS) Bold"/>
                  <a:sym typeface="Calibri (MS) Bold"/>
                </a:rPr>
                <a:t>3. Sopimattomat perunat</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i-FI"/>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3" name="Freeform 3"/>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fi-FI"/>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fi-FI"/>
            </a:p>
          </p:txBody>
        </p:sp>
        <p:sp>
          <p:nvSpPr>
            <p:cNvPr id="8" name="TextBox 8"/>
            <p:cNvSpPr txBox="1"/>
            <p:nvPr/>
          </p:nvSpPr>
          <p:spPr>
            <a:xfrm>
              <a:off x="0" y="-19050"/>
              <a:ext cx="12282040" cy="2185783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29"/>
            <a:ext cx="264240" cy="0"/>
          </a:xfrm>
          <a:prstGeom prst="line">
            <a:avLst/>
          </a:prstGeom>
          <a:ln w="9525" cap="rnd">
            <a:solidFill>
              <a:srgbClr val="60BA47"/>
            </a:solidFill>
            <a:prstDash val="solid"/>
            <a:headEnd type="none" w="sm" len="sm"/>
            <a:tailEnd type="none" w="sm" len="sm"/>
          </a:ln>
        </p:spPr>
        <p:txBody>
          <a:bodyPr/>
          <a:lstStyle/>
          <a:p>
            <a:endParaRPr lang="fi-FI"/>
          </a:p>
        </p:txBody>
      </p:sp>
      <p:sp>
        <p:nvSpPr>
          <p:cNvPr id="10" name="Freeform 10"/>
          <p:cNvSpPr/>
          <p:nvPr/>
        </p:nvSpPr>
        <p:spPr>
          <a:xfrm rot="-5400000">
            <a:off x="9185609" y="5249336"/>
            <a:ext cx="2341886" cy="195158"/>
          </a:xfrm>
          <a:custGeom>
            <a:avLst/>
            <a:gdLst/>
            <a:ahLst/>
            <a:cxnLst/>
            <a:rect l="l" t="t" r="r" b="b"/>
            <a:pathLst>
              <a:path w="2341886" h="195158">
                <a:moveTo>
                  <a:pt x="0" y="0"/>
                </a:moveTo>
                <a:lnTo>
                  <a:pt x="2341886" y="0"/>
                </a:lnTo>
                <a:lnTo>
                  <a:pt x="2341886"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fi-FI"/>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fi-FI"/>
          </a:p>
        </p:txBody>
      </p:sp>
      <p:grpSp>
        <p:nvGrpSpPr>
          <p:cNvPr id="12" name="Group 12"/>
          <p:cNvGrpSpPr/>
          <p:nvPr/>
        </p:nvGrpSpPr>
        <p:grpSpPr>
          <a:xfrm>
            <a:off x="700810" y="1691415"/>
            <a:ext cx="8948281" cy="4441252"/>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0">
                  <a:srgbClr val="09465E">
                    <a:alpha val="1568"/>
                  </a:srgbClr>
                </a:gs>
                <a:gs pos="45000">
                  <a:srgbClr val="09465E">
                    <a:alpha val="1568"/>
                  </a:srgbClr>
                </a:gs>
                <a:gs pos="79000">
                  <a:srgbClr val="09465E">
                    <a:alpha val="100000"/>
                  </a:srgbClr>
                </a:gs>
                <a:gs pos="100000">
                  <a:srgbClr val="09465E">
                    <a:alpha val="100000"/>
                  </a:srgbClr>
                </a:gs>
              </a:gsLst>
              <a:lin ang="5400000"/>
            </a:gradFill>
          </p:spPr>
          <p:txBody>
            <a:bodyPr/>
            <a:lstStyle/>
            <a:p>
              <a:endParaRPr lang="fi-FI"/>
            </a:p>
          </p:txBody>
        </p:sp>
      </p:grpSp>
      <p:grpSp>
        <p:nvGrpSpPr>
          <p:cNvPr id="14" name="Group 14"/>
          <p:cNvGrpSpPr/>
          <p:nvPr/>
        </p:nvGrpSpPr>
        <p:grpSpPr>
          <a:xfrm>
            <a:off x="2511158" y="4292064"/>
            <a:ext cx="5030709" cy="929802"/>
            <a:chOff x="0" y="0"/>
            <a:chExt cx="11472952" cy="2120491"/>
          </a:xfrm>
        </p:grpSpPr>
        <p:sp>
          <p:nvSpPr>
            <p:cNvPr id="15" name="Freeform 15"/>
            <p:cNvSpPr/>
            <p:nvPr/>
          </p:nvSpPr>
          <p:spPr>
            <a:xfrm>
              <a:off x="0" y="0"/>
              <a:ext cx="11472952" cy="2120491"/>
            </a:xfrm>
            <a:custGeom>
              <a:avLst/>
              <a:gdLst/>
              <a:ahLst/>
              <a:cxnLst/>
              <a:rect l="l" t="t" r="r" b="b"/>
              <a:pathLst>
                <a:path w="11472952" h="2120491">
                  <a:moveTo>
                    <a:pt x="0" y="0"/>
                  </a:moveTo>
                  <a:lnTo>
                    <a:pt x="11472952" y="0"/>
                  </a:lnTo>
                  <a:lnTo>
                    <a:pt x="11472952" y="2120491"/>
                  </a:lnTo>
                  <a:lnTo>
                    <a:pt x="0" y="2120491"/>
                  </a:lnTo>
                  <a:close/>
                </a:path>
              </a:pathLst>
            </a:custGeom>
            <a:solidFill>
              <a:srgbClr val="000000">
                <a:alpha val="0"/>
              </a:srgbClr>
            </a:solidFill>
          </p:spPr>
          <p:txBody>
            <a:bodyPr/>
            <a:lstStyle/>
            <a:p>
              <a:endParaRPr lang="fi-FI"/>
            </a:p>
          </p:txBody>
        </p:sp>
        <p:sp>
          <p:nvSpPr>
            <p:cNvPr id="16" name="TextBox 16"/>
            <p:cNvSpPr txBox="1"/>
            <p:nvPr/>
          </p:nvSpPr>
          <p:spPr>
            <a:xfrm>
              <a:off x="0" y="-57150"/>
              <a:ext cx="11472952" cy="2177641"/>
            </a:xfrm>
            <a:prstGeom prst="rect">
              <a:avLst/>
            </a:prstGeom>
          </p:spPr>
          <p:txBody>
            <a:bodyPr lIns="0" tIns="0" rIns="0" bIns="0" rtlCol="0" anchor="t"/>
            <a:lstStyle/>
            <a:p>
              <a:pPr marL="0" lvl="0" indent="0" algn="ctr">
                <a:lnSpc>
                  <a:spcPts val="3157"/>
                </a:lnSpc>
              </a:pPr>
              <a:r>
                <a:rPr lang="en-US" sz="2630" b="1">
                  <a:solidFill>
                    <a:srgbClr val="FFFFFF"/>
                  </a:solidFill>
                  <a:latin typeface="Calibri (MS) Bold"/>
                  <a:ea typeface="Calibri (MS) Bold"/>
                  <a:cs typeface="Calibri (MS) Bold"/>
                  <a:sym typeface="Calibri (MS) Bold"/>
                </a:rPr>
                <a:t>PIENI EDISTYMINEN JOKAINEN PÄIVÄ LISÄÄ SUURIA TULOKSIA</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i-FI"/>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i-FI"/>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CD8D756-865A-4DF8-BFC1-11B99B31AC12}">
  <ds:schemaRefs>
    <ds:schemaRef ds:uri="http://schemas.microsoft.com/sharepoint/v3/contenttype/forms"/>
  </ds:schemaRefs>
</ds:datastoreItem>
</file>

<file path=customXml/itemProps2.xml><?xml version="1.0" encoding="utf-8"?>
<ds:datastoreItem xmlns:ds="http://schemas.openxmlformats.org/officeDocument/2006/customXml" ds:itemID="{DC244481-0C64-4DDC-B578-9A0E05ABB2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AC3045-5839-48D0-AA57-64DD70274DE4}">
  <ds:schemaRefs>
    <ds:schemaRef ds:uri="http://schemas.microsoft.com/office/infopath/2007/PartnerControls"/>
    <ds:schemaRef ds:uri="http://purl.org/dc/elements/1.1/"/>
    <ds:schemaRef ds:uri="d7a7d2cd-df7e-4745-bde0-17e5b7a43ab2"/>
    <ds:schemaRef ds:uri="http://schemas.microsoft.com/office/2006/metadata/properties"/>
    <ds:schemaRef ds:uri="http://schemas.microsoft.com/office/2006/documentManagement/types"/>
    <ds:schemaRef ds:uri="http://purl.org/dc/dcmitype/"/>
    <ds:schemaRef ds:uri="http://schemas.openxmlformats.org/package/2006/metadata/core-properties"/>
    <ds:schemaRef ds:uri="c90da0c0-d638-440e-806c-9eaade8987c8"/>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578</TotalTime>
  <Words>403</Words>
  <Application>Microsoft Office PowerPoint</Application>
  <PresentationFormat>Custom</PresentationFormat>
  <Paragraphs>58</Paragraphs>
  <Slides>10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 (MS)</vt:lpstr>
      <vt:lpstr>Calibri</vt:lpstr>
      <vt:lpstr>Montserrat Light</vt:lpstr>
      <vt:lpstr>Aptos</vt:lpstr>
      <vt:lpstr>Montserrat</vt:lpstr>
      <vt:lpstr>Calibri (MS)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dc:creator>Anna-Maria Saarela</dc:creator>
  <cp:lastModifiedBy>Paula Whyte ( Momentum Consulting )</cp:lastModifiedBy>
  <cp:revision>7</cp:revision>
  <dcterms:created xsi:type="dcterms:W3CDTF">2006-08-16T00:00:00Z</dcterms:created>
  <dcterms:modified xsi:type="dcterms:W3CDTF">2025-03-28T10:15:55Z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