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4392" r:id="rId5"/>
    <p:sldId id="4347" r:id="rId6"/>
    <p:sldId id="267" r:id="rId7"/>
    <p:sldId id="257" r:id="rId8"/>
    <p:sldId id="258" r:id="rId9"/>
    <p:sldId id="259" r:id="rId10"/>
    <p:sldId id="260" r:id="rId11"/>
    <p:sldId id="261" r:id="rId12"/>
    <p:sldId id="262" r:id="rId13"/>
    <p:sldId id="263" r:id="rId14"/>
    <p:sldId id="264" r:id="rId15"/>
    <p:sldId id="265" r:id="rId16"/>
    <p:sldId id="266" r:id="rId17"/>
    <p:sldId id="268" r:id="rId18"/>
    <p:sldId id="269" r:id="rId19"/>
  </p:sldIdLst>
  <p:sldSz cx="10693400" cy="7556500"/>
  <p:notesSz cx="6858000" cy="9144000"/>
  <p:embeddedFontLst>
    <p:embeddedFont>
      <p:font typeface="Arimo Bold" panose="020B0604020202020204" charset="0"/>
      <p:regular r:id="rId21"/>
    </p:embeddedFont>
    <p:embeddedFont>
      <p:font typeface="Calibri (MS)" panose="020B0604020202020204" charset="0"/>
      <p:regular r:id="rId22"/>
    </p:embeddedFont>
    <p:embeddedFont>
      <p:font typeface="Calibri (MS) Bold" panose="020B0604020202020204" charset="0"/>
      <p:regular r:id="rId23"/>
    </p:embeddedFont>
    <p:embeddedFont>
      <p:font typeface="Montserrat" panose="00000500000000000000" pitchFamily="2" charset="0"/>
      <p:regular r:id="rId24"/>
      <p:bold r:id="rId25"/>
      <p:italic r:id="rId26"/>
      <p:boldItalic r:id="rId27"/>
    </p:embeddedFont>
    <p:embeddedFont>
      <p:font typeface="Montserrat Light" panose="00000400000000000000" pitchFamily="2"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6DA1F1-DBD2-4520-AF0C-8E3E8EEBF005}" v="1" dt="2025-03-27T19:36:18.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91" d="100"/>
          <a:sy n="91" d="100"/>
        </p:scale>
        <p:origin x="315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CC839-3991-4AF1-B926-2D9A88B0AC87}" type="datetimeFigureOut">
              <a:rPr lang="en-GB" smtClean="0"/>
              <a:t>28/03/2025</a:t>
            </a:fld>
            <a:endParaRPr lang="en-GB"/>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96B69-400B-4621-92E5-AF906A7E9972}" type="slidenum">
              <a:rPr lang="en-GB" smtClean="0"/>
              <a:t>‹#›</a:t>
            </a:fld>
            <a:endParaRPr lang="en-GB"/>
          </a:p>
        </p:txBody>
      </p:sp>
    </p:spTree>
    <p:extLst>
      <p:ext uri="{BB962C8B-B14F-4D97-AF65-F5344CB8AC3E}">
        <p14:creationId xmlns:p14="http://schemas.microsoft.com/office/powerpoint/2010/main" val="187910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17FAF-CCB8-E201-EB04-89C562B41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0AE3D-8937-331C-5784-FCDE48FE0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9882A-EA01-E7B6-2554-DDB5B31047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21BF31-3655-0F44-876F-06D3A42FE0CA}"/>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BE5DE82-CF29-044D-9158-06A81114988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8046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678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068738" y="-7026932"/>
            <a:ext cx="14055049" cy="649605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89182" y="56189"/>
            <a:ext cx="2803995" cy="2502877"/>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503092"/>
            <a:ext cx="10693400" cy="3955640"/>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515">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953541"/>
            <a:ext cx="4283154" cy="3147896"/>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3281" tIns="21640" rIns="43281" bIns="21640" numCol="1" spcCol="0" rtlCol="0" fromWordArt="0" anchor="ctr" anchorCtr="0" forceAA="0" compatLnSpc="1">
            <a:prstTxWarp prst="textNoShape">
              <a:avLst/>
            </a:prstTxWarp>
            <a:noAutofit/>
          </a:bodyPr>
          <a:lstStyle/>
          <a:p>
            <a:endParaRPr lang="en-GB" sz="464"/>
          </a:p>
        </p:txBody>
      </p:sp>
      <p:pic>
        <p:nvPicPr>
          <p:cNvPr id="5" name="Picture 4">
            <a:extLst>
              <a:ext uri="{FF2B5EF4-FFF2-40B4-BE49-F238E27FC236}">
                <a16:creationId xmlns:a16="http://schemas.microsoft.com/office/drawing/2014/main" id="{74115194-8CE7-500C-C36F-5ED9BAB8785D}"/>
              </a:ext>
            </a:extLst>
          </p:cNvPr>
          <p:cNvPicPr>
            <a:picLocks noChangeAspect="1"/>
          </p:cNvPicPr>
          <p:nvPr userDrawn="1"/>
        </p:nvPicPr>
        <p:blipFill>
          <a:blip r:embed="rId3"/>
          <a:srcRect/>
          <a:stretch/>
        </p:blipFill>
        <p:spPr>
          <a:xfrm>
            <a:off x="4654567" y="6644257"/>
            <a:ext cx="2054262" cy="457180"/>
          </a:xfrm>
          <a:prstGeom prst="rect">
            <a:avLst/>
          </a:prstGeom>
        </p:spPr>
      </p:pic>
      <p:pic>
        <p:nvPicPr>
          <p:cNvPr id="6" name="Picture 5" descr="A grey and black sign with a person in a circle&#10;&#10;AI-generated content may be incorrect.">
            <a:extLst>
              <a:ext uri="{FF2B5EF4-FFF2-40B4-BE49-F238E27FC236}">
                <a16:creationId xmlns:a16="http://schemas.microsoft.com/office/drawing/2014/main" id="{0F84197F-5481-BDBB-2832-C7385EC1A4C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89182" y="6644257"/>
            <a:ext cx="1061410" cy="387245"/>
          </a:xfrm>
          <a:prstGeom prst="rect">
            <a:avLst/>
          </a:prstGeom>
        </p:spPr>
      </p:pic>
    </p:spTree>
    <p:extLst>
      <p:ext uri="{BB962C8B-B14F-4D97-AF65-F5344CB8AC3E}">
        <p14:creationId xmlns:p14="http://schemas.microsoft.com/office/powerpoint/2010/main" val="4084732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1900924" y="851038"/>
            <a:ext cx="8175175" cy="5267438"/>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4">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40660" y="424721"/>
            <a:ext cx="3602839" cy="670705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515">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333342" y="3778251"/>
            <a:ext cx="5553193" cy="2340225"/>
          </a:xfrm>
          <a:prstGeom prst="rect">
            <a:avLst/>
          </a:prstGeom>
        </p:spPr>
        <p:txBody>
          <a:bodyPr/>
          <a:lstStyle>
            <a:lvl1pPr algn="l">
              <a:buNone/>
              <a:defRPr sz="2105" b="0" i="0" spc="0">
                <a:solidFill>
                  <a:schemeClr val="bg1"/>
                </a:solidFill>
                <a:latin typeface="+mn-lt"/>
              </a:defRPr>
            </a:lvl1pPr>
            <a:lvl2pPr>
              <a:buNone/>
              <a:defRPr sz="1754" b="0" i="0" spc="263">
                <a:solidFill>
                  <a:schemeClr val="bg1"/>
                </a:solidFill>
                <a:latin typeface="Montserrat Light" pitchFamily="2" charset="77"/>
              </a:defRPr>
            </a:lvl2pPr>
            <a:lvl3pPr>
              <a:buNone/>
              <a:defRPr sz="1754" b="0" i="0" spc="263">
                <a:solidFill>
                  <a:schemeClr val="bg1"/>
                </a:solidFill>
                <a:latin typeface="Montserrat Light" pitchFamily="2" charset="77"/>
              </a:defRPr>
            </a:lvl3pPr>
            <a:lvl4pPr>
              <a:buNone/>
              <a:defRPr sz="1754" b="0" i="0" spc="263">
                <a:solidFill>
                  <a:schemeClr val="bg1"/>
                </a:solidFill>
                <a:latin typeface="Montserrat Light" pitchFamily="2" charset="77"/>
              </a:defRPr>
            </a:lvl4pPr>
            <a:lvl5pPr>
              <a:buNone/>
              <a:defRPr sz="1754" b="0" i="0" spc="263">
                <a:solidFill>
                  <a:schemeClr val="bg1"/>
                </a:solidFill>
                <a:latin typeface="Montserrat Light" pitchFamily="2" charset="77"/>
              </a:defRPr>
            </a:lvl5pPr>
          </a:lstStyle>
          <a:p>
            <a:pPr lvl="0"/>
            <a:r>
              <a:rPr lang="en-GB"/>
              <a:t>Click to type…</a:t>
            </a:r>
            <a:endParaRPr lang="en-US"/>
          </a:p>
        </p:txBody>
      </p:sp>
      <p:sp>
        <p:nvSpPr>
          <p:cNvPr id="2" name="TextBox 1">
            <a:extLst>
              <a:ext uri="{FF2B5EF4-FFF2-40B4-BE49-F238E27FC236}">
                <a16:creationId xmlns:a16="http://schemas.microsoft.com/office/drawing/2014/main" id="{3D209341-3212-15CC-FC21-5A444D82D36B}"/>
              </a:ext>
            </a:extLst>
          </p:cNvPr>
          <p:cNvSpPr txBox="1"/>
          <p:nvPr userDrawn="1"/>
        </p:nvSpPr>
        <p:spPr>
          <a:xfrm>
            <a:off x="6006048" y="6312060"/>
            <a:ext cx="4070051"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D230886-B446-0DC1-A969-75453BAD68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20733" y="6300013"/>
            <a:ext cx="1667896" cy="371393"/>
          </a:xfrm>
          <a:prstGeom prst="rect">
            <a:avLst/>
          </a:prstGeom>
        </p:spPr>
      </p:pic>
      <p:pic>
        <p:nvPicPr>
          <p:cNvPr id="4" name="Picture 3" descr="A grey and black sign with a person in a circle&#10;&#10;AI-generated content may be incorrect.">
            <a:extLst>
              <a:ext uri="{FF2B5EF4-FFF2-40B4-BE49-F238E27FC236}">
                <a16:creationId xmlns:a16="http://schemas.microsoft.com/office/drawing/2014/main" id="{4CEDB4DA-AD10-BFA8-E9E9-8279E825A0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62201" y="6806637"/>
            <a:ext cx="869046" cy="317063"/>
          </a:xfrm>
          <a:prstGeom prst="rect">
            <a:avLst/>
          </a:prstGeom>
        </p:spPr>
      </p:pic>
      <p:sp>
        <p:nvSpPr>
          <p:cNvPr id="5" name="TextBox 4">
            <a:extLst>
              <a:ext uri="{FF2B5EF4-FFF2-40B4-BE49-F238E27FC236}">
                <a16:creationId xmlns:a16="http://schemas.microsoft.com/office/drawing/2014/main" id="{CF0B31EB-051F-394A-92C0-B26E1C4236AF}"/>
              </a:ext>
            </a:extLst>
          </p:cNvPr>
          <p:cNvSpPr txBox="1"/>
          <p:nvPr userDrawn="1"/>
        </p:nvSpPr>
        <p:spPr>
          <a:xfrm>
            <a:off x="6003349" y="6754368"/>
            <a:ext cx="40499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2893441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hyperlink" Target="https://www.instagram.com/cie.gateway?igsh=dzNxYnl3OGpnbmpn" TargetMode="External"/><Relationship Id="rId2" Type="http://schemas.openxmlformats.org/officeDocument/2006/relationships/image" Target="../media/image7.png"/><Relationship Id="rId16"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hyperlink" Target="https://www.youtube.com/@CiEGateway" TargetMode="External"/><Relationship Id="rId11" Type="http://schemas.openxmlformats.org/officeDocument/2006/relationships/image" Target="../media/image25.svg"/><Relationship Id="rId5" Type="http://schemas.openxmlformats.org/officeDocument/2006/relationships/image" Target="../media/image21.jpeg"/><Relationship Id="rId15" Type="http://schemas.openxmlformats.org/officeDocument/2006/relationships/image" Target="../media/image17.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hyperlink" Target="https://www.linkedin.com/company/cooperation-in-education-gateway" TargetMode="External"/><Relationship Id="rId1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23BF2-E4F2-8371-7ED7-C3A103F878B1}"/>
            </a:ext>
          </a:extLst>
        </p:cNvPr>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97691083-126B-645F-B1F1-3D1DF356CADC}"/>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0" y="2763213"/>
            <a:ext cx="10693400" cy="3148723"/>
          </a:xfrm>
        </p:spPr>
      </p:pic>
      <p:sp>
        <p:nvSpPr>
          <p:cNvPr id="14" name="TextBox 13">
            <a:extLst>
              <a:ext uri="{FF2B5EF4-FFF2-40B4-BE49-F238E27FC236}">
                <a16:creationId xmlns:a16="http://schemas.microsoft.com/office/drawing/2014/main" id="{DF4D0D2F-8C16-CE39-1BE9-7CF488007713}"/>
              </a:ext>
            </a:extLst>
          </p:cNvPr>
          <p:cNvSpPr txBox="1"/>
          <p:nvPr/>
        </p:nvSpPr>
        <p:spPr>
          <a:xfrm>
            <a:off x="2321038" y="4545208"/>
            <a:ext cx="6627135" cy="578300"/>
          </a:xfrm>
          <a:prstGeom prst="rect">
            <a:avLst/>
          </a:prstGeom>
          <a:solidFill>
            <a:schemeClr val="bg1"/>
          </a:solidFill>
        </p:spPr>
        <p:txBody>
          <a:bodyPr wrap="none" rtlCol="0">
            <a:spAutoFit/>
          </a:bodyPr>
          <a:lstStyle/>
          <a:p>
            <a:pPr defTabSz="802020">
              <a:buClr>
                <a:srgbClr val="000000"/>
              </a:buClr>
              <a:defRPr/>
            </a:pPr>
            <a:r>
              <a:rPr lang="en-US" sz="3158" b="1" kern="0" dirty="0">
                <a:solidFill>
                  <a:srgbClr val="60BA47"/>
                </a:solidFill>
                <a:latin typeface="Calibri" panose="020F0502020204030204" pitchFamily="34" charset="0"/>
                <a:cs typeface="Calibri" panose="020F0502020204030204" pitchFamily="34" charset="0"/>
                <a:sym typeface="Arial"/>
              </a:rPr>
              <a:t>OLIIVIT – </a:t>
            </a:r>
            <a:r>
              <a:rPr lang="en-US" sz="3158" b="1" kern="0" dirty="0" err="1">
                <a:solidFill>
                  <a:srgbClr val="60BA47"/>
                </a:solidFill>
                <a:latin typeface="Calibri" panose="020F0502020204030204" pitchFamily="34" charset="0"/>
                <a:cs typeface="Calibri" panose="020F0502020204030204" pitchFamily="34" charset="0"/>
                <a:sym typeface="Arial"/>
              </a:rPr>
              <a:t>Jätevirtojen</a:t>
            </a:r>
            <a:r>
              <a:rPr lang="en-US" sz="3158" b="1" kern="0" dirty="0">
                <a:solidFill>
                  <a:srgbClr val="60BA47"/>
                </a:solidFill>
                <a:latin typeface="Calibri" panose="020F0502020204030204" pitchFamily="34" charset="0"/>
                <a:cs typeface="Calibri" panose="020F0502020204030204" pitchFamily="34" charset="0"/>
                <a:sym typeface="Arial"/>
              </a:rPr>
              <a:t> </a:t>
            </a:r>
            <a:r>
              <a:rPr lang="en-US" sz="3158" b="1" kern="0" dirty="0" err="1">
                <a:solidFill>
                  <a:srgbClr val="60BA47"/>
                </a:solidFill>
                <a:latin typeface="Calibri" panose="020F0502020204030204" pitchFamily="34" charset="0"/>
                <a:cs typeface="Calibri" panose="020F0502020204030204" pitchFamily="34" charset="0"/>
                <a:sym typeface="Arial"/>
              </a:rPr>
              <a:t>hyödyntäminen</a:t>
            </a:r>
            <a:r>
              <a:rPr lang="en-US" sz="3158" b="1" kern="0" dirty="0">
                <a:solidFill>
                  <a:srgbClr val="60BA47"/>
                </a:solidFill>
                <a:latin typeface="Calibri" panose="020F0502020204030204" pitchFamily="34" charset="0"/>
                <a:cs typeface="Calibri" panose="020F0502020204030204" pitchFamily="34" charset="0"/>
                <a:sym typeface="Arial"/>
              </a:rPr>
              <a:t> </a:t>
            </a:r>
          </a:p>
        </p:txBody>
      </p:sp>
      <p:sp>
        <p:nvSpPr>
          <p:cNvPr id="7" name="Freeform 6">
            <a:extLst>
              <a:ext uri="{FF2B5EF4-FFF2-40B4-BE49-F238E27FC236}">
                <a16:creationId xmlns:a16="http://schemas.microsoft.com/office/drawing/2014/main" id="{09CD4256-3FEF-33B6-05B7-B2F25D3E73DF}"/>
              </a:ext>
            </a:extLst>
          </p:cNvPr>
          <p:cNvSpPr/>
          <p:nvPr/>
        </p:nvSpPr>
        <p:spPr>
          <a:xfrm>
            <a:off x="-6214096" y="3284845"/>
            <a:ext cx="8146392" cy="4196930"/>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defTabSz="802020">
              <a:buClr>
                <a:srgbClr val="000000"/>
              </a:buClr>
              <a:defRPr/>
            </a:pPr>
            <a:endParaRPr lang="en-US" sz="1228" kern="0">
              <a:solidFill>
                <a:srgbClr val="000000"/>
              </a:solidFill>
              <a:latin typeface="Arial"/>
              <a:cs typeface="Arial"/>
              <a:sym typeface="Arial"/>
            </a:endParaRPr>
          </a:p>
        </p:txBody>
      </p:sp>
    </p:spTree>
    <p:extLst>
      <p:ext uri="{BB962C8B-B14F-4D97-AF65-F5344CB8AC3E}">
        <p14:creationId xmlns:p14="http://schemas.microsoft.com/office/powerpoint/2010/main" val="30064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4232168" y="1498035"/>
            <a:ext cx="5561529" cy="4530794"/>
            <a:chOff x="0" y="0"/>
            <a:chExt cx="12683532" cy="10332854"/>
          </a:xfrm>
        </p:grpSpPr>
        <p:sp>
          <p:nvSpPr>
            <p:cNvPr id="12" name="Freeform 12"/>
            <p:cNvSpPr/>
            <p:nvPr/>
          </p:nvSpPr>
          <p:spPr>
            <a:xfrm>
              <a:off x="0" y="0"/>
              <a:ext cx="12683532" cy="10332854"/>
            </a:xfrm>
            <a:custGeom>
              <a:avLst/>
              <a:gdLst/>
              <a:ahLst/>
              <a:cxnLst/>
              <a:rect l="l" t="t" r="r" b="b"/>
              <a:pathLst>
                <a:path w="12683532" h="10332854">
                  <a:moveTo>
                    <a:pt x="0" y="0"/>
                  </a:moveTo>
                  <a:lnTo>
                    <a:pt x="12683532" y="0"/>
                  </a:lnTo>
                  <a:lnTo>
                    <a:pt x="12683532" y="10332854"/>
                  </a:lnTo>
                  <a:lnTo>
                    <a:pt x="0" y="10332854"/>
                  </a:lnTo>
                  <a:close/>
                </a:path>
              </a:pathLst>
            </a:custGeom>
            <a:solidFill>
              <a:srgbClr val="000000">
                <a:alpha val="0"/>
              </a:srgbClr>
            </a:solidFill>
          </p:spPr>
          <p:txBody>
            <a:bodyPr/>
            <a:lstStyle/>
            <a:p>
              <a:endParaRPr lang="fi-FI"/>
            </a:p>
          </p:txBody>
        </p:sp>
        <p:sp>
          <p:nvSpPr>
            <p:cNvPr id="13" name="TextBox 13"/>
            <p:cNvSpPr txBox="1"/>
            <p:nvPr/>
          </p:nvSpPr>
          <p:spPr>
            <a:xfrm>
              <a:off x="0" y="-9525"/>
              <a:ext cx="12683532" cy="10342379"/>
            </a:xfrm>
            <a:prstGeom prst="rect">
              <a:avLst/>
            </a:prstGeom>
          </p:spPr>
          <p:txBody>
            <a:bodyPr lIns="0" tIns="0" rIns="0" bIns="0" rtlCol="0" anchor="t"/>
            <a:lstStyle/>
            <a:p>
              <a:pPr marL="0" lvl="0" indent="0" algn="l">
                <a:lnSpc>
                  <a:spcPts val="2174"/>
                </a:lnSpc>
              </a:pPr>
              <a:endParaRPr dirty="0"/>
            </a:p>
            <a:p>
              <a:pPr marL="0" lvl="0" indent="0" algn="l">
                <a:lnSpc>
                  <a:spcPts val="2174"/>
                </a:lnSpc>
              </a:pPr>
              <a:r>
                <a:rPr lang="en-US" sz="2104" b="1" dirty="0" err="1">
                  <a:solidFill>
                    <a:srgbClr val="09465E"/>
                  </a:solidFill>
                  <a:latin typeface="Calibri (MS) Bold"/>
                  <a:ea typeface="Calibri (MS) Bold"/>
                  <a:cs typeface="Calibri (MS) Bold"/>
                  <a:sym typeface="Calibri (MS) Bold"/>
                </a:rPr>
                <a:t>Oliivinlehtitee</a:t>
              </a:r>
              <a:r>
                <a:rPr lang="en-US" sz="2104" b="1" dirty="0">
                  <a:solidFill>
                    <a:srgbClr val="09465E"/>
                  </a:solidFill>
                  <a:latin typeface="Calibri (MS) Bold"/>
                  <a:ea typeface="Calibri (MS) Bold"/>
                  <a:cs typeface="Calibri (MS) Bold"/>
                  <a:sym typeface="Calibri (MS) Bold"/>
                </a:rPr>
                <a:t>: </a:t>
              </a:r>
              <a:r>
                <a:rPr lang="en-US" sz="2104" dirty="0" err="1">
                  <a:solidFill>
                    <a:srgbClr val="09465E"/>
                  </a:solidFill>
                  <a:latin typeface="Calibri (MS) Bold"/>
                  <a:ea typeface="Calibri (MS) Bold"/>
                  <a:cs typeface="Calibri (MS) Bold"/>
                  <a:sym typeface="Calibri (MS) Bold"/>
                </a:rPr>
                <a:t>Oliivinlehdillä</a:t>
              </a:r>
              <a:r>
                <a:rPr lang="en-US" sz="2104" dirty="0">
                  <a:solidFill>
                    <a:srgbClr val="09465E"/>
                  </a:solidFill>
                  <a:latin typeface="Calibri (MS) Bold"/>
                  <a:ea typeface="Calibri (MS) Bold"/>
                  <a:cs typeface="Calibri (MS) Bold"/>
                  <a:sym typeface="Calibri (MS) Bold"/>
                </a:rPr>
                <a:t> on </a:t>
              </a:r>
              <a:r>
                <a:rPr lang="en-US" sz="2104" dirty="0" err="1">
                  <a:solidFill>
                    <a:srgbClr val="09465E"/>
                  </a:solidFill>
                  <a:latin typeface="Calibri (MS) Bold"/>
                  <a:ea typeface="Calibri (MS) Bold"/>
                  <a:cs typeface="Calibri (MS) Bold"/>
                  <a:sym typeface="Calibri (MS) Bold"/>
                </a:rPr>
                <a:t>hypoglykeemisiä</a:t>
              </a:r>
              <a:r>
                <a:rPr lang="en-US" sz="2104" dirty="0">
                  <a:solidFill>
                    <a:srgbClr val="09465E"/>
                  </a:solidFill>
                  <a:latin typeface="Calibri (MS) Bold"/>
                  <a:ea typeface="Calibri (MS) Bold"/>
                  <a:cs typeface="Calibri (MS) Bold"/>
                  <a:sym typeface="Calibri (MS) Bold"/>
                </a:rPr>
                <a:t>, </a:t>
              </a:r>
              <a:r>
                <a:rPr lang="en-US" sz="2104" dirty="0" err="1">
                  <a:solidFill>
                    <a:srgbClr val="09465E"/>
                  </a:solidFill>
                  <a:latin typeface="Calibri (MS) Bold"/>
                  <a:ea typeface="Calibri (MS) Bold"/>
                  <a:cs typeface="Calibri (MS) Bold"/>
                  <a:sym typeface="Calibri (MS) Bold"/>
                </a:rPr>
                <a:t>diureettisia</a:t>
              </a:r>
              <a:r>
                <a:rPr lang="en-US" sz="2104" dirty="0">
                  <a:solidFill>
                    <a:srgbClr val="09465E"/>
                  </a:solidFill>
                  <a:latin typeface="Calibri (MS) Bold"/>
                  <a:ea typeface="Calibri (MS) Bold"/>
                  <a:cs typeface="Calibri (MS) Bold"/>
                  <a:sym typeface="Calibri (MS) Bold"/>
                </a:rPr>
                <a:t> ja </a:t>
              </a:r>
              <a:r>
                <a:rPr lang="en-US" sz="2104" dirty="0" err="1">
                  <a:solidFill>
                    <a:srgbClr val="09465E"/>
                  </a:solidFill>
                  <a:latin typeface="Calibri (MS) Bold"/>
                  <a:ea typeface="Calibri (MS) Bold"/>
                  <a:cs typeface="Calibri (MS) Bold"/>
                  <a:sym typeface="Calibri (MS) Bold"/>
                </a:rPr>
                <a:t>kolesterolia</a:t>
              </a:r>
              <a:r>
                <a:rPr lang="en-US" sz="2104" dirty="0">
                  <a:solidFill>
                    <a:srgbClr val="09465E"/>
                  </a:solidFill>
                  <a:latin typeface="Calibri (MS) Bold"/>
                  <a:ea typeface="Calibri (MS) Bold"/>
                  <a:cs typeface="Calibri (MS) Bold"/>
                  <a:sym typeface="Calibri (MS) Bold"/>
                </a:rPr>
                <a:t> </a:t>
              </a:r>
              <a:r>
                <a:rPr lang="en-US" sz="2104" dirty="0" err="1">
                  <a:solidFill>
                    <a:srgbClr val="09465E"/>
                  </a:solidFill>
                  <a:latin typeface="Calibri (MS) Bold"/>
                  <a:ea typeface="Calibri (MS) Bold"/>
                  <a:cs typeface="Calibri (MS) Bold"/>
                  <a:sym typeface="Calibri (MS) Bold"/>
                </a:rPr>
                <a:t>alentavia</a:t>
              </a:r>
              <a:r>
                <a:rPr lang="en-US" sz="2104" dirty="0">
                  <a:solidFill>
                    <a:srgbClr val="09465E"/>
                  </a:solidFill>
                  <a:latin typeface="Calibri (MS) Bold"/>
                  <a:ea typeface="Calibri (MS) Bold"/>
                  <a:cs typeface="Calibri (MS) Bold"/>
                  <a:sym typeface="Calibri (MS) Bold"/>
                </a:rPr>
                <a:t> </a:t>
              </a:r>
              <a:r>
                <a:rPr lang="en-US" sz="2104" dirty="0" err="1">
                  <a:solidFill>
                    <a:srgbClr val="09465E"/>
                  </a:solidFill>
                  <a:latin typeface="Calibri (MS) Bold"/>
                  <a:ea typeface="Calibri (MS) Bold"/>
                  <a:cs typeface="Calibri (MS) Bold"/>
                  <a:sym typeface="Calibri (MS) Bold"/>
                </a:rPr>
                <a:t>ominaisuuksia</a:t>
              </a:r>
              <a:r>
                <a:rPr lang="en-US" sz="2104" dirty="0">
                  <a:solidFill>
                    <a:srgbClr val="09465E"/>
                  </a:solidFill>
                  <a:latin typeface="Calibri (MS) Bold"/>
                  <a:ea typeface="Calibri (MS) Bold"/>
                  <a:cs typeface="Calibri (MS) Bold"/>
                  <a:sym typeface="Calibri (MS) Bold"/>
                </a:rPr>
                <a:t>. </a:t>
              </a:r>
              <a:r>
                <a:rPr lang="en-US" sz="2104" dirty="0" err="1">
                  <a:solidFill>
                    <a:srgbClr val="09465E"/>
                  </a:solidFill>
                  <a:latin typeface="Calibri (MS) Bold"/>
                  <a:ea typeface="Calibri (MS) Bold"/>
                  <a:cs typeface="Calibri (MS) Bold"/>
                  <a:sym typeface="Calibri (MS) Bold"/>
                </a:rPr>
                <a:t>Näiden</a:t>
              </a:r>
              <a:r>
                <a:rPr lang="en-US" sz="2104" dirty="0">
                  <a:solidFill>
                    <a:srgbClr val="09465E"/>
                  </a:solidFill>
                  <a:latin typeface="Calibri (MS) Bold"/>
                  <a:ea typeface="Calibri (MS) Bold"/>
                  <a:cs typeface="Calibri (MS) Bold"/>
                  <a:sym typeface="Calibri (MS) Bold"/>
                </a:rPr>
                <a:t> </a:t>
              </a:r>
              <a:r>
                <a:rPr lang="en-US" sz="2104" dirty="0" err="1">
                  <a:solidFill>
                    <a:srgbClr val="09465E"/>
                  </a:solidFill>
                  <a:latin typeface="Calibri (MS) Bold"/>
                  <a:ea typeface="Calibri (MS) Bold"/>
                  <a:cs typeface="Calibri (MS) Bold"/>
                  <a:sym typeface="Calibri (MS) Bold"/>
                </a:rPr>
                <a:t>hyödyllisten</a:t>
              </a:r>
              <a:r>
                <a:rPr lang="en-US" sz="2104" dirty="0">
                  <a:solidFill>
                    <a:srgbClr val="09465E"/>
                  </a:solidFill>
                  <a:latin typeface="Calibri (MS) Bold"/>
                  <a:ea typeface="Calibri (MS) Bold"/>
                  <a:cs typeface="Calibri (MS) Bold"/>
                  <a:sym typeface="Calibri (MS) Bold"/>
                </a:rPr>
                <a:t> </a:t>
              </a:r>
              <a:r>
                <a:rPr lang="en-US" sz="2104" dirty="0" err="1">
                  <a:solidFill>
                    <a:srgbClr val="09465E"/>
                  </a:solidFill>
                  <a:latin typeface="Calibri (MS) Bold"/>
                  <a:ea typeface="Calibri (MS) Bold"/>
                  <a:cs typeface="Calibri (MS) Bold"/>
                  <a:sym typeface="Calibri (MS) Bold"/>
                </a:rPr>
                <a:t>ominaisuuksien</a:t>
              </a:r>
              <a:r>
                <a:rPr lang="en-US" sz="2104" dirty="0">
                  <a:solidFill>
                    <a:srgbClr val="09465E"/>
                  </a:solidFill>
                  <a:latin typeface="Calibri (MS) Bold"/>
                  <a:ea typeface="Calibri (MS) Bold"/>
                  <a:cs typeface="Calibri (MS) Bold"/>
                  <a:sym typeface="Calibri (MS) Bold"/>
                </a:rPr>
                <a:t> </a:t>
              </a:r>
              <a:r>
                <a:rPr lang="en-US" sz="2104" dirty="0" err="1">
                  <a:solidFill>
                    <a:srgbClr val="09465E"/>
                  </a:solidFill>
                  <a:latin typeface="Calibri (MS) Bold"/>
                  <a:ea typeface="Calibri (MS) Bold"/>
                  <a:cs typeface="Calibri (MS) Bold"/>
                  <a:sym typeface="Calibri (MS) Bold"/>
                </a:rPr>
                <a:t>taustalla</a:t>
              </a:r>
              <a:r>
                <a:rPr lang="en-US" sz="2104" dirty="0">
                  <a:solidFill>
                    <a:srgbClr val="09465E"/>
                  </a:solidFill>
                  <a:latin typeface="Calibri (MS) Bold"/>
                  <a:ea typeface="Calibri (MS) Bold"/>
                  <a:cs typeface="Calibri (MS) Bold"/>
                  <a:sym typeface="Calibri (MS) Bold"/>
                </a:rPr>
                <a:t> on </a:t>
              </a:r>
              <a:r>
                <a:rPr lang="en-US" sz="2104" dirty="0" err="1">
                  <a:solidFill>
                    <a:srgbClr val="09465E"/>
                  </a:solidFill>
                  <a:latin typeface="Calibri (MS) Bold"/>
                  <a:ea typeface="Calibri (MS) Bold"/>
                  <a:cs typeface="Calibri (MS) Bold"/>
                  <a:sym typeface="Calibri (MS) Bold"/>
                </a:rPr>
                <a:t>tietyn</a:t>
              </a:r>
              <a:r>
                <a:rPr lang="en-US" sz="2104" dirty="0">
                  <a:solidFill>
                    <a:srgbClr val="09465E"/>
                  </a:solidFill>
                  <a:latin typeface="Calibri (MS) Bold"/>
                  <a:ea typeface="Calibri (MS) Bold"/>
                  <a:cs typeface="Calibri (MS) Bold"/>
                  <a:sym typeface="Calibri (MS) Bold"/>
                </a:rPr>
                <a:t> </a:t>
              </a:r>
              <a:r>
                <a:rPr lang="en-US" sz="2104" dirty="0" err="1">
                  <a:solidFill>
                    <a:srgbClr val="09465E"/>
                  </a:solidFill>
                  <a:latin typeface="Calibri (MS) Bold"/>
                  <a:ea typeface="Calibri (MS) Bold"/>
                  <a:cs typeface="Calibri (MS) Bold"/>
                  <a:sym typeface="Calibri (MS) Bold"/>
                </a:rPr>
                <a:t>aineen</a:t>
              </a:r>
              <a:r>
                <a:rPr lang="en-US" sz="2104" dirty="0">
                  <a:solidFill>
                    <a:srgbClr val="09465E"/>
                  </a:solidFill>
                  <a:latin typeface="Calibri (MS) Bold"/>
                  <a:ea typeface="Calibri (MS) Bold"/>
                  <a:cs typeface="Calibri (MS) Bold"/>
                  <a:sym typeface="Calibri (MS) Bold"/>
                </a:rPr>
                <a:t>, </a:t>
              </a:r>
              <a:r>
                <a:rPr lang="en-US" sz="2104" dirty="0" err="1">
                  <a:solidFill>
                    <a:srgbClr val="09465E"/>
                  </a:solidFill>
                  <a:latin typeface="Calibri (MS) Bold"/>
                  <a:ea typeface="Calibri (MS) Bold"/>
                  <a:cs typeface="Calibri (MS) Bold"/>
                  <a:sym typeface="Calibri (MS) Bold"/>
                </a:rPr>
                <a:t>oleuropeiinin</a:t>
              </a:r>
              <a:r>
                <a:rPr lang="en-US" sz="2104" dirty="0">
                  <a:solidFill>
                    <a:srgbClr val="09465E"/>
                  </a:solidFill>
                  <a:latin typeface="Calibri (MS) Bold"/>
                  <a:ea typeface="Calibri (MS) Bold"/>
                  <a:cs typeface="Calibri (MS) Bold"/>
                  <a:sym typeface="Calibri (MS) Bold"/>
                </a:rPr>
                <a:t>, </a:t>
              </a:r>
              <a:r>
                <a:rPr lang="en-US" sz="2104" dirty="0" err="1">
                  <a:solidFill>
                    <a:srgbClr val="09465E"/>
                  </a:solidFill>
                  <a:latin typeface="Calibri (MS) Bold"/>
                  <a:ea typeface="Calibri (MS) Bold"/>
                  <a:cs typeface="Calibri (MS) Bold"/>
                  <a:sym typeface="Calibri (MS) Bold"/>
                </a:rPr>
                <a:t>läsnäolo</a:t>
              </a:r>
              <a:r>
                <a:rPr lang="en-US" sz="2104" dirty="0">
                  <a:solidFill>
                    <a:srgbClr val="09465E"/>
                  </a:solidFill>
                  <a:latin typeface="Calibri (MS) Bold"/>
                  <a:ea typeface="Calibri (MS) Bold"/>
                  <a:cs typeface="Calibri (MS) Bold"/>
                  <a:sym typeface="Calibri (MS) Bold"/>
                </a:rPr>
                <a:t>. </a:t>
              </a:r>
              <a:r>
                <a:rPr lang="en-US" sz="2104" dirty="0" err="1">
                  <a:solidFill>
                    <a:srgbClr val="09465E"/>
                  </a:solidFill>
                  <a:latin typeface="Calibri (MS) Bold"/>
                  <a:ea typeface="Calibri (MS) Bold"/>
                  <a:cs typeface="Calibri (MS) Bold"/>
                  <a:sym typeface="Calibri (MS) Bold"/>
                </a:rPr>
                <a:t>Tämä</a:t>
              </a:r>
              <a:r>
                <a:rPr lang="en-US" sz="2104" dirty="0">
                  <a:solidFill>
                    <a:srgbClr val="09465E"/>
                  </a:solidFill>
                  <a:latin typeface="Calibri (MS) Bold"/>
                  <a:ea typeface="Calibri (MS) Bold"/>
                  <a:cs typeface="Calibri (MS) Bold"/>
                  <a:sym typeface="Calibri (MS) Bold"/>
                </a:rPr>
                <a:t> </a:t>
              </a:r>
              <a:r>
                <a:rPr lang="en-US" sz="2104" dirty="0" err="1">
                  <a:solidFill>
                    <a:srgbClr val="09465E"/>
                  </a:solidFill>
                  <a:latin typeface="Calibri (MS) Bold"/>
                  <a:ea typeface="Calibri (MS) Bold"/>
                  <a:cs typeface="Calibri (MS) Bold"/>
                  <a:sym typeface="Calibri (MS) Bold"/>
                </a:rPr>
                <a:t>katkera</a:t>
              </a:r>
              <a:r>
                <a:rPr lang="en-US" sz="2104" dirty="0">
                  <a:solidFill>
                    <a:srgbClr val="09465E"/>
                  </a:solidFill>
                  <a:latin typeface="Calibri (MS) Bold"/>
                  <a:ea typeface="Calibri (MS) Bold"/>
                  <a:cs typeface="Calibri (MS) Bold"/>
                  <a:sym typeface="Calibri (MS) Bold"/>
                </a:rPr>
                <a:t> </a:t>
              </a:r>
              <a:r>
                <a:rPr lang="en-US" sz="2104" dirty="0" err="1">
                  <a:solidFill>
                    <a:srgbClr val="09465E"/>
                  </a:solidFill>
                  <a:latin typeface="Calibri (MS) Bold"/>
                  <a:ea typeface="Calibri (MS) Bold"/>
                  <a:cs typeface="Calibri (MS) Bold"/>
                  <a:sym typeface="Calibri (MS) Bold"/>
                </a:rPr>
                <a:t>glykosidi</a:t>
              </a:r>
              <a:r>
                <a:rPr lang="en-US" sz="2104" dirty="0">
                  <a:solidFill>
                    <a:srgbClr val="09465E"/>
                  </a:solidFill>
                  <a:latin typeface="Calibri (MS) Bold"/>
                  <a:ea typeface="Calibri (MS) Bold"/>
                  <a:cs typeface="Calibri (MS) Bold"/>
                  <a:sym typeface="Calibri (MS) Bold"/>
                </a:rPr>
                <a:t> on </a:t>
              </a:r>
              <a:r>
                <a:rPr lang="en-US" sz="2104" dirty="0" err="1">
                  <a:solidFill>
                    <a:srgbClr val="09465E"/>
                  </a:solidFill>
                  <a:latin typeface="Calibri (MS) Bold"/>
                  <a:ea typeface="Calibri (MS) Bold"/>
                  <a:cs typeface="Calibri (MS) Bold"/>
                  <a:sym typeface="Calibri (MS) Bold"/>
                </a:rPr>
                <a:t>vastuussa</a:t>
              </a:r>
              <a:r>
                <a:rPr lang="en-US" sz="2104" dirty="0">
                  <a:solidFill>
                    <a:srgbClr val="09465E"/>
                  </a:solidFill>
                  <a:latin typeface="Calibri (MS) Bold"/>
                  <a:ea typeface="Calibri (MS) Bold"/>
                  <a:cs typeface="Calibri (MS) Bold"/>
                  <a:sym typeface="Calibri (MS) Bold"/>
                </a:rPr>
                <a:t> </a:t>
              </a:r>
              <a:r>
                <a:rPr lang="en-US" sz="2104" dirty="0" err="1">
                  <a:solidFill>
                    <a:srgbClr val="09465E"/>
                  </a:solidFill>
                  <a:latin typeface="Calibri (MS) Bold"/>
                  <a:ea typeface="Calibri (MS) Bold"/>
                  <a:cs typeface="Calibri (MS) Bold"/>
                  <a:sym typeface="Calibri (MS) Bold"/>
                </a:rPr>
                <a:t>merkittävistä</a:t>
              </a:r>
              <a:r>
                <a:rPr lang="en-US" sz="2104" dirty="0">
                  <a:solidFill>
                    <a:srgbClr val="09465E"/>
                  </a:solidFill>
                  <a:latin typeface="Calibri (MS) Bold"/>
                  <a:ea typeface="Calibri (MS) Bold"/>
                  <a:cs typeface="Calibri (MS) Bold"/>
                  <a:sym typeface="Calibri (MS) Bold"/>
                </a:rPr>
                <a:t> </a:t>
              </a:r>
              <a:r>
                <a:rPr lang="en-US" sz="2104" dirty="0" err="1">
                  <a:solidFill>
                    <a:srgbClr val="09465E"/>
                  </a:solidFill>
                  <a:latin typeface="Calibri (MS) Bold"/>
                  <a:ea typeface="Calibri (MS) Bold"/>
                  <a:cs typeface="Calibri (MS) Bold"/>
                  <a:sym typeface="Calibri (MS) Bold"/>
                </a:rPr>
                <a:t>terveyshyödyistä</a:t>
              </a:r>
              <a:r>
                <a:rPr lang="en-US" sz="2104" dirty="0">
                  <a:solidFill>
                    <a:srgbClr val="09465E"/>
                  </a:solidFill>
                  <a:latin typeface="Calibri (MS) Bold"/>
                  <a:ea typeface="Calibri (MS) Bold"/>
                  <a:cs typeface="Calibri (MS) Bold"/>
                  <a:sym typeface="Calibri (MS) Bold"/>
                </a:rPr>
                <a:t>.</a:t>
              </a:r>
            </a:p>
            <a:p>
              <a:pPr marL="0" lvl="0" indent="0" algn="l">
                <a:lnSpc>
                  <a:spcPts val="2174"/>
                </a:lnSpc>
              </a:pPr>
              <a:endParaRPr lang="en-US" sz="2104" b="1" dirty="0">
                <a:solidFill>
                  <a:srgbClr val="09465E"/>
                </a:solidFill>
                <a:latin typeface="Calibri (MS) Bold"/>
                <a:ea typeface="Calibri (MS) Bold"/>
                <a:cs typeface="Calibri (MS) Bold"/>
                <a:sym typeface="Calibri (MS) Bold"/>
              </a:endParaRPr>
            </a:p>
            <a:p>
              <a:pPr marL="0" lvl="0" indent="0" algn="l">
                <a:lnSpc>
                  <a:spcPts val="2174"/>
                </a:lnSpc>
              </a:pPr>
              <a:r>
                <a:rPr lang="en-US" sz="2104" b="1" dirty="0" err="1">
                  <a:solidFill>
                    <a:srgbClr val="09465E"/>
                  </a:solidFill>
                  <a:latin typeface="Calibri (MS) Bold"/>
                  <a:ea typeface="Calibri (MS) Bold"/>
                  <a:cs typeface="Calibri (MS) Bold"/>
                  <a:sym typeface="Calibri (MS) Bold"/>
                </a:rPr>
                <a:t>Oliivinlehtiuute</a:t>
              </a:r>
              <a:r>
                <a:rPr lang="en-US" sz="2104" b="1" dirty="0">
                  <a:solidFill>
                    <a:srgbClr val="09465E"/>
                  </a:solidFill>
                  <a:latin typeface="Calibri (MS) Bold"/>
                  <a:ea typeface="Calibri (MS) Bold"/>
                  <a:cs typeface="Calibri (MS) Bold"/>
                  <a:sym typeface="Calibri (MS) Bold"/>
                </a:rPr>
                <a:t>: on </a:t>
              </a:r>
              <a:r>
                <a:rPr lang="en-US" sz="2104" b="1" dirty="0" err="1">
                  <a:solidFill>
                    <a:srgbClr val="09465E"/>
                  </a:solidFill>
                  <a:latin typeface="Calibri (MS) Bold"/>
                  <a:ea typeface="Calibri (MS) Bold"/>
                  <a:cs typeface="Calibri (MS) Bold"/>
                  <a:sym typeface="Calibri (MS) Bold"/>
                </a:rPr>
                <a:t>tiivistetty</a:t>
              </a:r>
              <a:r>
                <a:rPr lang="en-US" sz="2104" b="1" dirty="0">
                  <a:solidFill>
                    <a:srgbClr val="09465E"/>
                  </a:solidFill>
                  <a:latin typeface="Calibri (MS) Bold"/>
                  <a:ea typeface="Calibri (MS) Bold"/>
                  <a:cs typeface="Calibri (MS) Bold"/>
                  <a:sym typeface="Calibri (MS) Bold"/>
                </a:rPr>
                <a:t> </a:t>
              </a:r>
              <a:r>
                <a:rPr lang="en-US" sz="2104" b="1" dirty="0" err="1">
                  <a:solidFill>
                    <a:srgbClr val="09465E"/>
                  </a:solidFill>
                  <a:latin typeface="Calibri (MS) Bold"/>
                  <a:ea typeface="Calibri (MS) Bold"/>
                  <a:cs typeface="Calibri (MS) Bold"/>
                  <a:sym typeface="Calibri (MS) Bold"/>
                </a:rPr>
                <a:t>annos</a:t>
              </a:r>
              <a:r>
                <a:rPr lang="en-US" sz="2104" b="1" dirty="0">
                  <a:solidFill>
                    <a:srgbClr val="09465E"/>
                  </a:solidFill>
                  <a:latin typeface="Calibri (MS) Bold"/>
                  <a:ea typeface="Calibri (MS) Bold"/>
                  <a:cs typeface="Calibri (MS) Bold"/>
                  <a:sym typeface="Calibri (MS) Bold"/>
                </a:rPr>
                <a:t> </a:t>
              </a:r>
              <a:r>
                <a:rPr lang="en-US" sz="2104" b="1" dirty="0" err="1">
                  <a:solidFill>
                    <a:srgbClr val="09465E"/>
                  </a:solidFill>
                  <a:latin typeface="Calibri (MS) Bold"/>
                  <a:ea typeface="Calibri (MS) Bold"/>
                  <a:cs typeface="Calibri (MS) Bold"/>
                  <a:sym typeface="Calibri (MS) Bold"/>
                </a:rPr>
                <a:t>oliivipuun</a:t>
              </a:r>
              <a:r>
                <a:rPr lang="en-US" sz="2104" b="1" dirty="0">
                  <a:solidFill>
                    <a:srgbClr val="09465E"/>
                  </a:solidFill>
                  <a:latin typeface="Calibri (MS) Bold"/>
                  <a:ea typeface="Calibri (MS) Bold"/>
                  <a:cs typeface="Calibri (MS) Bold"/>
                  <a:sym typeface="Calibri (MS) Bold"/>
                </a:rPr>
                <a:t> </a:t>
              </a:r>
              <a:r>
                <a:rPr lang="en-US" sz="2104" b="1" dirty="0" err="1">
                  <a:solidFill>
                    <a:srgbClr val="09465E"/>
                  </a:solidFill>
                  <a:latin typeface="Calibri (MS) Bold"/>
                  <a:ea typeface="Calibri (MS) Bold"/>
                  <a:cs typeface="Calibri (MS) Bold"/>
                  <a:sym typeface="Calibri (MS) Bold"/>
                </a:rPr>
                <a:t>lehtien</a:t>
              </a:r>
              <a:r>
                <a:rPr lang="en-US" sz="2104" b="1" dirty="0">
                  <a:solidFill>
                    <a:srgbClr val="09465E"/>
                  </a:solidFill>
                  <a:latin typeface="Calibri (MS) Bold"/>
                  <a:ea typeface="Calibri (MS) Bold"/>
                  <a:cs typeface="Calibri (MS) Bold"/>
                  <a:sym typeface="Calibri (MS) Bold"/>
                </a:rPr>
                <a:t> </a:t>
              </a:r>
              <a:r>
                <a:rPr lang="en-US" sz="2104" b="1" dirty="0" err="1">
                  <a:solidFill>
                    <a:srgbClr val="09465E"/>
                  </a:solidFill>
                  <a:latin typeface="Calibri (MS) Bold"/>
                  <a:ea typeface="Calibri (MS) Bold"/>
                  <a:cs typeface="Calibri (MS) Bold"/>
                  <a:sym typeface="Calibri (MS) Bold"/>
                </a:rPr>
                <a:t>ravintoaineita</a:t>
              </a:r>
              <a:r>
                <a:rPr lang="en-US" sz="2104" b="1" dirty="0">
                  <a:solidFill>
                    <a:srgbClr val="09465E"/>
                  </a:solidFill>
                  <a:latin typeface="Calibri (MS) Bold"/>
                  <a:ea typeface="Calibri (MS) Bold"/>
                  <a:cs typeface="Calibri (MS) Bold"/>
                  <a:sym typeface="Calibri (MS) Bold"/>
                </a:rPr>
                <a:t>. Se on </a:t>
              </a:r>
              <a:r>
                <a:rPr lang="en-US" sz="2104" b="1" dirty="0" err="1">
                  <a:solidFill>
                    <a:srgbClr val="09465E"/>
                  </a:solidFill>
                  <a:latin typeface="Calibri (MS) Bold"/>
                  <a:ea typeface="Calibri (MS) Bold"/>
                  <a:cs typeface="Calibri (MS) Bold"/>
                  <a:sym typeface="Calibri (MS) Bold"/>
                </a:rPr>
                <a:t>tehokas</a:t>
              </a:r>
              <a:r>
                <a:rPr lang="en-US" sz="2104" b="1" dirty="0">
                  <a:solidFill>
                    <a:srgbClr val="09465E"/>
                  </a:solidFill>
                  <a:latin typeface="Calibri (MS) Bold"/>
                  <a:ea typeface="Calibri (MS) Bold"/>
                  <a:cs typeface="Calibri (MS) Bold"/>
                  <a:sym typeface="Calibri (MS) Bold"/>
                </a:rPr>
                <a:t> </a:t>
              </a:r>
              <a:r>
                <a:rPr lang="en-US" sz="2104" b="1" dirty="0" err="1">
                  <a:solidFill>
                    <a:srgbClr val="09465E"/>
                  </a:solidFill>
                  <a:latin typeface="Calibri (MS) Bold"/>
                  <a:ea typeface="Calibri (MS) Bold"/>
                  <a:cs typeface="Calibri (MS) Bold"/>
                  <a:sym typeface="Calibri (MS) Bold"/>
                </a:rPr>
                <a:t>antioksidanttien</a:t>
              </a:r>
              <a:r>
                <a:rPr lang="en-US" sz="2104" b="1" dirty="0">
                  <a:solidFill>
                    <a:srgbClr val="09465E"/>
                  </a:solidFill>
                  <a:latin typeface="Calibri (MS) Bold"/>
                  <a:ea typeface="Calibri (MS) Bold"/>
                  <a:cs typeface="Calibri (MS) Bold"/>
                  <a:sym typeface="Calibri (MS) Bold"/>
                </a:rPr>
                <a:t> </a:t>
              </a:r>
              <a:r>
                <a:rPr lang="en-US" sz="2104" b="1" dirty="0" err="1">
                  <a:solidFill>
                    <a:srgbClr val="09465E"/>
                  </a:solidFill>
                  <a:latin typeface="Calibri (MS) Bold"/>
                  <a:ea typeface="Calibri (MS) Bold"/>
                  <a:cs typeface="Calibri (MS) Bold"/>
                  <a:sym typeface="Calibri (MS) Bold"/>
                </a:rPr>
                <a:t>lähde</a:t>
              </a:r>
              <a:r>
                <a:rPr lang="en-US" sz="2104" b="1" dirty="0">
                  <a:solidFill>
                    <a:srgbClr val="09465E"/>
                  </a:solidFill>
                  <a:latin typeface="Calibri (MS) Bold"/>
                  <a:ea typeface="Calibri (MS) Bold"/>
                  <a:cs typeface="Calibri (MS) Bold"/>
                  <a:sym typeface="Calibri (MS) Bold"/>
                </a:rPr>
                <a:t>, </a:t>
              </a:r>
              <a:r>
                <a:rPr lang="en-US" sz="2104" b="1" dirty="0" err="1">
                  <a:solidFill>
                    <a:srgbClr val="09465E"/>
                  </a:solidFill>
                  <a:latin typeface="Calibri (MS) Bold"/>
                  <a:ea typeface="Calibri (MS) Bold"/>
                  <a:cs typeface="Calibri (MS) Bold"/>
                  <a:sym typeface="Calibri (MS) Bold"/>
                </a:rPr>
                <a:t>joka</a:t>
              </a:r>
              <a:r>
                <a:rPr lang="en-US" sz="2104" b="1" dirty="0">
                  <a:solidFill>
                    <a:srgbClr val="09465E"/>
                  </a:solidFill>
                  <a:latin typeface="Calibri (MS) Bold"/>
                  <a:ea typeface="Calibri (MS) Bold"/>
                  <a:cs typeface="Calibri (MS) Bold"/>
                  <a:sym typeface="Calibri (MS) Bold"/>
                </a:rPr>
                <a:t> </a:t>
              </a:r>
              <a:r>
                <a:rPr lang="en-US" sz="2104" b="1" dirty="0" err="1">
                  <a:solidFill>
                    <a:srgbClr val="09465E"/>
                  </a:solidFill>
                  <a:latin typeface="Calibri (MS) Bold"/>
                  <a:ea typeface="Calibri (MS) Bold"/>
                  <a:cs typeface="Calibri (MS) Bold"/>
                  <a:sym typeface="Calibri (MS) Bold"/>
                </a:rPr>
                <a:t>tukee</a:t>
              </a:r>
              <a:r>
                <a:rPr lang="en-US" sz="2104" b="1" dirty="0">
                  <a:solidFill>
                    <a:srgbClr val="09465E"/>
                  </a:solidFill>
                  <a:latin typeface="Calibri (MS) Bold"/>
                  <a:ea typeface="Calibri (MS) Bold"/>
                  <a:cs typeface="Calibri (MS) Bold"/>
                  <a:sym typeface="Calibri (MS) Bold"/>
                </a:rPr>
                <a:t> </a:t>
              </a:r>
              <a:r>
                <a:rPr lang="en-US" sz="2104" b="1" dirty="0" err="1">
                  <a:solidFill>
                    <a:srgbClr val="09465E"/>
                  </a:solidFill>
                  <a:latin typeface="Calibri (MS) Bold"/>
                  <a:ea typeface="Calibri (MS) Bold"/>
                  <a:cs typeface="Calibri (MS) Bold"/>
                  <a:sym typeface="Calibri (MS) Bold"/>
                </a:rPr>
                <a:t>immuunijärjestelmää</a:t>
              </a:r>
              <a:r>
                <a:rPr lang="en-US" sz="2104" b="1" dirty="0">
                  <a:solidFill>
                    <a:srgbClr val="09465E"/>
                  </a:solidFill>
                  <a:latin typeface="Calibri (MS) Bold"/>
                  <a:ea typeface="Calibri (MS) Bold"/>
                  <a:cs typeface="Calibri (MS) Bold"/>
                  <a:sym typeface="Calibri (MS) Bold"/>
                </a:rPr>
                <a:t>. </a:t>
              </a:r>
            </a:p>
          </p:txBody>
        </p:sp>
      </p:grpSp>
      <p:grpSp>
        <p:nvGrpSpPr>
          <p:cNvPr id="14" name="Group 14"/>
          <p:cNvGrpSpPr/>
          <p:nvPr/>
        </p:nvGrpSpPr>
        <p:grpSpPr>
          <a:xfrm>
            <a:off x="0" y="1498036"/>
            <a:ext cx="3268301" cy="676931"/>
            <a:chOff x="0" y="0"/>
            <a:chExt cx="7453634" cy="1543798"/>
          </a:xfrm>
        </p:grpSpPr>
        <p:sp>
          <p:nvSpPr>
            <p:cNvPr id="15" name="Freeform 15"/>
            <p:cNvSpPr/>
            <p:nvPr/>
          </p:nvSpPr>
          <p:spPr>
            <a:xfrm>
              <a:off x="0" y="0"/>
              <a:ext cx="7453630" cy="1543818"/>
            </a:xfrm>
            <a:custGeom>
              <a:avLst/>
              <a:gdLst/>
              <a:ahLst/>
              <a:cxnLst/>
              <a:rect l="l" t="t" r="r" b="b"/>
              <a:pathLst>
                <a:path w="7453630" h="1543818">
                  <a:moveTo>
                    <a:pt x="0" y="0"/>
                  </a:moveTo>
                  <a:lnTo>
                    <a:pt x="7453630" y="0"/>
                  </a:lnTo>
                  <a:lnTo>
                    <a:pt x="7453630" y="1543818"/>
                  </a:lnTo>
                  <a:lnTo>
                    <a:pt x="0" y="1543818"/>
                  </a:lnTo>
                  <a:close/>
                </a:path>
              </a:pathLst>
            </a:custGeom>
            <a:solidFill>
              <a:srgbClr val="60BA47"/>
            </a:solidFill>
          </p:spPr>
          <p:txBody>
            <a:bodyPr/>
            <a:lstStyle/>
            <a:p>
              <a:endParaRPr lang="fi-FI"/>
            </a:p>
          </p:txBody>
        </p:sp>
        <p:sp>
          <p:nvSpPr>
            <p:cNvPr id="16" name="TextBox 16"/>
            <p:cNvSpPr txBox="1"/>
            <p:nvPr/>
          </p:nvSpPr>
          <p:spPr>
            <a:xfrm>
              <a:off x="0" y="-38100"/>
              <a:ext cx="7453634" cy="1581898"/>
            </a:xfrm>
            <a:prstGeom prst="rect">
              <a:avLst/>
            </a:prstGeom>
          </p:spPr>
          <p:txBody>
            <a:bodyPr lIns="29700" tIns="29700" rIns="29700" bIns="29700" rtlCol="0" anchor="ctr"/>
            <a:lstStyle/>
            <a:p>
              <a:pPr marL="0" lvl="0" indent="0" algn="ctr">
                <a:lnSpc>
                  <a:spcPts val="3409"/>
                </a:lnSpc>
              </a:pPr>
              <a:r>
                <a:rPr lang="en-US" sz="3157" b="1">
                  <a:solidFill>
                    <a:srgbClr val="FFFFFF"/>
                  </a:solidFill>
                  <a:latin typeface="Calibri (MS) Bold"/>
                  <a:ea typeface="Calibri (MS) Bold"/>
                  <a:cs typeface="Calibri (MS) Bold"/>
                  <a:sym typeface="Calibri (MS) Bold"/>
                </a:rPr>
                <a:t>3. Oliivilehdet</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4028788" y="1625031"/>
            <a:ext cx="5764909" cy="4530794"/>
            <a:chOff x="0" y="0"/>
            <a:chExt cx="13147358" cy="10332854"/>
          </a:xfrm>
        </p:grpSpPr>
        <p:sp>
          <p:nvSpPr>
            <p:cNvPr id="12" name="Freeform 12"/>
            <p:cNvSpPr/>
            <p:nvPr/>
          </p:nvSpPr>
          <p:spPr>
            <a:xfrm>
              <a:off x="0" y="0"/>
              <a:ext cx="13147359" cy="10332854"/>
            </a:xfrm>
            <a:custGeom>
              <a:avLst/>
              <a:gdLst/>
              <a:ahLst/>
              <a:cxnLst/>
              <a:rect l="l" t="t" r="r" b="b"/>
              <a:pathLst>
                <a:path w="13147359" h="10332854">
                  <a:moveTo>
                    <a:pt x="0" y="0"/>
                  </a:moveTo>
                  <a:lnTo>
                    <a:pt x="13147359" y="0"/>
                  </a:lnTo>
                  <a:lnTo>
                    <a:pt x="13147359" y="10332854"/>
                  </a:lnTo>
                  <a:lnTo>
                    <a:pt x="0" y="10332854"/>
                  </a:lnTo>
                  <a:close/>
                </a:path>
              </a:pathLst>
            </a:custGeom>
            <a:solidFill>
              <a:srgbClr val="000000">
                <a:alpha val="0"/>
              </a:srgbClr>
            </a:solidFill>
          </p:spPr>
          <p:txBody>
            <a:bodyPr/>
            <a:lstStyle/>
            <a:p>
              <a:endParaRPr lang="fi-FI"/>
            </a:p>
          </p:txBody>
        </p:sp>
        <p:sp>
          <p:nvSpPr>
            <p:cNvPr id="13" name="TextBox 13"/>
            <p:cNvSpPr txBox="1"/>
            <p:nvPr/>
          </p:nvSpPr>
          <p:spPr>
            <a:xfrm>
              <a:off x="0" y="-9525"/>
              <a:ext cx="13147358" cy="10342379"/>
            </a:xfrm>
            <a:prstGeom prst="rect">
              <a:avLst/>
            </a:prstGeom>
          </p:spPr>
          <p:txBody>
            <a:bodyPr lIns="0" tIns="0" rIns="0" bIns="0" rtlCol="0" anchor="t"/>
            <a:lstStyle/>
            <a:p>
              <a:pPr marL="537941" lvl="1" indent="-268971" algn="l">
                <a:lnSpc>
                  <a:spcPts val="2174"/>
                </a:lnSpc>
                <a:buFont typeface="Arial"/>
                <a:buChar char="•"/>
              </a:pP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Fermentointialusta</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OMWW:tä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hyödyntää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käymisalustana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korkealaatuisten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tuotteiden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tuottamisessa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p>
            <a:p>
              <a:pPr marL="0" lvl="0" indent="0" algn="l">
                <a:lnSpc>
                  <a:spcPts val="2174"/>
                </a:lnSpc>
              </a:pPr>
              <a:endPar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537941" lvl="1" indent="-268971" algn="l">
                <a:lnSpc>
                  <a:spcPts val="2174"/>
                </a:lnSpc>
                <a:buFont typeface="Arial"/>
                <a:buChar char="•"/>
              </a:pP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Bioreaktorit</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sitruunahapon</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tuotannossa</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Tutkimukset</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ovat</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osoittaneet</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että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niitä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hyödyntää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bioreaktoreissa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sitruunahapon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selluloosan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tuottamiseksi</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sienten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kuten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Aspergillus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nigerin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avulla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p>
            <a:p>
              <a:pPr marL="0" lvl="0" indent="0" algn="l">
                <a:lnSpc>
                  <a:spcPts val="2174"/>
                </a:lnSpc>
              </a:pPr>
              <a:endPar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537941" lvl="1" indent="-268971" algn="l">
                <a:lnSpc>
                  <a:spcPts val="2174"/>
                </a:lnSpc>
                <a:buFont typeface="Arial"/>
                <a:buChar char="•"/>
              </a:pP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Biosurfaktanttien</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tuotanto</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niitä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hyödynnetään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hiilen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lähteenä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biosurfaktanttien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valmistuksessa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bakteerien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kuten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Pseudomonas aeruginosa ja Bacillus subtilis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avulla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p:txBody>
        </p:sp>
      </p:grpSp>
      <p:grpSp>
        <p:nvGrpSpPr>
          <p:cNvPr id="14" name="Group 14"/>
          <p:cNvGrpSpPr/>
          <p:nvPr/>
        </p:nvGrpSpPr>
        <p:grpSpPr>
          <a:xfrm>
            <a:off x="0" y="1191257"/>
            <a:ext cx="3268301" cy="1962806"/>
            <a:chOff x="0" y="0"/>
            <a:chExt cx="7453634" cy="4476344"/>
          </a:xfrm>
        </p:grpSpPr>
        <p:sp>
          <p:nvSpPr>
            <p:cNvPr id="15" name="Freeform 15"/>
            <p:cNvSpPr/>
            <p:nvPr/>
          </p:nvSpPr>
          <p:spPr>
            <a:xfrm>
              <a:off x="0" y="0"/>
              <a:ext cx="7453630" cy="4476373"/>
            </a:xfrm>
            <a:custGeom>
              <a:avLst/>
              <a:gdLst/>
              <a:ahLst/>
              <a:cxnLst/>
              <a:rect l="l" t="t" r="r" b="b"/>
              <a:pathLst>
                <a:path w="7453630" h="4476373">
                  <a:moveTo>
                    <a:pt x="0" y="0"/>
                  </a:moveTo>
                  <a:lnTo>
                    <a:pt x="7453630" y="0"/>
                  </a:lnTo>
                  <a:lnTo>
                    <a:pt x="7453630" y="4476373"/>
                  </a:lnTo>
                  <a:lnTo>
                    <a:pt x="0" y="4476373"/>
                  </a:lnTo>
                  <a:close/>
                </a:path>
              </a:pathLst>
            </a:custGeom>
            <a:solidFill>
              <a:srgbClr val="60BA47"/>
            </a:solidFill>
          </p:spPr>
          <p:txBody>
            <a:bodyPr/>
            <a:lstStyle/>
            <a:p>
              <a:endParaRPr lang="fi-FI"/>
            </a:p>
          </p:txBody>
        </p:sp>
        <p:sp>
          <p:nvSpPr>
            <p:cNvPr id="16" name="TextBox 16"/>
            <p:cNvSpPr txBox="1"/>
            <p:nvPr/>
          </p:nvSpPr>
          <p:spPr>
            <a:xfrm>
              <a:off x="0" y="-38100"/>
              <a:ext cx="7453634" cy="4514444"/>
            </a:xfrm>
            <a:prstGeom prst="rect">
              <a:avLst/>
            </a:prstGeom>
          </p:spPr>
          <p:txBody>
            <a:bodyPr lIns="29700" tIns="29700" rIns="29700" bIns="29700" rtlCol="0" anchor="ctr"/>
            <a:lstStyle/>
            <a:p>
              <a:pPr marL="0" lvl="0" indent="0" algn="ctr">
                <a:lnSpc>
                  <a:spcPts val="3409"/>
                </a:lnSpc>
              </a:pPr>
              <a:endParaRPr/>
            </a:p>
            <a:p>
              <a:pPr marL="0" lvl="0" indent="0" algn="ctr">
                <a:lnSpc>
                  <a:spcPts val="3409"/>
                </a:lnSpc>
              </a:pPr>
              <a:r>
                <a:rPr lang="en-US" sz="3157" b="1">
                  <a:solidFill>
                    <a:srgbClr val="FFFFFF"/>
                  </a:solidFill>
                  <a:latin typeface="Calibri (MS) Bold"/>
                  <a:ea typeface="Calibri (MS) Bold"/>
                  <a:cs typeface="Calibri (MS) Bold"/>
                  <a:sym typeface="Calibri (MS) Bold"/>
                </a:rPr>
                <a:t>4. OMWW (oliivitehtaan jätevesi)</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3218370" y="-1496022"/>
            <a:ext cx="6575327" cy="7524851"/>
            <a:chOff x="-1737791" y="-6828197"/>
            <a:chExt cx="14995583" cy="17161051"/>
          </a:xfrm>
        </p:grpSpPr>
        <p:sp>
          <p:nvSpPr>
            <p:cNvPr id="12" name="Freeform 12"/>
            <p:cNvSpPr/>
            <p:nvPr/>
          </p:nvSpPr>
          <p:spPr>
            <a:xfrm>
              <a:off x="-1737791" y="-6828197"/>
              <a:ext cx="13257792" cy="10332854"/>
            </a:xfrm>
            <a:custGeom>
              <a:avLst/>
              <a:gdLst/>
              <a:ahLst/>
              <a:cxnLst/>
              <a:rect l="l" t="t" r="r" b="b"/>
              <a:pathLst>
                <a:path w="13257792" h="10332854">
                  <a:moveTo>
                    <a:pt x="0" y="0"/>
                  </a:moveTo>
                  <a:lnTo>
                    <a:pt x="13257792" y="0"/>
                  </a:lnTo>
                  <a:lnTo>
                    <a:pt x="13257792" y="10332854"/>
                  </a:lnTo>
                  <a:lnTo>
                    <a:pt x="0" y="10332854"/>
                  </a:lnTo>
                  <a:close/>
                </a:path>
              </a:pathLst>
            </a:custGeom>
            <a:solidFill>
              <a:srgbClr val="000000">
                <a:alpha val="0"/>
              </a:srgbClr>
            </a:solidFill>
          </p:spPr>
          <p:txBody>
            <a:bodyPr/>
            <a:lstStyle/>
            <a:p>
              <a:endParaRPr lang="fi-FI"/>
            </a:p>
          </p:txBody>
        </p:sp>
        <p:sp>
          <p:nvSpPr>
            <p:cNvPr id="13" name="TextBox 13"/>
            <p:cNvSpPr txBox="1"/>
            <p:nvPr/>
          </p:nvSpPr>
          <p:spPr>
            <a:xfrm>
              <a:off x="0" y="-9525"/>
              <a:ext cx="13257792" cy="10342379"/>
            </a:xfrm>
            <a:prstGeom prst="rect">
              <a:avLst/>
            </a:prstGeom>
          </p:spPr>
          <p:txBody>
            <a:bodyPr lIns="0" tIns="0" rIns="0" bIns="0" rtlCol="0" anchor="t"/>
            <a:lstStyle/>
            <a:p>
              <a:pPr marL="537941" lvl="1" indent="-268971" algn="l">
                <a:lnSpc>
                  <a:spcPts val="2174"/>
                </a:lnSpc>
                <a:buFont typeface="Arial"/>
                <a:buChar char="•"/>
              </a:pP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Ravintoaineet</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lääkkeet</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yhdisteitä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kuten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polyfenoleja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antioksidantteja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eristää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174"/>
                </a:lnSpc>
              </a:pPr>
              <a:endPar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537941" lvl="1" indent="-268971" algn="l">
                <a:lnSpc>
                  <a:spcPts val="2174"/>
                </a:lnSpc>
                <a:buFont typeface="Arial"/>
                <a:buChar char="•"/>
              </a:pP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Kasvualusta</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Se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toimii</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kasvualustana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hyödyllisille</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mikro-organismeille</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joita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hyödynnetään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bioremediatiossa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p>
            <a:p>
              <a:pPr marL="0" lvl="0" indent="0" algn="l">
                <a:lnSpc>
                  <a:spcPts val="2174"/>
                </a:lnSpc>
              </a:pPr>
              <a:endPar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537941" lvl="1" indent="-268971" algn="l">
                <a:lnSpc>
                  <a:spcPts val="2174"/>
                </a:lnSpc>
                <a:buFont typeface="Arial"/>
                <a:buChar char="•"/>
              </a:pP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Biologiset</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anturit</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Biotekniikka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edistää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biologisten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antureiden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kehittämistä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jäteveden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laadun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käsittelyprosessien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reaaliaikaiseen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seurantaan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p:txBody>
        </p:sp>
      </p:grpSp>
      <p:grpSp>
        <p:nvGrpSpPr>
          <p:cNvPr id="14" name="Group 14"/>
          <p:cNvGrpSpPr/>
          <p:nvPr/>
        </p:nvGrpSpPr>
        <p:grpSpPr>
          <a:xfrm>
            <a:off x="0" y="1191257"/>
            <a:ext cx="3268301" cy="1962806"/>
            <a:chOff x="0" y="0"/>
            <a:chExt cx="7453634" cy="4476344"/>
          </a:xfrm>
        </p:grpSpPr>
        <p:sp>
          <p:nvSpPr>
            <p:cNvPr id="15" name="Freeform 15"/>
            <p:cNvSpPr/>
            <p:nvPr/>
          </p:nvSpPr>
          <p:spPr>
            <a:xfrm>
              <a:off x="0" y="0"/>
              <a:ext cx="7453630" cy="4476373"/>
            </a:xfrm>
            <a:custGeom>
              <a:avLst/>
              <a:gdLst/>
              <a:ahLst/>
              <a:cxnLst/>
              <a:rect l="l" t="t" r="r" b="b"/>
              <a:pathLst>
                <a:path w="7453630" h="4476373">
                  <a:moveTo>
                    <a:pt x="0" y="0"/>
                  </a:moveTo>
                  <a:lnTo>
                    <a:pt x="7453630" y="0"/>
                  </a:lnTo>
                  <a:lnTo>
                    <a:pt x="7453630" y="4476373"/>
                  </a:lnTo>
                  <a:lnTo>
                    <a:pt x="0" y="4476373"/>
                  </a:lnTo>
                  <a:close/>
                </a:path>
              </a:pathLst>
            </a:custGeom>
            <a:solidFill>
              <a:srgbClr val="60BA47"/>
            </a:solidFill>
          </p:spPr>
          <p:txBody>
            <a:bodyPr/>
            <a:lstStyle/>
            <a:p>
              <a:endParaRPr lang="fi-FI"/>
            </a:p>
          </p:txBody>
        </p:sp>
        <p:sp>
          <p:nvSpPr>
            <p:cNvPr id="16" name="TextBox 16"/>
            <p:cNvSpPr txBox="1"/>
            <p:nvPr/>
          </p:nvSpPr>
          <p:spPr>
            <a:xfrm>
              <a:off x="0" y="-38100"/>
              <a:ext cx="7453634" cy="4514444"/>
            </a:xfrm>
            <a:prstGeom prst="rect">
              <a:avLst/>
            </a:prstGeom>
          </p:spPr>
          <p:txBody>
            <a:bodyPr lIns="29700" tIns="29700" rIns="29700" bIns="29700" rtlCol="0" anchor="ctr"/>
            <a:lstStyle/>
            <a:p>
              <a:pPr marL="0" lvl="0" indent="0" algn="ctr">
                <a:lnSpc>
                  <a:spcPts val="3409"/>
                </a:lnSpc>
              </a:pPr>
              <a:endParaRPr/>
            </a:p>
            <a:p>
              <a:pPr marL="0" lvl="0" indent="0" algn="ctr">
                <a:lnSpc>
                  <a:spcPts val="3409"/>
                </a:lnSpc>
              </a:pPr>
              <a:r>
                <a:rPr lang="en-US" sz="3157" b="1">
                  <a:solidFill>
                    <a:srgbClr val="FFFFFF"/>
                  </a:solidFill>
                  <a:latin typeface="Calibri (MS) Bold"/>
                  <a:ea typeface="Calibri (MS) Bold"/>
                  <a:cs typeface="Calibri (MS) Bold"/>
                  <a:sym typeface="Calibri (MS) Bold"/>
                </a:rPr>
                <a:t>4. OMWW (oliivitehtaan jätevesi)</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3951311" y="1020299"/>
            <a:ext cx="6018490" cy="5016550"/>
            <a:chOff x="0" y="0"/>
            <a:chExt cx="13725670" cy="11440663"/>
          </a:xfrm>
        </p:grpSpPr>
        <p:sp>
          <p:nvSpPr>
            <p:cNvPr id="12" name="Freeform 12"/>
            <p:cNvSpPr/>
            <p:nvPr/>
          </p:nvSpPr>
          <p:spPr>
            <a:xfrm>
              <a:off x="0" y="0"/>
              <a:ext cx="13324052" cy="11286409"/>
            </a:xfrm>
            <a:custGeom>
              <a:avLst/>
              <a:gdLst/>
              <a:ahLst/>
              <a:cxnLst/>
              <a:rect l="l" t="t" r="r" b="b"/>
              <a:pathLst>
                <a:path w="13324052" h="11286409">
                  <a:moveTo>
                    <a:pt x="0" y="0"/>
                  </a:moveTo>
                  <a:lnTo>
                    <a:pt x="13324052" y="0"/>
                  </a:lnTo>
                  <a:lnTo>
                    <a:pt x="13324052" y="11286409"/>
                  </a:lnTo>
                  <a:lnTo>
                    <a:pt x="0" y="11286409"/>
                  </a:lnTo>
                  <a:close/>
                </a:path>
              </a:pathLst>
            </a:custGeom>
            <a:solidFill>
              <a:srgbClr val="000000">
                <a:alpha val="0"/>
              </a:srgbClr>
            </a:solidFill>
          </p:spPr>
          <p:txBody>
            <a:bodyPr/>
            <a:lstStyle/>
            <a:p>
              <a:endParaRPr lang="fi-FI"/>
            </a:p>
          </p:txBody>
        </p:sp>
        <p:sp>
          <p:nvSpPr>
            <p:cNvPr id="13" name="TextBox 13"/>
            <p:cNvSpPr txBox="1"/>
            <p:nvPr/>
          </p:nvSpPr>
          <p:spPr>
            <a:xfrm>
              <a:off x="401618" y="144728"/>
              <a:ext cx="13324052" cy="11295935"/>
            </a:xfrm>
            <a:prstGeom prst="rect">
              <a:avLst/>
            </a:prstGeom>
          </p:spPr>
          <p:txBody>
            <a:bodyPr lIns="0" tIns="0" rIns="0" bIns="0" rtlCol="0" anchor="t"/>
            <a:lstStyle/>
            <a:p>
              <a:pPr marL="0" lvl="0" indent="0" algn="l">
                <a:lnSpc>
                  <a:spcPts val="2174"/>
                </a:lnSpc>
              </a:pPr>
              <a:endParaRPr sz="2000" dirty="0"/>
            </a:p>
            <a:p>
              <a:pPr marL="0" lvl="0" indent="0" algn="l">
                <a:lnSpc>
                  <a:spcPts val="2174"/>
                </a:lnSpc>
              </a:pPr>
              <a:r>
                <a:rPr lang="en-US" sz="2000"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Auton </a:t>
              </a:r>
              <a:r>
                <a:rPr lang="en-US" sz="2000"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osat</a:t>
              </a:r>
              <a:r>
                <a:rPr lang="en-US" sz="2000"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Ford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tutkii</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miten</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perinteiset</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muoviset</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verhousosat</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korvata</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osilla</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jotka</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on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valmistettu</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silputuista</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oliivipuista</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kierrätetystä</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muovijätteestä</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174"/>
                </a:lnSpc>
              </a:pPr>
              <a:endPar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0" lvl="0" indent="0" algn="l">
                <a:lnSpc>
                  <a:spcPts val="2174"/>
                </a:lnSpc>
              </a:pPr>
              <a:r>
                <a:rPr lang="en-US" sz="2000"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Biohajoava</a:t>
              </a:r>
              <a:r>
                <a:rPr lang="en-US" sz="2000"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pakkauskalvo</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jota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hyödyntää</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elintarvikepakkausbiopolymeerinä</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p>
            <a:p>
              <a:pPr marL="0" lvl="0" indent="0" algn="l">
                <a:lnSpc>
                  <a:spcPts val="2174"/>
                </a:lnSpc>
              </a:pPr>
              <a:endPar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0" lvl="0" indent="0" algn="l">
                <a:lnSpc>
                  <a:spcPts val="2174"/>
                </a:lnSpc>
              </a:pPr>
              <a:r>
                <a:rPr lang="en-US" sz="2000"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Uusiutuva</a:t>
              </a:r>
              <a:r>
                <a:rPr lang="en-US" sz="2000"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energia</a:t>
              </a:r>
              <a:r>
                <a:rPr lang="en-US" sz="2000"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energian</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muuntolaitoksessa</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hyödynnettävän</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puuhakkeen</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tuotannosta</a:t>
              </a:r>
              <a:endPar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0" lvl="0" indent="0" algn="l">
                <a:lnSpc>
                  <a:spcPts val="2174"/>
                </a:lnSpc>
              </a:pPr>
              <a:endPar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0" lvl="0" indent="0" algn="l">
                <a:lnSpc>
                  <a:spcPts val="2174"/>
                </a:lnSpc>
              </a:pPr>
              <a:r>
                <a:rPr lang="en-US" sz="2000"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Maanparannusaine</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Biohiiltä</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valmistaa</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oliivipuupelleteistä</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käyttää</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tehokkaana</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maanparannusaineena</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puutarhan</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ruukkumultaan</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Silputtuja</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oliivinoksia</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hyödyntää</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rikkakasvien</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torjunnassa</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orgaanisen</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aineksen</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palauttamisessa</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biologiseen</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kiertoon</a:t>
              </a:r>
              <a:r>
                <a:rPr lang="en-US" sz="20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p:txBody>
        </p:sp>
      </p:grpSp>
      <p:grpSp>
        <p:nvGrpSpPr>
          <p:cNvPr id="14" name="Group 14"/>
          <p:cNvGrpSpPr/>
          <p:nvPr/>
        </p:nvGrpSpPr>
        <p:grpSpPr>
          <a:xfrm>
            <a:off x="0" y="1191257"/>
            <a:ext cx="3268301" cy="1534181"/>
            <a:chOff x="0" y="0"/>
            <a:chExt cx="7453634" cy="3498829"/>
          </a:xfrm>
        </p:grpSpPr>
        <p:sp>
          <p:nvSpPr>
            <p:cNvPr id="15" name="Freeform 15"/>
            <p:cNvSpPr/>
            <p:nvPr/>
          </p:nvSpPr>
          <p:spPr>
            <a:xfrm>
              <a:off x="0" y="0"/>
              <a:ext cx="7453630" cy="3498858"/>
            </a:xfrm>
            <a:custGeom>
              <a:avLst/>
              <a:gdLst/>
              <a:ahLst/>
              <a:cxnLst/>
              <a:rect l="l" t="t" r="r" b="b"/>
              <a:pathLst>
                <a:path w="7453630" h="3498858">
                  <a:moveTo>
                    <a:pt x="0" y="0"/>
                  </a:moveTo>
                  <a:lnTo>
                    <a:pt x="7453630" y="0"/>
                  </a:lnTo>
                  <a:lnTo>
                    <a:pt x="7453630" y="3498858"/>
                  </a:lnTo>
                  <a:lnTo>
                    <a:pt x="0" y="3498858"/>
                  </a:lnTo>
                  <a:close/>
                </a:path>
              </a:pathLst>
            </a:custGeom>
            <a:solidFill>
              <a:srgbClr val="60BA47"/>
            </a:solidFill>
          </p:spPr>
          <p:txBody>
            <a:bodyPr/>
            <a:lstStyle/>
            <a:p>
              <a:endParaRPr lang="fi-FI"/>
            </a:p>
          </p:txBody>
        </p:sp>
        <p:sp>
          <p:nvSpPr>
            <p:cNvPr id="16" name="TextBox 16"/>
            <p:cNvSpPr txBox="1"/>
            <p:nvPr/>
          </p:nvSpPr>
          <p:spPr>
            <a:xfrm>
              <a:off x="0" y="-38100"/>
              <a:ext cx="7453634" cy="3536929"/>
            </a:xfrm>
            <a:prstGeom prst="rect">
              <a:avLst/>
            </a:prstGeom>
          </p:spPr>
          <p:txBody>
            <a:bodyPr lIns="29700" tIns="29700" rIns="29700" bIns="29700" rtlCol="0" anchor="ctr"/>
            <a:lstStyle/>
            <a:p>
              <a:pPr marL="0" lvl="0" indent="0" algn="l">
                <a:lnSpc>
                  <a:spcPts val="3409"/>
                </a:lnSpc>
              </a:pPr>
              <a:endParaRPr/>
            </a:p>
            <a:p>
              <a:pPr marL="0" lvl="0" indent="0" algn="l">
                <a:lnSpc>
                  <a:spcPts val="3409"/>
                </a:lnSpc>
              </a:pPr>
              <a:r>
                <a:rPr lang="en-US" sz="3157" b="1">
                  <a:solidFill>
                    <a:srgbClr val="FFFFFF"/>
                  </a:solidFill>
                  <a:latin typeface="Calibri (MS) Bold"/>
                  <a:ea typeface="Calibri (MS) Bold"/>
                  <a:cs typeface="Calibri (MS) Bold"/>
                  <a:sym typeface="Calibri (MS) Bold"/>
                </a:rPr>
                <a:t>5. Oliivipuiden leikkausjätteet</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2510468" y="-1007981"/>
            <a:ext cx="5385481" cy="9575962"/>
            <a:chOff x="0" y="0"/>
            <a:chExt cx="12282040" cy="21838782"/>
          </a:xfrm>
        </p:grpSpPr>
        <p:sp>
          <p:nvSpPr>
            <p:cNvPr id="7" name="Freeform 7"/>
            <p:cNvSpPr/>
            <p:nvPr/>
          </p:nvSpPr>
          <p:spPr>
            <a:xfrm>
              <a:off x="0" y="0"/>
              <a:ext cx="12282043" cy="21838793"/>
            </a:xfrm>
            <a:custGeom>
              <a:avLst/>
              <a:gdLst/>
              <a:ahLst/>
              <a:cxnLst/>
              <a:rect l="l" t="t" r="r" b="b"/>
              <a:pathLst>
                <a:path w="12282043" h="21838793">
                  <a:moveTo>
                    <a:pt x="0" y="0"/>
                  </a:moveTo>
                  <a:lnTo>
                    <a:pt x="12282043" y="0"/>
                  </a:lnTo>
                  <a:lnTo>
                    <a:pt x="12282043" y="21838793"/>
                  </a:lnTo>
                  <a:lnTo>
                    <a:pt x="0" y="21838793"/>
                  </a:lnTo>
                  <a:close/>
                </a:path>
              </a:pathLst>
            </a:custGeom>
            <a:solidFill>
              <a:srgbClr val="FFFFFF"/>
            </a:solidFill>
          </p:spPr>
          <p:txBody>
            <a:bodyPr/>
            <a:lstStyle/>
            <a:p>
              <a:endParaRPr lang="fi-FI"/>
            </a:p>
          </p:txBody>
        </p:sp>
        <p:sp>
          <p:nvSpPr>
            <p:cNvPr id="8" name="TextBox 8"/>
            <p:cNvSpPr txBox="1"/>
            <p:nvPr/>
          </p:nvSpPr>
          <p:spPr>
            <a:xfrm>
              <a:off x="0" y="-19050"/>
              <a:ext cx="12282040" cy="2185783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sp>
        <p:nvSpPr>
          <p:cNvPr id="11" name="Freeform 11"/>
          <p:cNvSpPr/>
          <p:nvPr/>
        </p:nvSpPr>
        <p:spPr>
          <a:xfrm>
            <a:off x="700810" y="1427332"/>
            <a:ext cx="8948281" cy="4705335"/>
          </a:xfrm>
          <a:custGeom>
            <a:avLst/>
            <a:gdLst/>
            <a:ahLst/>
            <a:cxnLst/>
            <a:rect l="l" t="t" r="r" b="b"/>
            <a:pathLst>
              <a:path w="8948281" h="4705335">
                <a:moveTo>
                  <a:pt x="0" y="0"/>
                </a:moveTo>
                <a:lnTo>
                  <a:pt x="8948282" y="0"/>
                </a:lnTo>
                <a:lnTo>
                  <a:pt x="8948282" y="4705335"/>
                </a:lnTo>
                <a:lnTo>
                  <a:pt x="0" y="4705335"/>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2" name="Group 12"/>
          <p:cNvGrpSpPr/>
          <p:nvPr/>
        </p:nvGrpSpPr>
        <p:grpSpPr>
          <a:xfrm>
            <a:off x="700810" y="1691415"/>
            <a:ext cx="8948281" cy="4441252"/>
            <a:chOff x="0" y="0"/>
            <a:chExt cx="20407304" cy="10128646"/>
          </a:xfrm>
        </p:grpSpPr>
        <p:sp>
          <p:nvSpPr>
            <p:cNvPr id="13" name="Freeform 13"/>
            <p:cNvSpPr/>
            <p:nvPr/>
          </p:nvSpPr>
          <p:spPr>
            <a:xfrm>
              <a:off x="0" y="0"/>
              <a:ext cx="20407249" cy="10128631"/>
            </a:xfrm>
            <a:custGeom>
              <a:avLst/>
              <a:gdLst/>
              <a:ahLst/>
              <a:cxnLst/>
              <a:rect l="l" t="t" r="r" b="b"/>
              <a:pathLst>
                <a:path w="20407249" h="10128631">
                  <a:moveTo>
                    <a:pt x="0" y="0"/>
                  </a:moveTo>
                  <a:lnTo>
                    <a:pt x="20407249" y="0"/>
                  </a:lnTo>
                  <a:lnTo>
                    <a:pt x="20407249" y="10128631"/>
                  </a:lnTo>
                  <a:lnTo>
                    <a:pt x="0" y="10128631"/>
                  </a:lnTo>
                  <a:close/>
                </a:path>
              </a:pathLst>
            </a:custGeom>
            <a:gradFill rotWithShape="1">
              <a:gsLst>
                <a:gs pos="45000">
                  <a:srgbClr val="09465E">
                    <a:alpha val="100000"/>
                  </a:srgbClr>
                </a:gs>
                <a:gs pos="79000">
                  <a:srgbClr val="09465E">
                    <a:alpha val="2175"/>
                  </a:srgbClr>
                </a:gs>
              </a:gsLst>
              <a:lin ang="5400000"/>
            </a:gradFill>
          </p:spPr>
          <p:txBody>
            <a:bodyPr/>
            <a:lstStyle/>
            <a:p>
              <a:endParaRPr lang="fi-FI"/>
            </a:p>
          </p:txBody>
        </p:sp>
      </p:grpSp>
      <p:grpSp>
        <p:nvGrpSpPr>
          <p:cNvPr id="14" name="Group 14"/>
          <p:cNvGrpSpPr/>
          <p:nvPr/>
        </p:nvGrpSpPr>
        <p:grpSpPr>
          <a:xfrm>
            <a:off x="2511158" y="4292064"/>
            <a:ext cx="5030709" cy="929802"/>
            <a:chOff x="0" y="0"/>
            <a:chExt cx="11472952" cy="2120491"/>
          </a:xfrm>
        </p:grpSpPr>
        <p:sp>
          <p:nvSpPr>
            <p:cNvPr id="15" name="Freeform 15"/>
            <p:cNvSpPr/>
            <p:nvPr/>
          </p:nvSpPr>
          <p:spPr>
            <a:xfrm>
              <a:off x="0" y="0"/>
              <a:ext cx="11472952" cy="2120491"/>
            </a:xfrm>
            <a:custGeom>
              <a:avLst/>
              <a:gdLst/>
              <a:ahLst/>
              <a:cxnLst/>
              <a:rect l="l" t="t" r="r" b="b"/>
              <a:pathLst>
                <a:path w="11472952" h="2120491">
                  <a:moveTo>
                    <a:pt x="0" y="0"/>
                  </a:moveTo>
                  <a:lnTo>
                    <a:pt x="11472952" y="0"/>
                  </a:lnTo>
                  <a:lnTo>
                    <a:pt x="11472952" y="2120491"/>
                  </a:lnTo>
                  <a:lnTo>
                    <a:pt x="0" y="2120491"/>
                  </a:lnTo>
                  <a:close/>
                </a:path>
              </a:pathLst>
            </a:custGeom>
            <a:solidFill>
              <a:srgbClr val="000000">
                <a:alpha val="0"/>
              </a:srgbClr>
            </a:solidFill>
          </p:spPr>
          <p:txBody>
            <a:bodyPr/>
            <a:lstStyle/>
            <a:p>
              <a:endParaRPr lang="fi-FI"/>
            </a:p>
          </p:txBody>
        </p:sp>
        <p:sp>
          <p:nvSpPr>
            <p:cNvPr id="16" name="TextBox 16"/>
            <p:cNvSpPr txBox="1"/>
            <p:nvPr/>
          </p:nvSpPr>
          <p:spPr>
            <a:xfrm>
              <a:off x="0" y="-57150"/>
              <a:ext cx="11472952" cy="2177641"/>
            </a:xfrm>
            <a:prstGeom prst="rect">
              <a:avLst/>
            </a:prstGeom>
          </p:spPr>
          <p:txBody>
            <a:bodyPr lIns="0" tIns="0" rIns="0" bIns="0" rtlCol="0" anchor="t"/>
            <a:lstStyle/>
            <a:p>
              <a:pPr marL="0" lvl="0" indent="0" algn="ctr">
                <a:lnSpc>
                  <a:spcPts val="3157"/>
                </a:lnSpc>
              </a:pPr>
              <a:r>
                <a:rPr lang="en-US" sz="2630" b="1" spc="142">
                  <a:solidFill>
                    <a:srgbClr val="FFFFFF"/>
                  </a:solidFill>
                  <a:latin typeface="Calibri (MS) Bold"/>
                  <a:ea typeface="Calibri (MS) Bold"/>
                  <a:cs typeface="Calibri (MS) Bold"/>
                  <a:sym typeface="Calibri (MS) Bold"/>
                </a:rPr>
                <a:t>PIENI EDISTYMINEN JOKA PÄIVÄ TUO SUURIA TULOKSIA</a:t>
              </a:r>
            </a:p>
          </p:txBody>
        </p:sp>
      </p:grpSp>
      <p:sp>
        <p:nvSpPr>
          <p:cNvPr id="17" name="Freeform 17"/>
          <p:cNvSpPr/>
          <p:nvPr/>
        </p:nvSpPr>
        <p:spPr>
          <a:xfrm>
            <a:off x="4374124" y="5361077"/>
            <a:ext cx="1304777" cy="949899"/>
          </a:xfrm>
          <a:custGeom>
            <a:avLst/>
            <a:gdLst/>
            <a:ahLst/>
            <a:cxnLst/>
            <a:rect l="l" t="t" r="r" b="b"/>
            <a:pathLst>
              <a:path w="1304777" h="949899">
                <a:moveTo>
                  <a:pt x="0" y="0"/>
                </a:moveTo>
                <a:lnTo>
                  <a:pt x="1304777" y="0"/>
                </a:lnTo>
                <a:lnTo>
                  <a:pt x="1304777" y="949899"/>
                </a:lnTo>
                <a:lnTo>
                  <a:pt x="0" y="9498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a:p>
        </p:txBody>
      </p:sp>
      <p:sp>
        <p:nvSpPr>
          <p:cNvPr id="18" name="Freeform 18"/>
          <p:cNvSpPr/>
          <p:nvPr/>
        </p:nvSpPr>
        <p:spPr>
          <a:xfrm>
            <a:off x="7186769" y="-435952"/>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a:off x="6486797" y="5536251"/>
            <a:ext cx="4205202" cy="611557"/>
            <a:chOff x="0" y="0"/>
            <a:chExt cx="9590314" cy="1394706"/>
          </a:xfrm>
        </p:grpSpPr>
        <p:sp>
          <p:nvSpPr>
            <p:cNvPr id="5" name="Freeform 5"/>
            <p:cNvSpPr/>
            <p:nvPr/>
          </p:nvSpPr>
          <p:spPr>
            <a:xfrm>
              <a:off x="0" y="0"/>
              <a:ext cx="9590278" cy="1394714"/>
            </a:xfrm>
            <a:custGeom>
              <a:avLst/>
              <a:gdLst/>
              <a:ahLst/>
              <a:cxnLst/>
              <a:rect l="l" t="t" r="r" b="b"/>
              <a:pathLst>
                <a:path w="9590278" h="1394714">
                  <a:moveTo>
                    <a:pt x="0" y="0"/>
                  </a:moveTo>
                  <a:lnTo>
                    <a:pt x="9590278" y="0"/>
                  </a:lnTo>
                  <a:lnTo>
                    <a:pt x="9590278" y="1394714"/>
                  </a:lnTo>
                  <a:lnTo>
                    <a:pt x="0" y="1394714"/>
                  </a:lnTo>
                  <a:close/>
                </a:path>
              </a:pathLst>
            </a:custGeom>
            <a:solidFill>
              <a:srgbClr val="60BA47"/>
            </a:solidFill>
          </p:spPr>
          <p:txBody>
            <a:bodyPr/>
            <a:lstStyle/>
            <a:p>
              <a:endParaRPr lang="fi-FI"/>
            </a:p>
          </p:txBody>
        </p:sp>
      </p:grpSp>
      <p:sp>
        <p:nvSpPr>
          <p:cNvPr id="6" name="Freeform 6"/>
          <p:cNvSpPr/>
          <p:nvPr/>
        </p:nvSpPr>
        <p:spPr>
          <a:xfrm>
            <a:off x="495856" y="5961084"/>
            <a:ext cx="1801523" cy="401148"/>
          </a:xfrm>
          <a:custGeom>
            <a:avLst/>
            <a:gdLst/>
            <a:ahLst/>
            <a:cxnLst/>
            <a:rect l="l" t="t" r="r" b="b"/>
            <a:pathLst>
              <a:path w="1801523" h="401148">
                <a:moveTo>
                  <a:pt x="0" y="0"/>
                </a:moveTo>
                <a:lnTo>
                  <a:pt x="1801523" y="0"/>
                </a:lnTo>
                <a:lnTo>
                  <a:pt x="1801523" y="401148"/>
                </a:lnTo>
                <a:lnTo>
                  <a:pt x="0" y="40114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sp>
        <p:nvSpPr>
          <p:cNvPr id="7" name="Freeform 7"/>
          <p:cNvSpPr/>
          <p:nvPr/>
        </p:nvSpPr>
        <p:spPr>
          <a:xfrm>
            <a:off x="7488202" y="817595"/>
            <a:ext cx="2803628" cy="1992051"/>
          </a:xfrm>
          <a:custGeom>
            <a:avLst/>
            <a:gdLst/>
            <a:ahLst/>
            <a:cxnLst/>
            <a:rect l="l" t="t" r="r" b="b"/>
            <a:pathLst>
              <a:path w="2803628" h="1992051">
                <a:moveTo>
                  <a:pt x="0" y="0"/>
                </a:moveTo>
                <a:lnTo>
                  <a:pt x="2803628" y="0"/>
                </a:lnTo>
                <a:lnTo>
                  <a:pt x="2803628" y="1992051"/>
                </a:lnTo>
                <a:lnTo>
                  <a:pt x="0" y="1992051"/>
                </a:lnTo>
                <a:lnTo>
                  <a:pt x="0" y="0"/>
                </a:lnTo>
                <a:close/>
              </a:path>
            </a:pathLst>
          </a:custGeom>
          <a:blipFill>
            <a:blip r:embed="rId4" cstate="screen">
              <a:extLst>
                <a:ext uri="{28A0092B-C50C-407E-A947-70E740481C1C}">
                  <a14:useLocalDpi xmlns:a14="http://schemas.microsoft.com/office/drawing/2010/main"/>
                </a:ext>
              </a:extLst>
            </a:blip>
            <a:stretch>
              <a:fillRect t="-95" b="-95"/>
            </a:stretch>
          </a:blipFill>
        </p:spPr>
        <p:txBody>
          <a:bodyPr/>
          <a:lstStyle/>
          <a:p>
            <a:endParaRPr lang="fi-FI"/>
          </a:p>
        </p:txBody>
      </p:sp>
      <p:sp>
        <p:nvSpPr>
          <p:cNvPr id="8" name="Freeform 8"/>
          <p:cNvSpPr/>
          <p:nvPr/>
        </p:nvSpPr>
        <p:spPr>
          <a:xfrm>
            <a:off x="0" y="2866485"/>
            <a:ext cx="10692000" cy="2835707"/>
          </a:xfrm>
          <a:custGeom>
            <a:avLst/>
            <a:gdLst/>
            <a:ahLst/>
            <a:cxnLst/>
            <a:rect l="l" t="t" r="r" b="b"/>
            <a:pathLst>
              <a:path w="10692000" h="2835707">
                <a:moveTo>
                  <a:pt x="0" y="0"/>
                </a:moveTo>
                <a:lnTo>
                  <a:pt x="10692000" y="0"/>
                </a:lnTo>
                <a:lnTo>
                  <a:pt x="10692000" y="2835706"/>
                </a:lnTo>
                <a:lnTo>
                  <a:pt x="0" y="2835706"/>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9" name="Group 9"/>
          <p:cNvGrpSpPr/>
          <p:nvPr/>
        </p:nvGrpSpPr>
        <p:grpSpPr>
          <a:xfrm>
            <a:off x="0" y="2983396"/>
            <a:ext cx="10692000" cy="2835707"/>
            <a:chOff x="0" y="0"/>
            <a:chExt cx="24384000" cy="6467066"/>
          </a:xfrm>
        </p:grpSpPr>
        <p:sp>
          <p:nvSpPr>
            <p:cNvPr id="10" name="Freeform 10"/>
            <p:cNvSpPr/>
            <p:nvPr/>
          </p:nvSpPr>
          <p:spPr>
            <a:xfrm>
              <a:off x="0" y="0"/>
              <a:ext cx="24384000" cy="6467094"/>
            </a:xfrm>
            <a:custGeom>
              <a:avLst/>
              <a:gdLst/>
              <a:ahLst/>
              <a:cxnLst/>
              <a:rect l="l" t="t" r="r" b="b"/>
              <a:pathLst>
                <a:path w="24384000" h="6467094">
                  <a:moveTo>
                    <a:pt x="0" y="0"/>
                  </a:moveTo>
                  <a:lnTo>
                    <a:pt x="24384000" y="0"/>
                  </a:lnTo>
                  <a:lnTo>
                    <a:pt x="24384000" y="4261993"/>
                  </a:lnTo>
                  <a:lnTo>
                    <a:pt x="24384000" y="6148197"/>
                  </a:lnTo>
                  <a:lnTo>
                    <a:pt x="24384000" y="6467094"/>
                  </a:lnTo>
                  <a:lnTo>
                    <a:pt x="24384000" y="6088634"/>
                  </a:lnTo>
                  <a:lnTo>
                    <a:pt x="14793722" y="6088634"/>
                  </a:lnTo>
                  <a:lnTo>
                    <a:pt x="14793722" y="6467094"/>
                  </a:lnTo>
                  <a:lnTo>
                    <a:pt x="0" y="6467094"/>
                  </a:lnTo>
                  <a:lnTo>
                    <a:pt x="0" y="2312543"/>
                  </a:lnTo>
                  <a:lnTo>
                    <a:pt x="0" y="426339"/>
                  </a:lnTo>
                  <a:close/>
                </a:path>
              </a:pathLst>
            </a:custGeom>
            <a:gradFill rotWithShape="1">
              <a:gsLst>
                <a:gs pos="39000">
                  <a:srgbClr val="09465E">
                    <a:alpha val="100000"/>
                  </a:srgbClr>
                </a:gs>
                <a:gs pos="72000">
                  <a:srgbClr val="09465E">
                    <a:alpha val="2175"/>
                  </a:srgbClr>
                </a:gs>
              </a:gsLst>
              <a:lin ang="5400000"/>
            </a:gradFill>
          </p:spPr>
          <p:txBody>
            <a:bodyPr/>
            <a:lstStyle/>
            <a:p>
              <a:endParaRPr lang="fi-FI"/>
            </a:p>
          </p:txBody>
        </p:sp>
      </p:grpSp>
      <p:grpSp>
        <p:nvGrpSpPr>
          <p:cNvPr id="11" name="Group 11"/>
          <p:cNvGrpSpPr/>
          <p:nvPr/>
        </p:nvGrpSpPr>
        <p:grpSpPr>
          <a:xfrm>
            <a:off x="6506178" y="5614714"/>
            <a:ext cx="3842644" cy="529752"/>
            <a:chOff x="0" y="0"/>
            <a:chExt cx="8763472" cy="1208143"/>
          </a:xfrm>
        </p:grpSpPr>
        <p:sp>
          <p:nvSpPr>
            <p:cNvPr id="12" name="Freeform 12"/>
            <p:cNvSpPr/>
            <p:nvPr/>
          </p:nvSpPr>
          <p:spPr>
            <a:xfrm>
              <a:off x="0" y="0"/>
              <a:ext cx="8763472" cy="1208143"/>
            </a:xfrm>
            <a:custGeom>
              <a:avLst/>
              <a:gdLst/>
              <a:ahLst/>
              <a:cxnLst/>
              <a:rect l="l" t="t" r="r" b="b"/>
              <a:pathLst>
                <a:path w="8763472" h="1208143">
                  <a:moveTo>
                    <a:pt x="0" y="0"/>
                  </a:moveTo>
                  <a:lnTo>
                    <a:pt x="8763472" y="0"/>
                  </a:lnTo>
                  <a:lnTo>
                    <a:pt x="8763472" y="1208143"/>
                  </a:lnTo>
                  <a:lnTo>
                    <a:pt x="0" y="1208143"/>
                  </a:lnTo>
                  <a:close/>
                </a:path>
              </a:pathLst>
            </a:custGeom>
            <a:solidFill>
              <a:srgbClr val="000000">
                <a:alpha val="0"/>
              </a:srgbClr>
            </a:solidFill>
          </p:spPr>
          <p:txBody>
            <a:bodyPr/>
            <a:lstStyle/>
            <a:p>
              <a:endParaRPr lang="fi-FI"/>
            </a:p>
          </p:txBody>
        </p:sp>
        <p:sp>
          <p:nvSpPr>
            <p:cNvPr id="13" name="TextBox 13"/>
            <p:cNvSpPr txBox="1"/>
            <p:nvPr/>
          </p:nvSpPr>
          <p:spPr>
            <a:xfrm>
              <a:off x="0" y="-57150"/>
              <a:ext cx="8763472" cy="1265293"/>
            </a:xfrm>
            <a:prstGeom prst="rect">
              <a:avLst/>
            </a:prstGeom>
          </p:spPr>
          <p:txBody>
            <a:bodyPr lIns="0" tIns="0" rIns="0" bIns="0" rtlCol="0" anchor="t"/>
            <a:lstStyle/>
            <a:p>
              <a:pPr marL="0" lvl="0" indent="0" algn="r">
                <a:lnSpc>
                  <a:spcPts val="3157"/>
                </a:lnSpc>
              </a:pPr>
              <a:r>
                <a:rPr lang="en-US" sz="2630">
                  <a:solidFill>
                    <a:srgbClr val="FFFFFF"/>
                  </a:solidFill>
                  <a:latin typeface="Calibri (MS)"/>
                  <a:ea typeface="Calibri (MS)"/>
                  <a:cs typeface="Calibri (MS)"/>
                  <a:sym typeface="Calibri (MS)"/>
                </a:rPr>
                <a:t>www.waste2worth.eu</a:t>
              </a:r>
            </a:p>
          </p:txBody>
        </p:sp>
      </p:grpSp>
      <p:grpSp>
        <p:nvGrpSpPr>
          <p:cNvPr id="14" name="Group 14"/>
          <p:cNvGrpSpPr/>
          <p:nvPr/>
        </p:nvGrpSpPr>
        <p:grpSpPr>
          <a:xfrm>
            <a:off x="574976" y="4226700"/>
            <a:ext cx="5158122" cy="632381"/>
            <a:chOff x="0" y="0"/>
            <a:chExt cx="11763528" cy="1442198"/>
          </a:xfrm>
        </p:grpSpPr>
        <p:sp>
          <p:nvSpPr>
            <p:cNvPr id="15" name="Freeform 15"/>
            <p:cNvSpPr/>
            <p:nvPr/>
          </p:nvSpPr>
          <p:spPr>
            <a:xfrm>
              <a:off x="0" y="0"/>
              <a:ext cx="11763528" cy="1442198"/>
            </a:xfrm>
            <a:custGeom>
              <a:avLst/>
              <a:gdLst/>
              <a:ahLst/>
              <a:cxnLst/>
              <a:rect l="l" t="t" r="r" b="b"/>
              <a:pathLst>
                <a:path w="11763528" h="1442198">
                  <a:moveTo>
                    <a:pt x="0" y="0"/>
                  </a:moveTo>
                  <a:lnTo>
                    <a:pt x="11763528" y="0"/>
                  </a:lnTo>
                  <a:lnTo>
                    <a:pt x="11763528" y="1442198"/>
                  </a:lnTo>
                  <a:lnTo>
                    <a:pt x="0" y="1442198"/>
                  </a:lnTo>
                  <a:close/>
                </a:path>
              </a:pathLst>
            </a:custGeom>
            <a:solidFill>
              <a:srgbClr val="000000">
                <a:alpha val="0"/>
              </a:srgbClr>
            </a:solidFill>
          </p:spPr>
          <p:txBody>
            <a:bodyPr/>
            <a:lstStyle/>
            <a:p>
              <a:endParaRPr lang="fi-FI"/>
            </a:p>
          </p:txBody>
        </p:sp>
        <p:sp>
          <p:nvSpPr>
            <p:cNvPr id="16" name="TextBox 16"/>
            <p:cNvSpPr txBox="1"/>
            <p:nvPr/>
          </p:nvSpPr>
          <p:spPr>
            <a:xfrm>
              <a:off x="0" y="-38100"/>
              <a:ext cx="11763528" cy="1480298"/>
            </a:xfrm>
            <a:prstGeom prst="rect">
              <a:avLst/>
            </a:prstGeom>
          </p:spPr>
          <p:txBody>
            <a:bodyPr lIns="0" tIns="0" rIns="0" bIns="0" rtlCol="0" anchor="t"/>
            <a:lstStyle/>
            <a:p>
              <a:pPr marL="0" lvl="0" indent="0" algn="l">
                <a:lnSpc>
                  <a:spcPts val="3409"/>
                </a:lnSpc>
              </a:pPr>
              <a:r>
                <a:rPr lang="en-US" sz="3157" b="1" dirty="0" err="1">
                  <a:solidFill>
                    <a:srgbClr val="FFFFFF"/>
                  </a:solidFill>
                  <a:latin typeface="Calibri (MS) Bold"/>
                  <a:ea typeface="Calibri (MS) Bold"/>
                  <a:cs typeface="Calibri (MS) Bold"/>
                  <a:sym typeface="Calibri (MS) Bold"/>
                </a:rPr>
                <a:t>Seuraa</a:t>
              </a:r>
              <a:r>
                <a:rPr lang="en-US" sz="3157" b="1" dirty="0">
                  <a:solidFill>
                    <a:srgbClr val="FFFFFF"/>
                  </a:solidFill>
                  <a:latin typeface="Calibri (MS) Bold"/>
                  <a:ea typeface="Calibri (MS) Bold"/>
                  <a:cs typeface="Calibri (MS) Bold"/>
                  <a:sym typeface="Calibri (MS) Bold"/>
                </a:rPr>
                <a:t> </a:t>
              </a:r>
              <a:r>
                <a:rPr lang="en-US" sz="3157" b="1" dirty="0" err="1">
                  <a:solidFill>
                    <a:srgbClr val="FFFFFF"/>
                  </a:solidFill>
                  <a:latin typeface="Calibri (MS) Bold"/>
                  <a:ea typeface="Calibri (MS) Bold"/>
                  <a:cs typeface="Calibri (MS) Bold"/>
                  <a:sym typeface="Calibri (MS) Bold"/>
                </a:rPr>
                <a:t>meidän</a:t>
              </a:r>
              <a:r>
                <a:rPr lang="en-US" sz="3157" b="1" dirty="0">
                  <a:solidFill>
                    <a:srgbClr val="FFFFFF"/>
                  </a:solidFill>
                  <a:latin typeface="Calibri (MS) Bold"/>
                  <a:ea typeface="Calibri (MS) Bold"/>
                  <a:cs typeface="Calibri (MS) Bold"/>
                  <a:sym typeface="Calibri (MS) Bold"/>
                </a:rPr>
                <a:t> </a:t>
              </a:r>
              <a:r>
                <a:rPr lang="en-US" sz="3157" b="1">
                  <a:solidFill>
                    <a:srgbClr val="FFFFFF"/>
                  </a:solidFill>
                  <a:latin typeface="Calibri (MS) Bold"/>
                  <a:ea typeface="Calibri (MS) Bold"/>
                  <a:cs typeface="Calibri (MS) Bold"/>
                  <a:sym typeface="Calibri (MS) Bold"/>
                </a:rPr>
                <a:t>matkaamme</a:t>
              </a:r>
              <a:endParaRPr lang="en-US" sz="3157" b="1" dirty="0">
                <a:solidFill>
                  <a:srgbClr val="FFFFFF"/>
                </a:solidFill>
                <a:latin typeface="Calibri (MS) Bold"/>
                <a:ea typeface="Calibri (MS) Bold"/>
                <a:cs typeface="Calibri (MS) Bold"/>
                <a:sym typeface="Calibri (MS) Bold"/>
              </a:endParaRPr>
            </a:p>
          </p:txBody>
        </p:sp>
      </p:grpSp>
      <p:grpSp>
        <p:nvGrpSpPr>
          <p:cNvPr id="17" name="Group 17"/>
          <p:cNvGrpSpPr/>
          <p:nvPr/>
        </p:nvGrpSpPr>
        <p:grpSpPr>
          <a:xfrm>
            <a:off x="1655675" y="4864503"/>
            <a:ext cx="478274" cy="418087"/>
            <a:chOff x="0" y="0"/>
            <a:chExt cx="1090744" cy="953481"/>
          </a:xfrm>
        </p:grpSpPr>
        <p:sp>
          <p:nvSpPr>
            <p:cNvPr id="18" name="Freeform 18"/>
            <p:cNvSpPr/>
            <p:nvPr/>
          </p:nvSpPr>
          <p:spPr>
            <a:xfrm>
              <a:off x="0" y="0"/>
              <a:ext cx="1090744" cy="953481"/>
            </a:xfrm>
            <a:custGeom>
              <a:avLst/>
              <a:gdLst/>
              <a:ahLst/>
              <a:cxnLst/>
              <a:rect l="l" t="t" r="r" b="b"/>
              <a:pathLst>
                <a:path w="1090744" h="953481">
                  <a:moveTo>
                    <a:pt x="0" y="0"/>
                  </a:moveTo>
                  <a:lnTo>
                    <a:pt x="1090744" y="0"/>
                  </a:lnTo>
                  <a:lnTo>
                    <a:pt x="1090744" y="953481"/>
                  </a:lnTo>
                  <a:lnTo>
                    <a:pt x="0" y="953481"/>
                  </a:lnTo>
                  <a:close/>
                </a:path>
              </a:pathLst>
            </a:custGeom>
            <a:solidFill>
              <a:srgbClr val="000000">
                <a:alpha val="0"/>
              </a:srgbClr>
            </a:solidFill>
          </p:spPr>
          <p:txBody>
            <a:bodyPr/>
            <a:lstStyle/>
            <a:p>
              <a:endParaRPr lang="fi-FI"/>
            </a:p>
          </p:txBody>
        </p:sp>
        <p:sp>
          <p:nvSpPr>
            <p:cNvPr id="19" name="TextBox 19"/>
            <p:cNvSpPr txBox="1"/>
            <p:nvPr/>
          </p:nvSpPr>
          <p:spPr>
            <a:xfrm>
              <a:off x="0" y="-47625"/>
              <a:ext cx="1090744" cy="1001106"/>
            </a:xfrm>
            <a:prstGeom prst="rect">
              <a:avLst/>
            </a:prstGeom>
          </p:spPr>
          <p:txBody>
            <a:bodyPr lIns="0" tIns="0" rIns="0" bIns="0" rtlCol="0" anchor="t"/>
            <a:lstStyle/>
            <a:p>
              <a:pPr marL="0" lvl="0" indent="0" algn="l">
                <a:lnSpc>
                  <a:spcPts val="2525"/>
                </a:lnSpc>
              </a:pPr>
              <a:r>
                <a:rPr lang="en-US" sz="2104" u="sng">
                  <a:solidFill>
                    <a:srgbClr val="0B3A5B"/>
                  </a:solidFill>
                  <a:latin typeface="Calibri (MS)"/>
                  <a:ea typeface="Calibri (MS)"/>
                  <a:cs typeface="Calibri (MS)"/>
                  <a:sym typeface="Calibri (MS)"/>
                  <a:hlinkClick r:id="rId6" tooltip="https://www.youtube.com/@CiEGateway"/>
                </a:rPr>
                <a:t>yt</a:t>
              </a:r>
            </a:p>
          </p:txBody>
        </p:sp>
      </p:grpSp>
      <p:sp>
        <p:nvSpPr>
          <p:cNvPr id="20" name="Freeform 20"/>
          <p:cNvSpPr/>
          <p:nvPr/>
        </p:nvSpPr>
        <p:spPr>
          <a:xfrm>
            <a:off x="1660426" y="4831135"/>
            <a:ext cx="449523" cy="449524"/>
          </a:xfrm>
          <a:custGeom>
            <a:avLst/>
            <a:gdLst/>
            <a:ahLst/>
            <a:cxnLst/>
            <a:rect l="l" t="t" r="r" b="b"/>
            <a:pathLst>
              <a:path w="449523" h="449524">
                <a:moveTo>
                  <a:pt x="0" y="0"/>
                </a:moveTo>
                <a:lnTo>
                  <a:pt x="449523" y="0"/>
                </a:lnTo>
                <a:lnTo>
                  <a:pt x="449523" y="449524"/>
                </a:lnTo>
                <a:lnTo>
                  <a:pt x="0" y="4495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a:p>
        </p:txBody>
      </p:sp>
      <p:grpSp>
        <p:nvGrpSpPr>
          <p:cNvPr id="21" name="Group 21"/>
          <p:cNvGrpSpPr/>
          <p:nvPr/>
        </p:nvGrpSpPr>
        <p:grpSpPr>
          <a:xfrm>
            <a:off x="593712" y="4852090"/>
            <a:ext cx="430787" cy="416789"/>
            <a:chOff x="0" y="0"/>
            <a:chExt cx="982447" cy="950523"/>
          </a:xfrm>
        </p:grpSpPr>
        <p:sp>
          <p:nvSpPr>
            <p:cNvPr id="22" name="Freeform 22"/>
            <p:cNvSpPr/>
            <p:nvPr/>
          </p:nvSpPr>
          <p:spPr>
            <a:xfrm>
              <a:off x="0" y="0"/>
              <a:ext cx="982447" cy="950523"/>
            </a:xfrm>
            <a:custGeom>
              <a:avLst/>
              <a:gdLst/>
              <a:ahLst/>
              <a:cxnLst/>
              <a:rect l="l" t="t" r="r" b="b"/>
              <a:pathLst>
                <a:path w="982447" h="950523">
                  <a:moveTo>
                    <a:pt x="0" y="0"/>
                  </a:moveTo>
                  <a:lnTo>
                    <a:pt x="982447" y="0"/>
                  </a:lnTo>
                  <a:lnTo>
                    <a:pt x="982447" y="950523"/>
                  </a:lnTo>
                  <a:lnTo>
                    <a:pt x="0" y="950523"/>
                  </a:lnTo>
                  <a:close/>
                </a:path>
              </a:pathLst>
            </a:custGeom>
            <a:solidFill>
              <a:srgbClr val="000000">
                <a:alpha val="0"/>
              </a:srgbClr>
            </a:solidFill>
          </p:spPr>
          <p:txBody>
            <a:bodyPr/>
            <a:lstStyle/>
            <a:p>
              <a:endParaRPr lang="fi-FI"/>
            </a:p>
          </p:txBody>
        </p:sp>
        <p:sp>
          <p:nvSpPr>
            <p:cNvPr id="23" name="TextBox 23"/>
            <p:cNvSpPr txBox="1"/>
            <p:nvPr/>
          </p:nvSpPr>
          <p:spPr>
            <a:xfrm>
              <a:off x="0" y="-38100"/>
              <a:ext cx="982447" cy="988623"/>
            </a:xfrm>
            <a:prstGeom prst="rect">
              <a:avLst/>
            </a:prstGeom>
          </p:spPr>
          <p:txBody>
            <a:bodyPr lIns="0" tIns="0" rIns="0" bIns="0" rtlCol="0" anchor="t"/>
            <a:lstStyle/>
            <a:p>
              <a:pPr marL="0" lvl="0" indent="0" algn="l">
                <a:lnSpc>
                  <a:spcPts val="2494"/>
                </a:lnSpc>
              </a:pPr>
              <a:r>
                <a:rPr lang="en-US" sz="2078" u="sng">
                  <a:solidFill>
                    <a:srgbClr val="0B3A5B"/>
                  </a:solidFill>
                  <a:latin typeface="Calibri (MS)"/>
                  <a:ea typeface="Calibri (MS)"/>
                  <a:cs typeface="Calibri (MS)"/>
                  <a:sym typeface="Calibri (MS)"/>
                  <a:hlinkClick r:id="rId9" tooltip="https://www.linkedin.com/company/cooperation-in-education-gateway"/>
                </a:rPr>
                <a:t>että</a:t>
              </a:r>
            </a:p>
          </p:txBody>
        </p:sp>
      </p:grpSp>
      <p:sp>
        <p:nvSpPr>
          <p:cNvPr id="24" name="Freeform 24"/>
          <p:cNvSpPr/>
          <p:nvPr/>
        </p:nvSpPr>
        <p:spPr>
          <a:xfrm>
            <a:off x="574976" y="4831135"/>
            <a:ext cx="449524" cy="449524"/>
          </a:xfrm>
          <a:custGeom>
            <a:avLst/>
            <a:gdLst/>
            <a:ahLst/>
            <a:cxnLst/>
            <a:rect l="l" t="t" r="r" b="b"/>
            <a:pathLst>
              <a:path w="449524" h="449524">
                <a:moveTo>
                  <a:pt x="0" y="0"/>
                </a:moveTo>
                <a:lnTo>
                  <a:pt x="449523" y="0"/>
                </a:lnTo>
                <a:lnTo>
                  <a:pt x="449523" y="449524"/>
                </a:lnTo>
                <a:lnTo>
                  <a:pt x="0" y="4495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i-FI"/>
          </a:p>
        </p:txBody>
      </p:sp>
      <p:grpSp>
        <p:nvGrpSpPr>
          <p:cNvPr id="25" name="Group 25"/>
          <p:cNvGrpSpPr/>
          <p:nvPr/>
        </p:nvGrpSpPr>
        <p:grpSpPr>
          <a:xfrm>
            <a:off x="1146016" y="4852731"/>
            <a:ext cx="404338" cy="487234"/>
            <a:chOff x="0" y="0"/>
            <a:chExt cx="922128" cy="1111178"/>
          </a:xfrm>
        </p:grpSpPr>
        <p:sp>
          <p:nvSpPr>
            <p:cNvPr id="26" name="Freeform 26"/>
            <p:cNvSpPr/>
            <p:nvPr/>
          </p:nvSpPr>
          <p:spPr>
            <a:xfrm>
              <a:off x="0" y="0"/>
              <a:ext cx="922128" cy="1111178"/>
            </a:xfrm>
            <a:custGeom>
              <a:avLst/>
              <a:gdLst/>
              <a:ahLst/>
              <a:cxnLst/>
              <a:rect l="l" t="t" r="r" b="b"/>
              <a:pathLst>
                <a:path w="922128" h="1111178">
                  <a:moveTo>
                    <a:pt x="0" y="0"/>
                  </a:moveTo>
                  <a:lnTo>
                    <a:pt x="922128" y="0"/>
                  </a:lnTo>
                  <a:lnTo>
                    <a:pt x="922128" y="1111178"/>
                  </a:lnTo>
                  <a:lnTo>
                    <a:pt x="0" y="1111178"/>
                  </a:lnTo>
                  <a:close/>
                </a:path>
              </a:pathLst>
            </a:custGeom>
            <a:solidFill>
              <a:srgbClr val="000000">
                <a:alpha val="0"/>
              </a:srgbClr>
            </a:solidFill>
          </p:spPr>
          <p:txBody>
            <a:bodyPr/>
            <a:lstStyle/>
            <a:p>
              <a:endParaRPr lang="fi-FI"/>
            </a:p>
          </p:txBody>
        </p:sp>
        <p:sp>
          <p:nvSpPr>
            <p:cNvPr id="27" name="TextBox 27"/>
            <p:cNvSpPr txBox="1"/>
            <p:nvPr/>
          </p:nvSpPr>
          <p:spPr>
            <a:xfrm>
              <a:off x="0" y="-28575"/>
              <a:ext cx="922128" cy="1139753"/>
            </a:xfrm>
            <a:prstGeom prst="rect">
              <a:avLst/>
            </a:prstGeom>
          </p:spPr>
          <p:txBody>
            <a:bodyPr lIns="0" tIns="0" rIns="0" bIns="0" rtlCol="0" anchor="t"/>
            <a:lstStyle/>
            <a:p>
              <a:pPr marL="0" lvl="0" indent="0" algn="l">
                <a:lnSpc>
                  <a:spcPts val="1658"/>
                </a:lnSpc>
              </a:pPr>
              <a:r>
                <a:rPr lang="en-US" sz="1382" u="sng">
                  <a:solidFill>
                    <a:srgbClr val="0B3A5B"/>
                  </a:solidFill>
                  <a:latin typeface="Calibri (MS)"/>
                  <a:ea typeface="Calibri (MS)"/>
                  <a:cs typeface="Calibri (MS)"/>
                  <a:sym typeface="Calibri (MS)"/>
                  <a:hlinkClick r:id="rId12" tooltip="https://www.instagram.com/cie.gateway?igsh=dzNxYnl3OGpnbmpn"/>
                </a:rPr>
                <a:t>sisään</a:t>
              </a:r>
            </a:p>
          </p:txBody>
        </p:sp>
      </p:grpSp>
      <p:sp>
        <p:nvSpPr>
          <p:cNvPr id="28" name="Freeform 28"/>
          <p:cNvSpPr/>
          <p:nvPr/>
        </p:nvSpPr>
        <p:spPr>
          <a:xfrm>
            <a:off x="1115326" y="4831135"/>
            <a:ext cx="449524" cy="449524"/>
          </a:xfrm>
          <a:custGeom>
            <a:avLst/>
            <a:gdLst/>
            <a:ahLst/>
            <a:cxnLst/>
            <a:rect l="l" t="t" r="r" b="b"/>
            <a:pathLst>
              <a:path w="449524" h="449524">
                <a:moveTo>
                  <a:pt x="0" y="0"/>
                </a:moveTo>
                <a:lnTo>
                  <a:pt x="449523" y="0"/>
                </a:lnTo>
                <a:lnTo>
                  <a:pt x="449523" y="449524"/>
                </a:lnTo>
                <a:lnTo>
                  <a:pt x="0" y="44952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i-FI"/>
          </a:p>
        </p:txBody>
      </p:sp>
      <p:sp>
        <p:nvSpPr>
          <p:cNvPr id="29" name="Freeform 29"/>
          <p:cNvSpPr/>
          <p:nvPr/>
        </p:nvSpPr>
        <p:spPr>
          <a:xfrm>
            <a:off x="-4615293" y="246590"/>
            <a:ext cx="8145326" cy="4196380"/>
          </a:xfrm>
          <a:custGeom>
            <a:avLst/>
            <a:gdLst/>
            <a:ahLst/>
            <a:cxnLst/>
            <a:rect l="l" t="t" r="r" b="b"/>
            <a:pathLst>
              <a:path w="8145326" h="4196380">
                <a:moveTo>
                  <a:pt x="0" y="0"/>
                </a:moveTo>
                <a:lnTo>
                  <a:pt x="8145325" y="0"/>
                </a:lnTo>
                <a:lnTo>
                  <a:pt x="8145325" y="4196381"/>
                </a:lnTo>
                <a:lnTo>
                  <a:pt x="0" y="419638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fi-F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9" descr="Olives with loaf of bread and oil on table">
            <a:extLst>
              <a:ext uri="{FF2B5EF4-FFF2-40B4-BE49-F238E27FC236}">
                <a16:creationId xmlns:a16="http://schemas.microsoft.com/office/drawing/2014/main" id="{283ECE9B-17C1-A2F5-80B9-7366FF9BBD5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340660" y="425450"/>
            <a:ext cx="3602839" cy="6781800"/>
          </a:xfrm>
        </p:spPr>
      </p:pic>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333342" y="3227379"/>
            <a:ext cx="5553193" cy="1862839"/>
          </a:xfrm>
        </p:spPr>
        <p:txBody>
          <a:bodyPr vert="horz" lIns="80201" tIns="40100" rIns="80201" bIns="40100" rtlCol="0" anchor="t">
            <a:normAutofit/>
          </a:bodyPr>
          <a:lstStyle/>
          <a:p>
            <a:r>
              <a:rPr lang="en-US" dirty="0" err="1"/>
              <a:t>Italialainen</a:t>
            </a:r>
            <a:r>
              <a:rPr lang="en-US" dirty="0"/>
              <a:t> </a:t>
            </a:r>
            <a:r>
              <a:rPr lang="en-US" dirty="0" err="1"/>
              <a:t>näkökulma</a:t>
            </a:r>
            <a:r>
              <a:rPr lang="en-US" dirty="0"/>
              <a:t>: </a:t>
            </a:r>
            <a:r>
              <a:rPr lang="en-US" dirty="0" err="1"/>
              <a:t>Oliivit</a:t>
            </a:r>
            <a:endParaRPr lang="en-US" dirty="0"/>
          </a:p>
        </p:txBody>
      </p:sp>
      <p:sp>
        <p:nvSpPr>
          <p:cNvPr id="13" name="Rectangle 12">
            <a:extLst>
              <a:ext uri="{FF2B5EF4-FFF2-40B4-BE49-F238E27FC236}">
                <a16:creationId xmlns:a16="http://schemas.microsoft.com/office/drawing/2014/main" id="{F5B3DF5B-B659-D26B-965C-36176B3B9B03}"/>
              </a:ext>
            </a:extLst>
          </p:cNvPr>
          <p:cNvSpPr/>
          <p:nvPr/>
        </p:nvSpPr>
        <p:spPr>
          <a:xfrm>
            <a:off x="3167028" y="2088270"/>
            <a:ext cx="4554263" cy="612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464">
              <a:solidFill>
                <a:srgbClr val="FFFFFF"/>
              </a:solidFill>
              <a:latin typeface="Montserrat" panose="00000500000000000000" pitchFamily="50" charset="0"/>
            </a:endParaRPr>
          </a:p>
        </p:txBody>
      </p:sp>
      <p:sp>
        <p:nvSpPr>
          <p:cNvPr id="14" name="TextBox 13">
            <a:extLst>
              <a:ext uri="{FF2B5EF4-FFF2-40B4-BE49-F238E27FC236}">
                <a16:creationId xmlns:a16="http://schemas.microsoft.com/office/drawing/2014/main" id="{789EB091-9909-434F-09BC-37EEDA80CBFB}"/>
              </a:ext>
            </a:extLst>
          </p:cNvPr>
          <p:cNvSpPr txBox="1"/>
          <p:nvPr/>
        </p:nvSpPr>
        <p:spPr>
          <a:xfrm>
            <a:off x="3328432" y="2134139"/>
            <a:ext cx="3181833" cy="578300"/>
          </a:xfrm>
          <a:prstGeom prst="rect">
            <a:avLst/>
          </a:prstGeom>
          <a:noFill/>
        </p:spPr>
        <p:txBody>
          <a:bodyPr wrap="none" rtlCol="0">
            <a:spAutoFit/>
          </a:bodyPr>
          <a:lstStyle/>
          <a:p>
            <a:pPr defTabSz="802020">
              <a:defRPr/>
            </a:pPr>
            <a:r>
              <a:rPr lang="en-US" sz="3158" b="1" spc="284" dirty="0" err="1">
                <a:solidFill>
                  <a:srgbClr val="60BA47"/>
                </a:solidFill>
                <a:latin typeface="Calibri" panose="020F0502020204030204" pitchFamily="34" charset="0"/>
                <a:cs typeface="Calibri" panose="020F0502020204030204" pitchFamily="34" charset="0"/>
              </a:rPr>
              <a:t>Jätevirtakartat</a:t>
            </a:r>
            <a:endParaRPr lang="en-US" sz="3158" b="1" spc="284" dirty="0">
              <a:solidFill>
                <a:srgbClr val="60BA47"/>
              </a:solidFill>
              <a:latin typeface="Calibri" panose="020F0502020204030204" pitchFamily="34" charset="0"/>
              <a:cs typeface="Calibri" panose="020F0502020204030204" pitchFamily="34" charset="0"/>
            </a:endParaRPr>
          </a:p>
        </p:txBody>
      </p:sp>
      <p:sp>
        <p:nvSpPr>
          <p:cNvPr id="8" name="Freeform 7">
            <a:extLst>
              <a:ext uri="{FF2B5EF4-FFF2-40B4-BE49-F238E27FC236}">
                <a16:creationId xmlns:a16="http://schemas.microsoft.com/office/drawing/2014/main" id="{A3B464D6-C3E4-2466-6582-5E34672FDED3}"/>
              </a:ext>
            </a:extLst>
          </p:cNvPr>
          <p:cNvSpPr/>
          <p:nvPr/>
        </p:nvSpPr>
        <p:spPr>
          <a:xfrm>
            <a:off x="-5397509" y="3778249"/>
            <a:ext cx="8146392" cy="4196930"/>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defTabSz="802020">
              <a:defRPr/>
            </a:pPr>
            <a:endParaRPr lang="en-US" sz="1579">
              <a:solidFill>
                <a:srgbClr val="086D6E"/>
              </a:solidFill>
              <a:latin typeface="Calibri" panose="020F0502020204030204"/>
            </a:endParaRPr>
          </a:p>
        </p:txBody>
      </p:sp>
      <p:sp>
        <p:nvSpPr>
          <p:cNvPr id="3" name="Freeform 17">
            <a:extLst>
              <a:ext uri="{FF2B5EF4-FFF2-40B4-BE49-F238E27FC236}">
                <a16:creationId xmlns:a16="http://schemas.microsoft.com/office/drawing/2014/main" id="{25F7A63B-1430-0929-D3B9-EC0639FB5EE5}"/>
              </a:ext>
            </a:extLst>
          </p:cNvPr>
          <p:cNvSpPr>
            <a:spLocks/>
          </p:cNvSpPr>
          <p:nvPr/>
        </p:nvSpPr>
        <p:spPr bwMode="auto">
          <a:xfrm rot="431005">
            <a:off x="7886941" y="3227379"/>
            <a:ext cx="1592076" cy="1792272"/>
          </a:xfrm>
          <a:custGeom>
            <a:avLst/>
            <a:gdLst/>
            <a:ahLst/>
            <a:cxnLst/>
            <a:rect l="0" t="0" r="r" b="b"/>
            <a:pathLst>
              <a:path w="1031167" h="1057424">
                <a:moveTo>
                  <a:pt x="183540" y="460176"/>
                </a:moveTo>
                <a:cubicBezTo>
                  <a:pt x="217800" y="452833"/>
                  <a:pt x="247166" y="503011"/>
                  <a:pt x="216576" y="526265"/>
                </a:cubicBezTo>
                <a:cubicBezTo>
                  <a:pt x="209235" y="532385"/>
                  <a:pt x="198222" y="534833"/>
                  <a:pt x="193328" y="543400"/>
                </a:cubicBezTo>
                <a:cubicBezTo>
                  <a:pt x="189658" y="550742"/>
                  <a:pt x="190881" y="560533"/>
                  <a:pt x="190881" y="569100"/>
                </a:cubicBezTo>
                <a:cubicBezTo>
                  <a:pt x="192104" y="581339"/>
                  <a:pt x="188434" y="593578"/>
                  <a:pt x="183540" y="604593"/>
                </a:cubicBezTo>
                <a:cubicBezTo>
                  <a:pt x="179869" y="611936"/>
                  <a:pt x="168856" y="619279"/>
                  <a:pt x="163962" y="611936"/>
                </a:cubicBezTo>
                <a:cubicBezTo>
                  <a:pt x="161515" y="607041"/>
                  <a:pt x="163962" y="602146"/>
                  <a:pt x="162739" y="598474"/>
                </a:cubicBezTo>
                <a:cubicBezTo>
                  <a:pt x="160291" y="592354"/>
                  <a:pt x="154173" y="591131"/>
                  <a:pt x="149279" y="586235"/>
                </a:cubicBezTo>
                <a:cubicBezTo>
                  <a:pt x="145608" y="582563"/>
                  <a:pt x="143161" y="576444"/>
                  <a:pt x="141937" y="570324"/>
                </a:cubicBezTo>
                <a:cubicBezTo>
                  <a:pt x="134596" y="536056"/>
                  <a:pt x="140714" y="469967"/>
                  <a:pt x="183540" y="460176"/>
                </a:cubicBezTo>
                <a:close/>
                <a:moveTo>
                  <a:pt x="72580" y="311888"/>
                </a:moveTo>
                <a:lnTo>
                  <a:pt x="72192" y="313311"/>
                </a:lnTo>
                <a:lnTo>
                  <a:pt x="72192" y="312087"/>
                </a:lnTo>
                <a:lnTo>
                  <a:pt x="72580" y="311888"/>
                </a:lnTo>
                <a:close/>
                <a:moveTo>
                  <a:pt x="463740" y="0"/>
                </a:moveTo>
                <a:cubicBezTo>
                  <a:pt x="471081" y="0"/>
                  <a:pt x="478423" y="4895"/>
                  <a:pt x="485765" y="9791"/>
                </a:cubicBezTo>
                <a:lnTo>
                  <a:pt x="549392" y="52627"/>
                </a:lnTo>
                <a:cubicBezTo>
                  <a:pt x="554286" y="56298"/>
                  <a:pt x="560404" y="59970"/>
                  <a:pt x="567745" y="61194"/>
                </a:cubicBezTo>
                <a:cubicBezTo>
                  <a:pt x="576310" y="62418"/>
                  <a:pt x="586099" y="59970"/>
                  <a:pt x="593441" y="57522"/>
                </a:cubicBezTo>
                <a:cubicBezTo>
                  <a:pt x="603229" y="53850"/>
                  <a:pt x="609347" y="52627"/>
                  <a:pt x="613018" y="56298"/>
                </a:cubicBezTo>
                <a:cubicBezTo>
                  <a:pt x="615465" y="57522"/>
                  <a:pt x="616689" y="61194"/>
                  <a:pt x="617912" y="63642"/>
                </a:cubicBezTo>
                <a:cubicBezTo>
                  <a:pt x="627701" y="88119"/>
                  <a:pt x="636266" y="113820"/>
                  <a:pt x="627701" y="133402"/>
                </a:cubicBezTo>
                <a:cubicBezTo>
                  <a:pt x="584876" y="155431"/>
                  <a:pt x="539603" y="173790"/>
                  <a:pt x="493107" y="187253"/>
                </a:cubicBezTo>
                <a:cubicBezTo>
                  <a:pt x="510237" y="197044"/>
                  <a:pt x="512684" y="222745"/>
                  <a:pt x="509013" y="242327"/>
                </a:cubicBezTo>
                <a:cubicBezTo>
                  <a:pt x="505343" y="261909"/>
                  <a:pt x="496777" y="282714"/>
                  <a:pt x="500448" y="302297"/>
                </a:cubicBezTo>
                <a:cubicBezTo>
                  <a:pt x="510237" y="353699"/>
                  <a:pt x="587323" y="359818"/>
                  <a:pt x="613018" y="405101"/>
                </a:cubicBezTo>
                <a:cubicBezTo>
                  <a:pt x="624030" y="424684"/>
                  <a:pt x="622807" y="449161"/>
                  <a:pt x="626477" y="472414"/>
                </a:cubicBezTo>
                <a:cubicBezTo>
                  <a:pt x="633819" y="518921"/>
                  <a:pt x="660738" y="560533"/>
                  <a:pt x="699893" y="586234"/>
                </a:cubicBezTo>
                <a:cubicBezTo>
                  <a:pt x="712129" y="593577"/>
                  <a:pt x="724365" y="600920"/>
                  <a:pt x="739048" y="602144"/>
                </a:cubicBezTo>
                <a:cubicBezTo>
                  <a:pt x="754954" y="603368"/>
                  <a:pt x="772085" y="598472"/>
                  <a:pt x="789215" y="599696"/>
                </a:cubicBezTo>
                <a:cubicBezTo>
                  <a:pt x="806345" y="599696"/>
                  <a:pt x="825923" y="608264"/>
                  <a:pt x="828369" y="625398"/>
                </a:cubicBezTo>
                <a:cubicBezTo>
                  <a:pt x="813687" y="625398"/>
                  <a:pt x="799004" y="635189"/>
                  <a:pt x="794109" y="649875"/>
                </a:cubicBezTo>
                <a:cubicBezTo>
                  <a:pt x="852841" y="681696"/>
                  <a:pt x="910350" y="713516"/>
                  <a:pt x="969083" y="745337"/>
                </a:cubicBezTo>
                <a:cubicBezTo>
                  <a:pt x="993554" y="758800"/>
                  <a:pt x="1020473" y="774710"/>
                  <a:pt x="1029038" y="801635"/>
                </a:cubicBezTo>
                <a:cubicBezTo>
                  <a:pt x="1038827" y="828560"/>
                  <a:pt x="1013132" y="864053"/>
                  <a:pt x="987436" y="854262"/>
                </a:cubicBezTo>
                <a:cubicBezTo>
                  <a:pt x="977648" y="819993"/>
                  <a:pt x="951952" y="788172"/>
                  <a:pt x="916468" y="783277"/>
                </a:cubicBezTo>
                <a:cubicBezTo>
                  <a:pt x="880984" y="778381"/>
                  <a:pt x="843053" y="812650"/>
                  <a:pt x="854065" y="846918"/>
                </a:cubicBezTo>
                <a:cubicBezTo>
                  <a:pt x="862630" y="871396"/>
                  <a:pt x="891996" y="884858"/>
                  <a:pt x="898114" y="910560"/>
                </a:cubicBezTo>
                <a:cubicBezTo>
                  <a:pt x="911573" y="968082"/>
                  <a:pt x="805121" y="999902"/>
                  <a:pt x="818581" y="1057424"/>
                </a:cubicBezTo>
                <a:cubicBezTo>
                  <a:pt x="797780" y="1052528"/>
                  <a:pt x="776979" y="1048857"/>
                  <a:pt x="756178" y="1043961"/>
                </a:cubicBezTo>
                <a:cubicBezTo>
                  <a:pt x="806345" y="991335"/>
                  <a:pt x="813687" y="901993"/>
                  <a:pt x="770861" y="843247"/>
                </a:cubicBezTo>
                <a:cubicBezTo>
                  <a:pt x="759849" y="828560"/>
                  <a:pt x="745166" y="813874"/>
                  <a:pt x="726812" y="812650"/>
                </a:cubicBezTo>
                <a:cubicBezTo>
                  <a:pt x="715800" y="811427"/>
                  <a:pt x="702340" y="815098"/>
                  <a:pt x="696222" y="805307"/>
                </a:cubicBezTo>
                <a:cubicBezTo>
                  <a:pt x="692551" y="800411"/>
                  <a:pt x="693774" y="793068"/>
                  <a:pt x="693774" y="786949"/>
                </a:cubicBezTo>
                <a:cubicBezTo>
                  <a:pt x="693774" y="736770"/>
                  <a:pt x="632595" y="713516"/>
                  <a:pt x="587323" y="692711"/>
                </a:cubicBezTo>
                <a:cubicBezTo>
                  <a:pt x="510237" y="657218"/>
                  <a:pt x="453951" y="588682"/>
                  <a:pt x="400113" y="522593"/>
                </a:cubicBezTo>
                <a:cubicBezTo>
                  <a:pt x="357288" y="469966"/>
                  <a:pt x="313239" y="414892"/>
                  <a:pt x="291215" y="350027"/>
                </a:cubicBezTo>
                <a:cubicBezTo>
                  <a:pt x="280202" y="314535"/>
                  <a:pt x="275308" y="277819"/>
                  <a:pt x="281426" y="241103"/>
                </a:cubicBezTo>
                <a:cubicBezTo>
                  <a:pt x="253282" y="238655"/>
                  <a:pt x="226364" y="258237"/>
                  <a:pt x="220246" y="285162"/>
                </a:cubicBezTo>
                <a:cubicBezTo>
                  <a:pt x="199445" y="260685"/>
                  <a:pt x="167632" y="261909"/>
                  <a:pt x="138266" y="275371"/>
                </a:cubicBezTo>
                <a:cubicBezTo>
                  <a:pt x="144384" y="288834"/>
                  <a:pt x="127254" y="299849"/>
                  <a:pt x="112570" y="301073"/>
                </a:cubicBezTo>
                <a:cubicBezTo>
                  <a:pt x="105229" y="301685"/>
                  <a:pt x="97276" y="301685"/>
                  <a:pt x="90087" y="302909"/>
                </a:cubicBezTo>
                <a:lnTo>
                  <a:pt x="72580" y="311888"/>
                </a:lnTo>
                <a:lnTo>
                  <a:pt x="75863" y="299849"/>
                </a:lnTo>
                <a:cubicBezTo>
                  <a:pt x="57509" y="294953"/>
                  <a:pt x="34260" y="282714"/>
                  <a:pt x="25695" y="266804"/>
                </a:cubicBezTo>
                <a:cubicBezTo>
                  <a:pt x="23248" y="261909"/>
                  <a:pt x="22024" y="255789"/>
                  <a:pt x="24472" y="249670"/>
                </a:cubicBezTo>
                <a:cubicBezTo>
                  <a:pt x="25695" y="247222"/>
                  <a:pt x="28142" y="243550"/>
                  <a:pt x="29366" y="241103"/>
                </a:cubicBezTo>
                <a:cubicBezTo>
                  <a:pt x="33036" y="236207"/>
                  <a:pt x="36707" y="230088"/>
                  <a:pt x="36707" y="222745"/>
                </a:cubicBezTo>
                <a:cubicBezTo>
                  <a:pt x="37931" y="206834"/>
                  <a:pt x="25695" y="195820"/>
                  <a:pt x="14683" y="184805"/>
                </a:cubicBezTo>
                <a:cubicBezTo>
                  <a:pt x="4894" y="175014"/>
                  <a:pt x="0" y="168894"/>
                  <a:pt x="0" y="163998"/>
                </a:cubicBezTo>
                <a:lnTo>
                  <a:pt x="34260" y="166446"/>
                </a:lnTo>
                <a:lnTo>
                  <a:pt x="35484" y="161551"/>
                </a:lnTo>
                <a:cubicBezTo>
                  <a:pt x="45273" y="133402"/>
                  <a:pt x="50167" y="102805"/>
                  <a:pt x="53838" y="73433"/>
                </a:cubicBezTo>
                <a:cubicBezTo>
                  <a:pt x="75863" y="59970"/>
                  <a:pt x="106452" y="63642"/>
                  <a:pt x="124806" y="82000"/>
                </a:cubicBezTo>
                <a:lnTo>
                  <a:pt x="129700" y="86895"/>
                </a:lnTo>
                <a:lnTo>
                  <a:pt x="134595" y="82000"/>
                </a:lnTo>
                <a:cubicBezTo>
                  <a:pt x="139489" y="77104"/>
                  <a:pt x="148054" y="75880"/>
                  <a:pt x="154172" y="80776"/>
                </a:cubicBezTo>
                <a:lnTo>
                  <a:pt x="166408" y="90567"/>
                </a:lnTo>
                <a:lnTo>
                  <a:pt x="161514" y="22030"/>
                </a:lnTo>
                <a:cubicBezTo>
                  <a:pt x="161514" y="22030"/>
                  <a:pt x="162737" y="22030"/>
                  <a:pt x="163961" y="22030"/>
                </a:cubicBezTo>
                <a:cubicBezTo>
                  <a:pt x="168855" y="24478"/>
                  <a:pt x="173750" y="29373"/>
                  <a:pt x="176197" y="35493"/>
                </a:cubicBezTo>
                <a:cubicBezTo>
                  <a:pt x="177421" y="40388"/>
                  <a:pt x="177421" y="45283"/>
                  <a:pt x="178644" y="50179"/>
                </a:cubicBezTo>
                <a:cubicBezTo>
                  <a:pt x="179867" y="57522"/>
                  <a:pt x="181091" y="66089"/>
                  <a:pt x="184762" y="73433"/>
                </a:cubicBezTo>
                <a:cubicBezTo>
                  <a:pt x="189656" y="82000"/>
                  <a:pt x="199445" y="89343"/>
                  <a:pt x="210457" y="89343"/>
                </a:cubicBezTo>
                <a:cubicBezTo>
                  <a:pt x="219022" y="89343"/>
                  <a:pt x="225140" y="85671"/>
                  <a:pt x="228811" y="79552"/>
                </a:cubicBezTo>
                <a:cubicBezTo>
                  <a:pt x="232482" y="73433"/>
                  <a:pt x="232482" y="64866"/>
                  <a:pt x="231258" y="58746"/>
                </a:cubicBezTo>
                <a:cubicBezTo>
                  <a:pt x="231258" y="53850"/>
                  <a:pt x="230034" y="48955"/>
                  <a:pt x="232482" y="46507"/>
                </a:cubicBezTo>
                <a:cubicBezTo>
                  <a:pt x="233705" y="45283"/>
                  <a:pt x="234929" y="45283"/>
                  <a:pt x="236152" y="45283"/>
                </a:cubicBezTo>
                <a:cubicBezTo>
                  <a:pt x="241047" y="45283"/>
                  <a:pt x="250836" y="55074"/>
                  <a:pt x="254506" y="63642"/>
                </a:cubicBezTo>
                <a:lnTo>
                  <a:pt x="260624" y="77104"/>
                </a:lnTo>
                <a:lnTo>
                  <a:pt x="280202" y="40388"/>
                </a:lnTo>
                <a:cubicBezTo>
                  <a:pt x="289991" y="50179"/>
                  <a:pt x="299780" y="62418"/>
                  <a:pt x="304674" y="75880"/>
                </a:cubicBezTo>
                <a:lnTo>
                  <a:pt x="308345" y="84447"/>
                </a:lnTo>
                <a:lnTo>
                  <a:pt x="315686" y="79552"/>
                </a:lnTo>
                <a:cubicBezTo>
                  <a:pt x="331593" y="68537"/>
                  <a:pt x="338934" y="50179"/>
                  <a:pt x="337711" y="31821"/>
                </a:cubicBezTo>
                <a:cubicBezTo>
                  <a:pt x="341382" y="31821"/>
                  <a:pt x="343829" y="33045"/>
                  <a:pt x="348723" y="35493"/>
                </a:cubicBezTo>
                <a:cubicBezTo>
                  <a:pt x="357288" y="39165"/>
                  <a:pt x="368300" y="45283"/>
                  <a:pt x="378089" y="36717"/>
                </a:cubicBezTo>
                <a:cubicBezTo>
                  <a:pt x="385431" y="30597"/>
                  <a:pt x="385431" y="20806"/>
                  <a:pt x="385431" y="13463"/>
                </a:cubicBezTo>
                <a:cubicBezTo>
                  <a:pt x="385431" y="7343"/>
                  <a:pt x="385431" y="3672"/>
                  <a:pt x="386654" y="2448"/>
                </a:cubicBezTo>
                <a:cubicBezTo>
                  <a:pt x="389101" y="1224"/>
                  <a:pt x="391549" y="3672"/>
                  <a:pt x="396443" y="7343"/>
                </a:cubicBezTo>
                <a:cubicBezTo>
                  <a:pt x="400113" y="9791"/>
                  <a:pt x="402561" y="12239"/>
                  <a:pt x="406231" y="13463"/>
                </a:cubicBezTo>
                <a:cubicBezTo>
                  <a:pt x="419691" y="19582"/>
                  <a:pt x="431927" y="13463"/>
                  <a:pt x="442939" y="7343"/>
                </a:cubicBezTo>
                <a:cubicBezTo>
                  <a:pt x="450280" y="3672"/>
                  <a:pt x="457622" y="0"/>
                  <a:pt x="463740" y="0"/>
                </a:cubicBezTo>
                <a:close/>
              </a:path>
            </a:pathLst>
          </a:custGeom>
          <a:solidFill>
            <a:schemeClr val="bg1"/>
          </a:solidFill>
          <a:ln>
            <a:noFill/>
          </a:ln>
        </p:spPr>
        <p:txBody>
          <a:bodyPr vert="horz" wrap="square" lIns="80201" tIns="40100" rIns="80201" bIns="40100" numCol="1" anchor="ctr" anchorCtr="0" compatLnSpc="1">
            <a:prstTxWarp prst="textNoShape">
              <a:avLst/>
            </a:prstTxWarp>
          </a:bodyPr>
          <a:lstStyle/>
          <a:p>
            <a:endParaRPr lang="en-IE" sz="1579"/>
          </a:p>
        </p:txBody>
      </p:sp>
    </p:spTree>
    <p:extLst>
      <p:ext uri="{BB962C8B-B14F-4D97-AF65-F5344CB8AC3E}">
        <p14:creationId xmlns:p14="http://schemas.microsoft.com/office/powerpoint/2010/main" val="399398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2506612" y="-1004125"/>
            <a:ext cx="5385481" cy="9568249"/>
            <a:chOff x="0" y="0"/>
            <a:chExt cx="12282040" cy="21821192"/>
          </a:xfrm>
        </p:grpSpPr>
        <p:sp>
          <p:nvSpPr>
            <p:cNvPr id="7" name="Freeform 7"/>
            <p:cNvSpPr/>
            <p:nvPr/>
          </p:nvSpPr>
          <p:spPr>
            <a:xfrm>
              <a:off x="0" y="0"/>
              <a:ext cx="12282043" cy="21821139"/>
            </a:xfrm>
            <a:custGeom>
              <a:avLst/>
              <a:gdLst/>
              <a:ahLst/>
              <a:cxnLst/>
              <a:rect l="l" t="t" r="r" b="b"/>
              <a:pathLst>
                <a:path w="12282043" h="21821139">
                  <a:moveTo>
                    <a:pt x="0" y="0"/>
                  </a:moveTo>
                  <a:lnTo>
                    <a:pt x="12282043" y="0"/>
                  </a:lnTo>
                  <a:lnTo>
                    <a:pt x="12282043" y="21821139"/>
                  </a:lnTo>
                  <a:lnTo>
                    <a:pt x="0" y="21821139"/>
                  </a:lnTo>
                  <a:close/>
                </a:path>
              </a:pathLst>
            </a:custGeom>
            <a:solidFill>
              <a:srgbClr val="FFFFFF"/>
            </a:solidFill>
          </p:spPr>
          <p:txBody>
            <a:bodyPr/>
            <a:lstStyle/>
            <a:p>
              <a:endParaRPr lang="fi-FI"/>
            </a:p>
          </p:txBody>
        </p:sp>
        <p:sp>
          <p:nvSpPr>
            <p:cNvPr id="8" name="TextBox 8"/>
            <p:cNvSpPr txBox="1"/>
            <p:nvPr/>
          </p:nvSpPr>
          <p:spPr>
            <a:xfrm>
              <a:off x="0" y="-19050"/>
              <a:ext cx="12282040" cy="2184024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793530" y="1498035"/>
            <a:ext cx="1882116" cy="1061006"/>
            <a:chOff x="0" y="0"/>
            <a:chExt cx="4292324" cy="2419714"/>
          </a:xfrm>
        </p:grpSpPr>
        <p:sp>
          <p:nvSpPr>
            <p:cNvPr id="12" name="Freeform 12"/>
            <p:cNvSpPr/>
            <p:nvPr/>
          </p:nvSpPr>
          <p:spPr>
            <a:xfrm>
              <a:off x="0" y="0"/>
              <a:ext cx="4292324" cy="2419714"/>
            </a:xfrm>
            <a:custGeom>
              <a:avLst/>
              <a:gdLst/>
              <a:ahLst/>
              <a:cxnLst/>
              <a:rect l="l" t="t" r="r" b="b"/>
              <a:pathLst>
                <a:path w="4292324" h="2419714">
                  <a:moveTo>
                    <a:pt x="0" y="0"/>
                  </a:moveTo>
                  <a:lnTo>
                    <a:pt x="4292324" y="0"/>
                  </a:lnTo>
                  <a:lnTo>
                    <a:pt x="4292324" y="2419714"/>
                  </a:lnTo>
                  <a:lnTo>
                    <a:pt x="0" y="2419714"/>
                  </a:lnTo>
                  <a:close/>
                </a:path>
              </a:pathLst>
            </a:custGeom>
            <a:solidFill>
              <a:srgbClr val="000000">
                <a:alpha val="0"/>
              </a:srgbClr>
            </a:solidFill>
          </p:spPr>
          <p:txBody>
            <a:bodyPr/>
            <a:lstStyle/>
            <a:p>
              <a:endParaRPr lang="fi-FI"/>
            </a:p>
          </p:txBody>
        </p:sp>
        <p:sp>
          <p:nvSpPr>
            <p:cNvPr id="13" name="TextBox 13"/>
            <p:cNvSpPr txBox="1"/>
            <p:nvPr/>
          </p:nvSpPr>
          <p:spPr>
            <a:xfrm>
              <a:off x="0" y="-38100"/>
              <a:ext cx="4292324" cy="2457814"/>
            </a:xfrm>
            <a:prstGeom prst="rect">
              <a:avLst/>
            </a:prstGeom>
          </p:spPr>
          <p:txBody>
            <a:bodyPr lIns="0" tIns="0" rIns="0" bIns="0" rtlCol="0" anchor="t"/>
            <a:lstStyle/>
            <a:p>
              <a:pPr marL="0" lvl="0" indent="0" algn="l">
                <a:lnSpc>
                  <a:spcPts val="3409"/>
                </a:lnSpc>
              </a:pPr>
              <a:r>
                <a:rPr lang="en-US" sz="3157" b="1" dirty="0" err="1">
                  <a:solidFill>
                    <a:srgbClr val="09465E"/>
                  </a:solidFill>
                  <a:latin typeface="Calibri (MS) Bold"/>
                  <a:ea typeface="Calibri (MS) Bold"/>
                  <a:cs typeface="Calibri (MS) Bold"/>
                  <a:sym typeface="Calibri (MS) Bold"/>
                </a:rPr>
                <a:t>Oliivin</a:t>
              </a:r>
              <a:r>
                <a:rPr lang="en-US" sz="3157" b="1" dirty="0">
                  <a:solidFill>
                    <a:srgbClr val="09465E"/>
                  </a:solidFill>
                  <a:latin typeface="Calibri (MS) Bold"/>
                  <a:ea typeface="Calibri (MS) Bold"/>
                  <a:cs typeface="Calibri (MS) Bold"/>
                  <a:sym typeface="Calibri (MS) Bold"/>
                </a:rPr>
                <a:t> </a:t>
              </a:r>
              <a:r>
                <a:rPr lang="en-US" sz="3157" b="1" dirty="0" err="1">
                  <a:solidFill>
                    <a:srgbClr val="09465E"/>
                  </a:solidFill>
                  <a:latin typeface="Calibri (MS) Bold"/>
                  <a:ea typeface="Calibri (MS) Bold"/>
                  <a:cs typeface="Calibri (MS) Bold"/>
                  <a:sym typeface="Calibri (MS) Bold"/>
                </a:rPr>
                <a:t>jätevirtoja</a:t>
              </a:r>
              <a:endParaRPr lang="en-US" sz="3157" b="1" dirty="0">
                <a:solidFill>
                  <a:srgbClr val="09465E"/>
                </a:solidFill>
                <a:latin typeface="Calibri (MS) Bold"/>
                <a:ea typeface="Calibri (MS) Bold"/>
                <a:cs typeface="Calibri (MS) Bold"/>
                <a:sym typeface="Calibri (MS) Bold"/>
              </a:endParaRPr>
            </a:p>
          </p:txBody>
        </p:sp>
      </p:grpSp>
      <p:grpSp>
        <p:nvGrpSpPr>
          <p:cNvPr id="14" name="Group 14"/>
          <p:cNvGrpSpPr/>
          <p:nvPr/>
        </p:nvGrpSpPr>
        <p:grpSpPr>
          <a:xfrm>
            <a:off x="793530" y="3091293"/>
            <a:ext cx="1977391" cy="2220946"/>
            <a:chOff x="0" y="0"/>
            <a:chExt cx="4509606" cy="5065053"/>
          </a:xfrm>
        </p:grpSpPr>
        <p:sp>
          <p:nvSpPr>
            <p:cNvPr id="15" name="Freeform 15"/>
            <p:cNvSpPr/>
            <p:nvPr/>
          </p:nvSpPr>
          <p:spPr>
            <a:xfrm>
              <a:off x="0" y="0"/>
              <a:ext cx="4509606" cy="5065053"/>
            </a:xfrm>
            <a:custGeom>
              <a:avLst/>
              <a:gdLst/>
              <a:ahLst/>
              <a:cxnLst/>
              <a:rect l="l" t="t" r="r" b="b"/>
              <a:pathLst>
                <a:path w="4509606" h="5065053">
                  <a:moveTo>
                    <a:pt x="0" y="0"/>
                  </a:moveTo>
                  <a:lnTo>
                    <a:pt x="4509606" y="0"/>
                  </a:lnTo>
                  <a:lnTo>
                    <a:pt x="4509606" y="5065053"/>
                  </a:lnTo>
                  <a:lnTo>
                    <a:pt x="0" y="5065053"/>
                  </a:lnTo>
                  <a:close/>
                </a:path>
              </a:pathLst>
            </a:custGeom>
            <a:solidFill>
              <a:srgbClr val="000000">
                <a:alpha val="0"/>
              </a:srgbClr>
            </a:solidFill>
          </p:spPr>
          <p:txBody>
            <a:bodyPr/>
            <a:lstStyle/>
            <a:p>
              <a:endParaRPr lang="fi-FI"/>
            </a:p>
          </p:txBody>
        </p:sp>
        <p:sp>
          <p:nvSpPr>
            <p:cNvPr id="16" name="TextBox 16"/>
            <p:cNvSpPr txBox="1"/>
            <p:nvPr/>
          </p:nvSpPr>
          <p:spPr>
            <a:xfrm>
              <a:off x="0" y="-19050"/>
              <a:ext cx="4509606" cy="5084103"/>
            </a:xfrm>
            <a:prstGeom prst="rect">
              <a:avLst/>
            </a:prstGeom>
          </p:spPr>
          <p:txBody>
            <a:bodyPr lIns="0" tIns="0" rIns="0" bIns="0" rtlCol="0" anchor="t"/>
            <a:lstStyle/>
            <a:p>
              <a:pPr marL="0" lvl="0" indent="0" algn="l">
                <a:lnSpc>
                  <a:spcPts val="1894"/>
                </a:lnSpc>
              </a:pPr>
              <a:r>
                <a:rPr lang="en-US" sz="1578" dirty="0" err="1">
                  <a:solidFill>
                    <a:srgbClr val="09465E"/>
                  </a:solidFill>
                  <a:latin typeface="Calibri (MS)"/>
                  <a:ea typeface="Calibri (MS)"/>
                  <a:cs typeface="Calibri (MS)"/>
                  <a:sym typeface="Calibri (MS)"/>
                </a:rPr>
                <a:t>Keskeisimmät</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tuotantovaiheet</a:t>
              </a:r>
              <a:r>
                <a:rPr lang="en-US" sz="1578" dirty="0">
                  <a:solidFill>
                    <a:srgbClr val="09465E"/>
                  </a:solidFill>
                  <a:latin typeface="Calibri (MS)"/>
                  <a:ea typeface="Calibri (MS)"/>
                  <a:cs typeface="Calibri (MS)"/>
                  <a:sym typeface="Calibri (MS)"/>
                </a:rPr>
                <a:t> ja OLIIVI-</a:t>
              </a:r>
              <a:r>
                <a:rPr lang="en-US" sz="1578" dirty="0" err="1">
                  <a:solidFill>
                    <a:srgbClr val="09465E"/>
                  </a:solidFill>
                  <a:latin typeface="Calibri (MS)"/>
                  <a:ea typeface="Calibri (MS)"/>
                  <a:cs typeface="Calibri (MS)"/>
                  <a:sym typeface="Calibri (MS)"/>
                </a:rPr>
                <a:t>sivutuotteiden</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mahdolliset</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käyttötarkoitukset</a:t>
              </a:r>
              <a:r>
                <a:rPr lang="en-US" sz="1578" dirty="0">
                  <a:solidFill>
                    <a:srgbClr val="09465E"/>
                  </a:solidFill>
                  <a:latin typeface="Calibri (MS)"/>
                  <a:ea typeface="Calibri (MS)"/>
                  <a:cs typeface="Calibri (MS)"/>
                  <a:sym typeface="Calibri (MS)"/>
                </a:rPr>
                <a:t>.</a:t>
              </a:r>
            </a:p>
          </p:txBody>
        </p:sp>
      </p:grpSp>
      <p:pic>
        <p:nvPicPr>
          <p:cNvPr id="18" name="Kuva 17" descr="Kuva, joka sisältää kohteen teksti, kuvakaappaus, Fontti, Brändi&#10;&#10;Tekoälyn generoima sisältö voi olla virheellistä.">
            <a:extLst>
              <a:ext uri="{FF2B5EF4-FFF2-40B4-BE49-F238E27FC236}">
                <a16:creationId xmlns:a16="http://schemas.microsoft.com/office/drawing/2014/main" id="{496A4598-5156-393F-066F-46584465437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51276" y="1498035"/>
            <a:ext cx="7219128" cy="44669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2506612" y="-1004125"/>
            <a:ext cx="5385481" cy="9568249"/>
            <a:chOff x="0" y="0"/>
            <a:chExt cx="12282040" cy="21821192"/>
          </a:xfrm>
        </p:grpSpPr>
        <p:sp>
          <p:nvSpPr>
            <p:cNvPr id="7" name="Freeform 7"/>
            <p:cNvSpPr/>
            <p:nvPr/>
          </p:nvSpPr>
          <p:spPr>
            <a:xfrm>
              <a:off x="0" y="0"/>
              <a:ext cx="12282043" cy="21821139"/>
            </a:xfrm>
            <a:custGeom>
              <a:avLst/>
              <a:gdLst/>
              <a:ahLst/>
              <a:cxnLst/>
              <a:rect l="l" t="t" r="r" b="b"/>
              <a:pathLst>
                <a:path w="12282043" h="21821139">
                  <a:moveTo>
                    <a:pt x="0" y="0"/>
                  </a:moveTo>
                  <a:lnTo>
                    <a:pt x="12282043" y="0"/>
                  </a:lnTo>
                  <a:lnTo>
                    <a:pt x="12282043" y="21821139"/>
                  </a:lnTo>
                  <a:lnTo>
                    <a:pt x="0" y="21821139"/>
                  </a:lnTo>
                  <a:close/>
                </a:path>
              </a:pathLst>
            </a:custGeom>
            <a:solidFill>
              <a:srgbClr val="FFFFFF"/>
            </a:solidFill>
          </p:spPr>
          <p:txBody>
            <a:bodyPr/>
            <a:lstStyle/>
            <a:p>
              <a:endParaRPr lang="fi-FI"/>
            </a:p>
          </p:txBody>
        </p:sp>
        <p:sp>
          <p:nvSpPr>
            <p:cNvPr id="8" name="TextBox 8"/>
            <p:cNvSpPr txBox="1"/>
            <p:nvPr/>
          </p:nvSpPr>
          <p:spPr>
            <a:xfrm>
              <a:off x="0" y="-19050"/>
              <a:ext cx="12282040" cy="2184024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793530" y="1310428"/>
            <a:ext cx="8816124" cy="704779"/>
            <a:chOff x="0" y="0"/>
            <a:chExt cx="20105908" cy="1607308"/>
          </a:xfrm>
        </p:grpSpPr>
        <p:sp>
          <p:nvSpPr>
            <p:cNvPr id="12" name="Freeform 12"/>
            <p:cNvSpPr/>
            <p:nvPr/>
          </p:nvSpPr>
          <p:spPr>
            <a:xfrm>
              <a:off x="0" y="0"/>
              <a:ext cx="20105908" cy="1607308"/>
            </a:xfrm>
            <a:custGeom>
              <a:avLst/>
              <a:gdLst/>
              <a:ahLst/>
              <a:cxnLst/>
              <a:rect l="l" t="t" r="r" b="b"/>
              <a:pathLst>
                <a:path w="20105908" h="1607308">
                  <a:moveTo>
                    <a:pt x="0" y="0"/>
                  </a:moveTo>
                  <a:lnTo>
                    <a:pt x="20105908" y="0"/>
                  </a:lnTo>
                  <a:lnTo>
                    <a:pt x="20105908" y="1607308"/>
                  </a:lnTo>
                  <a:lnTo>
                    <a:pt x="0" y="1607308"/>
                  </a:lnTo>
                  <a:close/>
                </a:path>
              </a:pathLst>
            </a:custGeom>
            <a:solidFill>
              <a:srgbClr val="000000">
                <a:alpha val="0"/>
              </a:srgbClr>
            </a:solidFill>
          </p:spPr>
          <p:txBody>
            <a:bodyPr/>
            <a:lstStyle/>
            <a:p>
              <a:endParaRPr lang="fi-FI"/>
            </a:p>
          </p:txBody>
        </p:sp>
        <p:sp>
          <p:nvSpPr>
            <p:cNvPr id="13" name="TextBox 13"/>
            <p:cNvSpPr txBox="1"/>
            <p:nvPr/>
          </p:nvSpPr>
          <p:spPr>
            <a:xfrm>
              <a:off x="0" y="9525"/>
              <a:ext cx="20105908" cy="1597783"/>
            </a:xfrm>
            <a:prstGeom prst="rect">
              <a:avLst/>
            </a:prstGeom>
          </p:spPr>
          <p:txBody>
            <a:bodyPr lIns="0" tIns="0" rIns="0" bIns="0" rtlCol="0" anchor="t"/>
            <a:lstStyle/>
            <a:p>
              <a:pPr marL="0" lvl="0" indent="0" algn="l">
                <a:lnSpc>
                  <a:spcPts val="3409"/>
                </a:lnSpc>
              </a:pPr>
              <a:r>
                <a:rPr lang="en-US" sz="3157" b="1">
                  <a:solidFill>
                    <a:srgbClr val="09465E"/>
                  </a:solidFill>
                  <a:latin typeface="Arimo Bold"/>
                  <a:ea typeface="Arimo Bold"/>
                  <a:cs typeface="Arimo Bold"/>
                  <a:sym typeface="Arimo Bold"/>
                </a:rPr>
                <a:t>Pöytäoliivit tai oliiviöljyt</a:t>
              </a:r>
            </a:p>
          </p:txBody>
        </p:sp>
      </p:grpSp>
      <p:grpSp>
        <p:nvGrpSpPr>
          <p:cNvPr id="14" name="Group 14"/>
          <p:cNvGrpSpPr/>
          <p:nvPr/>
        </p:nvGrpSpPr>
        <p:grpSpPr>
          <a:xfrm>
            <a:off x="716752" y="1810304"/>
            <a:ext cx="9183118" cy="4148812"/>
            <a:chOff x="0" y="0"/>
            <a:chExt cx="20105908" cy="9461714"/>
          </a:xfrm>
        </p:grpSpPr>
        <p:sp>
          <p:nvSpPr>
            <p:cNvPr id="15" name="Freeform 15"/>
            <p:cNvSpPr/>
            <p:nvPr/>
          </p:nvSpPr>
          <p:spPr>
            <a:xfrm>
              <a:off x="0" y="0"/>
              <a:ext cx="20105908" cy="9461713"/>
            </a:xfrm>
            <a:custGeom>
              <a:avLst/>
              <a:gdLst/>
              <a:ahLst/>
              <a:cxnLst/>
              <a:rect l="l" t="t" r="r" b="b"/>
              <a:pathLst>
                <a:path w="20105908" h="9461713">
                  <a:moveTo>
                    <a:pt x="0" y="0"/>
                  </a:moveTo>
                  <a:lnTo>
                    <a:pt x="20105908" y="0"/>
                  </a:lnTo>
                  <a:lnTo>
                    <a:pt x="20105908" y="9461713"/>
                  </a:lnTo>
                  <a:lnTo>
                    <a:pt x="0" y="9461713"/>
                  </a:lnTo>
                  <a:close/>
                </a:path>
              </a:pathLst>
            </a:custGeom>
            <a:solidFill>
              <a:srgbClr val="000000">
                <a:alpha val="0"/>
              </a:srgbClr>
            </a:solidFill>
          </p:spPr>
          <p:txBody>
            <a:bodyPr/>
            <a:lstStyle/>
            <a:p>
              <a:endParaRPr lang="fi-FI"/>
            </a:p>
          </p:txBody>
        </p:sp>
        <p:sp>
          <p:nvSpPr>
            <p:cNvPr id="16" name="TextBox 16"/>
            <p:cNvSpPr txBox="1"/>
            <p:nvPr/>
          </p:nvSpPr>
          <p:spPr>
            <a:xfrm>
              <a:off x="0" y="-9525"/>
              <a:ext cx="20105908" cy="9471239"/>
            </a:xfrm>
            <a:prstGeom prst="rect">
              <a:avLst/>
            </a:prstGeom>
          </p:spPr>
          <p:txBody>
            <a:bodyPr lIns="0" tIns="0" rIns="0" bIns="0" rtlCol="0" anchor="t"/>
            <a:lstStyle/>
            <a:p>
              <a:pPr marL="0" lvl="0" indent="0" algn="l">
                <a:lnSpc>
                  <a:spcPts val="2174"/>
                </a:lnSpc>
              </a:pPr>
              <a:r>
                <a:rPr lang="en-US" sz="2104" dirty="0" err="1">
                  <a:solidFill>
                    <a:srgbClr val="09465E"/>
                  </a:solidFill>
                  <a:latin typeface="Calibri (MS)"/>
                  <a:ea typeface="Calibri (MS)"/>
                  <a:cs typeface="Calibri (MS)"/>
                  <a:sym typeface="Calibri (MS)"/>
                </a:rPr>
                <a:t>Oliiveista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valmistettujen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päätuotteiden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osuus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koostuu</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pääasiassa</a:t>
              </a:r>
              <a:r>
                <a:rPr lang="en-US" sz="2104" dirty="0">
                  <a:solidFill>
                    <a:srgbClr val="09465E"/>
                  </a:solidFill>
                  <a:latin typeface="Calibri (MS)"/>
                  <a:ea typeface="Calibri (MS)"/>
                  <a:cs typeface="Calibri (MS)"/>
                  <a:sym typeface="Calibri (MS)"/>
                </a:rPr>
                <a:t> 80 % </a:t>
              </a:r>
              <a:r>
                <a:rPr lang="en-US" sz="2104" dirty="0" err="1">
                  <a:solidFill>
                    <a:srgbClr val="09465E"/>
                  </a:solidFill>
                  <a:latin typeface="Calibri (MS)"/>
                  <a:ea typeface="Calibri (MS)"/>
                  <a:cs typeface="Calibri (MS)"/>
                  <a:sym typeface="Calibri (MS)"/>
                </a:rPr>
                <a:t>oliiviöljystä</a:t>
              </a:r>
              <a:r>
                <a:rPr lang="en-US" sz="2104" dirty="0">
                  <a:solidFill>
                    <a:srgbClr val="09465E"/>
                  </a:solidFill>
                  <a:latin typeface="Calibri (MS)"/>
                  <a:ea typeface="Calibri (MS)"/>
                  <a:cs typeface="Calibri (MS)"/>
                  <a:sym typeface="Calibri (MS)"/>
                </a:rPr>
                <a:t> ja 20 % </a:t>
              </a:r>
              <a:r>
                <a:rPr lang="en-US" sz="2104" dirty="0" err="1">
                  <a:solidFill>
                    <a:srgbClr val="09465E"/>
                  </a:solidFill>
                  <a:latin typeface="Calibri (MS)"/>
                  <a:ea typeface="Calibri (MS)"/>
                  <a:cs typeface="Calibri (MS)"/>
                  <a:sym typeface="Calibri (MS)"/>
                </a:rPr>
                <a:t>syötävistä</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oliiveista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Oliivipuiden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viljelyala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Italiassa</a:t>
              </a:r>
              <a:r>
                <a:rPr lang="en-US" sz="2104" dirty="0">
                  <a:solidFill>
                    <a:srgbClr val="09465E"/>
                  </a:solidFill>
                  <a:latin typeface="Calibri (MS)"/>
                  <a:ea typeface="Calibri (MS)"/>
                  <a:cs typeface="Calibri (MS)"/>
                  <a:sym typeface="Calibri (MS)"/>
                </a:rPr>
                <a:t> on </a:t>
              </a:r>
              <a:r>
                <a:rPr lang="en-US" sz="2104" dirty="0" err="1">
                  <a:solidFill>
                    <a:srgbClr val="09465E"/>
                  </a:solidFill>
                  <a:latin typeface="Calibri (MS)"/>
                  <a:ea typeface="Calibri (MS)"/>
                  <a:cs typeface="Calibri (MS)"/>
                  <a:sym typeface="Calibri (MS)"/>
                </a:rPr>
                <a:t>ollut</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vuosia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noin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miljoona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hehtaaria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Öljyntuotantoon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vaikuttavat</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merkittävästi</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sääilmiöt</a:t>
              </a:r>
              <a:r>
                <a:rPr lang="en-US" sz="2104" dirty="0">
                  <a:solidFill>
                    <a:srgbClr val="09465E"/>
                  </a:solidFill>
                  <a:latin typeface="Calibri (MS)"/>
                  <a:ea typeface="Calibri (MS)"/>
                  <a:cs typeface="Calibri (MS)"/>
                  <a:sym typeface="Calibri (MS)"/>
                </a:rPr>
                <a:t>, </a:t>
              </a:r>
              <a:r>
                <a:rPr lang="en-US" sz="2104" dirty="0" err="1">
                  <a:solidFill>
                    <a:srgbClr val="09465E"/>
                  </a:solidFill>
                  <a:ea typeface="Calibri (MS)"/>
                  <a:cs typeface="Calibri (MS)"/>
                  <a:sym typeface="Calibri (MS)"/>
                </a:rPr>
                <a:t>taudinaiheuttajat</a:t>
              </a:r>
              <a:r>
                <a:rPr lang="en-US" sz="2104" dirty="0">
                  <a:solidFill>
                    <a:srgbClr val="09465E"/>
                  </a:solidFill>
                  <a:ea typeface="Calibri (MS)"/>
                  <a:cs typeface="Calibri (MS)"/>
                  <a:sym typeface="Calibri (MS)"/>
                </a:rPr>
                <a:t> ja </a:t>
              </a:r>
              <a:r>
                <a:rPr lang="en-US" sz="2104" dirty="0" err="1">
                  <a:solidFill>
                    <a:srgbClr val="09465E"/>
                  </a:solidFill>
                  <a:ea typeface="Calibri (MS)"/>
                  <a:cs typeface="Calibri (MS)"/>
                  <a:sym typeface="Calibri (MS)"/>
                </a:rPr>
                <a:t>viime</a:t>
              </a:r>
              <a:r>
                <a:rPr lang="en-US" sz="2104" dirty="0">
                  <a:solidFill>
                    <a:srgbClr val="09465E"/>
                  </a:solidFill>
                  <a:ea typeface="Calibri (MS)"/>
                  <a:cs typeface="Calibri (MS)"/>
                  <a:sym typeface="Calibri (MS)"/>
                </a:rPr>
                <a:t> </a:t>
              </a:r>
              <a:r>
                <a:rPr lang="en-US" sz="2104" dirty="0" err="1">
                  <a:solidFill>
                    <a:srgbClr val="09465E"/>
                  </a:solidFill>
                  <a:ea typeface="Calibri (MS)"/>
                  <a:cs typeface="Calibri (MS)"/>
                  <a:sym typeface="Calibri (MS)"/>
                </a:rPr>
                <a:t>vuosina</a:t>
              </a:r>
              <a:r>
                <a:rPr lang="en-US" sz="2104" dirty="0">
                  <a:solidFill>
                    <a:srgbClr val="09465E"/>
                  </a:solidFill>
                  <a:ea typeface="Calibri (MS)"/>
                  <a:cs typeface="Calibri (MS)"/>
                  <a:sym typeface="Calibri (MS)"/>
                </a:rPr>
                <a:t> </a:t>
              </a:r>
              <a:r>
                <a:rPr lang="en-US" sz="2104" dirty="0" err="1">
                  <a:solidFill>
                    <a:srgbClr val="09465E"/>
                  </a:solidFill>
                  <a:ea typeface="Calibri (MS)"/>
                  <a:cs typeface="Calibri (MS)"/>
                  <a:sym typeface="Calibri (MS)"/>
                </a:rPr>
                <a:t>myös</a:t>
              </a:r>
              <a:r>
                <a:rPr lang="en-US" sz="2104" dirty="0">
                  <a:solidFill>
                    <a:srgbClr val="09465E"/>
                  </a:solidFill>
                  <a:ea typeface="Calibri (MS)"/>
                  <a:cs typeface="Calibri (MS)"/>
                  <a:sym typeface="Calibri (MS)"/>
                </a:rPr>
                <a:t> </a:t>
              </a:r>
              <a:r>
                <a:rPr lang="en-US" sz="2104" dirty="0" err="1">
                  <a:solidFill>
                    <a:srgbClr val="09465E"/>
                  </a:solidFill>
                  <a:ea typeface="Calibri (MS)"/>
                  <a:cs typeface="Calibri (MS)"/>
                  <a:sym typeface="Calibri (MS)"/>
                </a:rPr>
                <a:t>ilmastonmuutos</a:t>
              </a:r>
              <a:r>
                <a:rPr lang="en-US" sz="2104" dirty="0">
                  <a:solidFill>
                    <a:srgbClr val="09465E"/>
                  </a:solidFill>
                  <a:ea typeface="Calibri (MS)"/>
                  <a:cs typeface="Calibri (MS)"/>
                  <a:sym typeface="Calibri (MS)"/>
                </a:rPr>
                <a:t>.</a:t>
              </a:r>
            </a:p>
            <a:p>
              <a:pPr marL="0" lvl="0" indent="0" algn="l">
                <a:lnSpc>
                  <a:spcPts val="2174"/>
                </a:lnSpc>
              </a:pPr>
              <a:r>
                <a:rPr lang="en-US" sz="2104" dirty="0">
                  <a:solidFill>
                    <a:srgbClr val="09465E"/>
                  </a:solidFill>
                  <a:ea typeface="Calibri (MS)"/>
                  <a:cs typeface="Calibri (MS)"/>
                  <a:sym typeface="Calibri (MS)"/>
                </a:rPr>
                <a:t> </a:t>
              </a:r>
            </a:p>
            <a:p>
              <a:pPr marL="0" lvl="0" indent="0" algn="l">
                <a:lnSpc>
                  <a:spcPts val="2174"/>
                </a:lnSpc>
              </a:pPr>
              <a:r>
                <a:rPr lang="en-US" sz="2104" b="1" dirty="0" err="1">
                  <a:solidFill>
                    <a:srgbClr val="09465E"/>
                  </a:solidFill>
                  <a:ea typeface="Calibri (MS) Bold"/>
                  <a:cs typeface="Calibri (MS)"/>
                  <a:sym typeface="Calibri (MS)"/>
                </a:rPr>
                <a:t>O</a:t>
              </a:r>
              <a:r>
                <a:rPr lang="en-US" sz="2104" b="1" dirty="0" err="1">
                  <a:solidFill>
                    <a:srgbClr val="09465E"/>
                  </a:solidFill>
                  <a:ea typeface="Calibri (MS) Bold"/>
                  <a:cs typeface="Calibri (MS) Bold"/>
                  <a:sym typeface="Calibri (MS) Bold"/>
                </a:rPr>
                <a:t>liivien</a:t>
              </a:r>
              <a:r>
                <a:rPr lang="en-US" sz="2104" b="1" dirty="0">
                  <a:solidFill>
                    <a:srgbClr val="09465E"/>
                  </a:solidFill>
                  <a:ea typeface="Calibri (MS) Bold"/>
                  <a:cs typeface="Calibri (MS) Bold"/>
                  <a:sym typeface="Calibri (MS) Bold"/>
                </a:rPr>
                <a:t> </a:t>
              </a:r>
              <a:r>
                <a:rPr lang="en-US" sz="2104" b="1" dirty="0" err="1">
                  <a:solidFill>
                    <a:srgbClr val="09465E"/>
                  </a:solidFill>
                  <a:ea typeface="Calibri (MS) Bold"/>
                  <a:cs typeface="Calibri (MS) Bold"/>
                  <a:sym typeface="Calibri (MS) Bold"/>
                </a:rPr>
                <a:t>monipuolisuus</a:t>
              </a:r>
              <a:endParaRPr lang="en-US" sz="2104" b="1" dirty="0">
                <a:solidFill>
                  <a:srgbClr val="09465E"/>
                </a:solidFill>
                <a:ea typeface="Calibri (MS) Bold"/>
                <a:cs typeface="Calibri (MS) Bold"/>
                <a:sym typeface="Calibri (MS) Bold"/>
              </a:endParaRPr>
            </a:p>
            <a:p>
              <a:pPr marL="457200" lvl="0" indent="-457200" algn="l">
                <a:lnSpc>
                  <a:spcPts val="2174"/>
                </a:lnSpc>
                <a:buFont typeface="+mj-lt"/>
                <a:buAutoNum type="arabicPeriod"/>
              </a:pPr>
              <a:r>
                <a:rPr lang="en-US" b="1" dirty="0" err="1">
                  <a:solidFill>
                    <a:srgbClr val="09465E"/>
                  </a:solidFill>
                  <a:ea typeface="Calibri (MS) Bold"/>
                  <a:cs typeface="Calibri (MS) Bold"/>
                  <a:sym typeface="Calibri (MS) Bold"/>
                </a:rPr>
                <a:t>Korkea</a:t>
              </a:r>
              <a:r>
                <a:rPr lang="en-US" b="1" dirty="0">
                  <a:solidFill>
                    <a:srgbClr val="09465E"/>
                  </a:solidFill>
                  <a:ea typeface="Calibri (MS) Bold"/>
                  <a:cs typeface="Calibri (MS) Bold"/>
                  <a:sym typeface="Calibri (MS) Bold"/>
                </a:rPr>
                <a:t> </a:t>
              </a:r>
              <a:r>
                <a:rPr lang="en-US" b="1" dirty="0" err="1">
                  <a:solidFill>
                    <a:srgbClr val="09465E"/>
                  </a:solidFill>
                  <a:ea typeface="Calibri (MS) Bold"/>
                  <a:cs typeface="Calibri (MS) Bold"/>
                  <a:sym typeface="Calibri (MS) Bold"/>
                </a:rPr>
                <a:t>kysyntä</a:t>
              </a:r>
              <a:r>
                <a:rPr lang="en-US" b="1" dirty="0">
                  <a:solidFill>
                    <a:srgbClr val="09465E"/>
                  </a:solidFill>
                  <a:ea typeface="Calibri (MS) Bold"/>
                  <a:cs typeface="Calibri (MS) Bold"/>
                  <a:sym typeface="Calibri (MS) Bold"/>
                </a:rPr>
                <a:t> </a:t>
              </a:r>
              <a:r>
                <a:rPr lang="en-US" b="1" dirty="0" err="1">
                  <a:solidFill>
                    <a:srgbClr val="09465E"/>
                  </a:solidFill>
                  <a:ea typeface="Calibri (MS) Bold"/>
                  <a:cs typeface="Calibri (MS) Bold"/>
                  <a:sym typeface="Calibri (MS) Bold"/>
                </a:rPr>
                <a:t>markkinoilla</a:t>
              </a:r>
              <a:r>
                <a:rPr lang="en-US" b="1"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Oliiviöljy</a:t>
              </a:r>
              <a:r>
                <a:rPr lang="en-US" dirty="0">
                  <a:solidFill>
                    <a:srgbClr val="09465E"/>
                  </a:solidFill>
                  <a:ea typeface="Calibri (MS) Bold"/>
                  <a:cs typeface="Calibri (MS) Bold"/>
                  <a:sym typeface="Calibri (MS) Bold"/>
                </a:rPr>
                <a:t> on </a:t>
              </a:r>
              <a:r>
                <a:rPr lang="en-US" dirty="0" err="1">
                  <a:solidFill>
                    <a:srgbClr val="09465E"/>
                  </a:solidFill>
                  <a:ea typeface="Calibri (MS) Bold"/>
                  <a:cs typeface="Calibri (MS) Bold"/>
                  <a:sym typeface="Calibri (MS) Bold"/>
                </a:rPr>
                <a:t>yksi</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merkittävimmistä</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elintarviketrendeistä</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maailmassa</a:t>
              </a:r>
              <a:r>
                <a:rPr lang="en-US" dirty="0">
                  <a:solidFill>
                    <a:srgbClr val="09465E"/>
                  </a:solidFill>
                  <a:ea typeface="Calibri (MS) Bold"/>
                  <a:cs typeface="Calibri (MS) Bold"/>
                  <a:sym typeface="Calibri (MS) Bold"/>
                </a:rPr>
                <a:t>. Sen </a:t>
              </a:r>
              <a:r>
                <a:rPr lang="en-US" dirty="0" err="1">
                  <a:solidFill>
                    <a:srgbClr val="09465E"/>
                  </a:solidFill>
                  <a:ea typeface="Calibri (MS) Bold"/>
                  <a:cs typeface="Calibri (MS) Bold"/>
                  <a:sym typeface="Calibri (MS) Bold"/>
                </a:rPr>
                <a:t>kysyntä</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kasvaa</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jatkuvasti</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ravintoarvon</a:t>
              </a:r>
              <a:r>
                <a:rPr lang="en-US" dirty="0">
                  <a:solidFill>
                    <a:srgbClr val="09465E"/>
                  </a:solidFill>
                  <a:ea typeface="Calibri (MS) Bold"/>
                  <a:cs typeface="Calibri (MS) Bold"/>
                  <a:sym typeface="Calibri (MS) Bold"/>
                </a:rPr>
                <a:t> ja </a:t>
              </a:r>
              <a:r>
                <a:rPr lang="en-US" dirty="0" err="1">
                  <a:solidFill>
                    <a:srgbClr val="09465E"/>
                  </a:solidFill>
                  <a:ea typeface="Calibri (MS) Bold"/>
                  <a:cs typeface="Calibri (MS) Bold"/>
                  <a:sym typeface="Calibri (MS) Bold"/>
                </a:rPr>
                <a:t>bioaktiivisten</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yhdisteiden</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sisällön</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ansiosta</a:t>
              </a:r>
              <a:r>
                <a:rPr lang="en-US" dirty="0">
                  <a:solidFill>
                    <a:srgbClr val="09465E"/>
                  </a:solidFill>
                  <a:ea typeface="Calibri (MS) Bold"/>
                  <a:cs typeface="Calibri (MS) Bold"/>
                  <a:sym typeface="Calibri (MS) Bold"/>
                </a:rPr>
                <a:t>. </a:t>
              </a:r>
            </a:p>
            <a:p>
              <a:pPr marL="457200" lvl="0" indent="-457200" algn="l">
                <a:lnSpc>
                  <a:spcPts val="2174"/>
                </a:lnSpc>
                <a:buFont typeface="+mj-lt"/>
                <a:buAutoNum type="arabicPeriod"/>
              </a:pPr>
              <a:r>
                <a:rPr lang="en-US" b="1" dirty="0">
                  <a:solidFill>
                    <a:srgbClr val="09465E"/>
                  </a:solidFill>
                  <a:ea typeface="Calibri (MS) Bold"/>
                  <a:cs typeface="Calibri (MS) Bold"/>
                  <a:sym typeface="Calibri (MS) Bold"/>
                </a:rPr>
                <a:t>Raaka-</a:t>
              </a:r>
              <a:r>
                <a:rPr lang="en-US" b="1" dirty="0" err="1">
                  <a:solidFill>
                    <a:srgbClr val="09465E"/>
                  </a:solidFill>
                  <a:ea typeface="Calibri (MS) Bold"/>
                  <a:cs typeface="Calibri (MS) Bold"/>
                  <a:sym typeface="Calibri (MS) Bold"/>
                </a:rPr>
                <a:t>aineen</a:t>
              </a:r>
              <a:r>
                <a:rPr lang="en-US" b="1" dirty="0">
                  <a:solidFill>
                    <a:srgbClr val="09465E"/>
                  </a:solidFill>
                  <a:ea typeface="Calibri (MS) Bold"/>
                  <a:cs typeface="Calibri (MS) Bold"/>
                  <a:sym typeface="Calibri (MS) Bold"/>
                </a:rPr>
                <a:t> </a:t>
              </a:r>
              <a:r>
                <a:rPr lang="en-US" b="1" dirty="0" err="1">
                  <a:solidFill>
                    <a:srgbClr val="09465E"/>
                  </a:solidFill>
                  <a:ea typeface="Calibri (MS) Bold"/>
                  <a:cs typeface="Calibri (MS) Bold"/>
                  <a:sym typeface="Calibri (MS) Bold"/>
                </a:rPr>
                <a:t>tehokas</a:t>
              </a:r>
              <a:r>
                <a:rPr lang="en-US" b="1" dirty="0">
                  <a:solidFill>
                    <a:srgbClr val="09465E"/>
                  </a:solidFill>
                  <a:ea typeface="Calibri (MS) Bold"/>
                  <a:cs typeface="Calibri (MS) Bold"/>
                  <a:sym typeface="Calibri (MS) Bold"/>
                </a:rPr>
                <a:t> </a:t>
              </a:r>
              <a:r>
                <a:rPr lang="en-US" b="1" dirty="0" err="1">
                  <a:solidFill>
                    <a:srgbClr val="09465E"/>
                  </a:solidFill>
                  <a:ea typeface="Calibri (MS) Bold"/>
                  <a:cs typeface="Calibri (MS) Bold"/>
                  <a:sym typeface="Calibri (MS) Bold"/>
                </a:rPr>
                <a:t>hyödyntäminen</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Oliivi</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tarjoaa</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merkittäviä</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mahdollisuuksia</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puhtaasti</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mekaaniseen</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käsittelyyn</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ilman</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kemikaalien</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käyttöä</a:t>
              </a:r>
              <a:r>
                <a:rPr lang="en-US" dirty="0">
                  <a:solidFill>
                    <a:srgbClr val="09465E"/>
                  </a:solidFill>
                  <a:ea typeface="Calibri (MS) Bold"/>
                  <a:cs typeface="Calibri (MS) Bold"/>
                  <a:sym typeface="Calibri (MS) Bold"/>
                </a:rPr>
                <a:t>.  </a:t>
              </a:r>
            </a:p>
            <a:p>
              <a:pPr marL="457200" lvl="0" indent="-457200" algn="l">
                <a:lnSpc>
                  <a:spcPts val="2174"/>
                </a:lnSpc>
                <a:buFont typeface="+mj-lt"/>
                <a:buAutoNum type="arabicPeriod"/>
              </a:pPr>
              <a:r>
                <a:rPr lang="en-US" b="1" dirty="0" err="1">
                  <a:solidFill>
                    <a:srgbClr val="09465E"/>
                  </a:solidFill>
                  <a:ea typeface="Calibri (MS) Bold"/>
                  <a:cs typeface="Calibri (MS) Bold"/>
                  <a:sym typeface="Calibri (MS) Bold"/>
                </a:rPr>
                <a:t>Sivutuotteiden</a:t>
              </a:r>
              <a:r>
                <a:rPr lang="en-US" b="1" dirty="0">
                  <a:solidFill>
                    <a:srgbClr val="09465E"/>
                  </a:solidFill>
                  <a:ea typeface="Calibri (MS) Bold"/>
                  <a:cs typeface="Calibri (MS) Bold"/>
                  <a:sym typeface="Calibri (MS) Bold"/>
                </a:rPr>
                <a:t> </a:t>
              </a:r>
              <a:r>
                <a:rPr lang="en-US" b="1" dirty="0" err="1">
                  <a:solidFill>
                    <a:srgbClr val="09465E"/>
                  </a:solidFill>
                  <a:ea typeface="Calibri (MS) Bold"/>
                  <a:cs typeface="Calibri (MS) Bold"/>
                  <a:sym typeface="Calibri (MS) Bold"/>
                </a:rPr>
                <a:t>monimuotoisuus</a:t>
              </a:r>
              <a:r>
                <a:rPr lang="en-US" b="1"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sivutuotteet</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kuten</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lehdet</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vesipitoinen</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oliivitehtaan</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jätevesi</a:t>
              </a:r>
              <a:r>
                <a:rPr lang="en-US" dirty="0">
                  <a:solidFill>
                    <a:srgbClr val="09465E"/>
                  </a:solidFill>
                  <a:ea typeface="Calibri (MS) Bold"/>
                  <a:cs typeface="Calibri (MS) Bold"/>
                  <a:sym typeface="Calibri (MS) Bold"/>
                </a:rPr>
                <a:t> ja </a:t>
              </a:r>
              <a:r>
                <a:rPr lang="en-US" dirty="0" err="1">
                  <a:solidFill>
                    <a:srgbClr val="09465E"/>
                  </a:solidFill>
                  <a:ea typeface="Calibri (MS) Bold"/>
                  <a:cs typeface="Calibri (MS) Bold"/>
                  <a:sym typeface="Calibri (MS) Bold"/>
                </a:rPr>
                <a:t>oliivin</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puristemassa</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voivat</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toimia</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edullisina</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fenolien</a:t>
              </a:r>
              <a:r>
                <a:rPr lang="en-US" dirty="0">
                  <a:solidFill>
                    <a:srgbClr val="09465E"/>
                  </a:solidFill>
                  <a:ea typeface="Calibri (MS) Bold"/>
                  <a:cs typeface="Calibri (MS) Bold"/>
                  <a:sym typeface="Calibri (MS) Bold"/>
                </a:rPr>
                <a:t> ja </a:t>
              </a:r>
              <a:r>
                <a:rPr lang="en-US" dirty="0" err="1">
                  <a:solidFill>
                    <a:srgbClr val="09465E"/>
                  </a:solidFill>
                  <a:ea typeface="Calibri (MS) Bold"/>
                  <a:cs typeface="Calibri (MS) Bold"/>
                  <a:sym typeface="Calibri (MS) Bold"/>
                </a:rPr>
                <a:t>antioksidanttien</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lähteinä</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joita</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voidaan</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uuttaa</a:t>
              </a:r>
              <a:r>
                <a:rPr lang="en-US" dirty="0">
                  <a:solidFill>
                    <a:srgbClr val="09465E"/>
                  </a:solidFill>
                  <a:ea typeface="Calibri (MS) Bold"/>
                  <a:cs typeface="Calibri (MS) Bold"/>
                  <a:sym typeface="Calibri (MS) Bold"/>
                </a:rPr>
                <a:t> ja </a:t>
              </a:r>
              <a:r>
                <a:rPr lang="en-US" dirty="0" err="1">
                  <a:solidFill>
                    <a:srgbClr val="09465E"/>
                  </a:solidFill>
                  <a:ea typeface="Calibri (MS) Bold"/>
                  <a:cs typeface="Calibri (MS) Bold"/>
                  <a:sym typeface="Calibri (MS) Bold"/>
                </a:rPr>
                <a:t>hyödyntää</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luonnollisina</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lisäaineina</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elintarvike</a:t>
              </a:r>
              <a:r>
                <a:rPr lang="en-US" dirty="0">
                  <a:solidFill>
                    <a:srgbClr val="09465E"/>
                  </a:solidFill>
                  <a:ea typeface="Calibri (MS) Bold"/>
                  <a:cs typeface="Calibri (MS) Bold"/>
                  <a:sym typeface="Calibri (MS) Bold"/>
                </a:rPr>
                <a:t>- ja </a:t>
              </a:r>
              <a:r>
                <a:rPr lang="en-US" dirty="0" err="1">
                  <a:solidFill>
                    <a:srgbClr val="09465E"/>
                  </a:solidFill>
                  <a:ea typeface="Calibri (MS) Bold"/>
                  <a:cs typeface="Calibri (MS) Bold"/>
                  <a:sym typeface="Calibri (MS) Bold"/>
                </a:rPr>
                <a:t>lääketeollisuudessa</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Oliivin</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oksat</a:t>
              </a:r>
              <a:r>
                <a:rPr lang="en-US" dirty="0">
                  <a:solidFill>
                    <a:srgbClr val="09465E"/>
                  </a:solidFill>
                  <a:ea typeface="Calibri (MS) Bold"/>
                  <a:cs typeface="Calibri (MS) Bold"/>
                  <a:sym typeface="Calibri (MS) Bold"/>
                </a:rPr>
                <a:t> ja </a:t>
              </a:r>
              <a:r>
                <a:rPr lang="en-US" dirty="0" err="1">
                  <a:solidFill>
                    <a:srgbClr val="09465E"/>
                  </a:solidFill>
                  <a:ea typeface="Calibri (MS) Bold"/>
                  <a:cs typeface="Calibri (MS) Bold"/>
                  <a:sym typeface="Calibri (MS) Bold"/>
                </a:rPr>
                <a:t>lehdet</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tarjoavat</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myös</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arvokkaita</a:t>
              </a:r>
              <a:r>
                <a:rPr lang="en-US" dirty="0">
                  <a:solidFill>
                    <a:srgbClr val="09465E"/>
                  </a:solidFill>
                  <a:ea typeface="Calibri (MS) Bold"/>
                  <a:cs typeface="Calibri (MS) Bold"/>
                  <a:sym typeface="Calibri (MS) Bold"/>
                </a:rPr>
                <a:t> </a:t>
              </a:r>
              <a:r>
                <a:rPr lang="en-US" dirty="0" err="1">
                  <a:solidFill>
                    <a:srgbClr val="09465E"/>
                  </a:solidFill>
                  <a:ea typeface="Calibri (MS) Bold"/>
                  <a:cs typeface="Calibri (MS) Bold"/>
                  <a:sym typeface="Calibri (MS) Bold"/>
                </a:rPr>
                <a:t>sivutuotteita</a:t>
              </a:r>
              <a:r>
                <a:rPr lang="en-US" dirty="0">
                  <a:solidFill>
                    <a:srgbClr val="09465E"/>
                  </a:solidFill>
                  <a:latin typeface="Calibri (MS) Bold"/>
                  <a:ea typeface="Calibri (MS) Bold"/>
                  <a:cs typeface="Calibri (MS) Bold"/>
                  <a:sym typeface="Calibri (MS) Bold"/>
                </a:rPr>
                <a:t>. </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a:off x="0" y="772875"/>
            <a:ext cx="527413" cy="6014252"/>
            <a:chOff x="0" y="0"/>
            <a:chExt cx="1202810" cy="13716004"/>
          </a:xfrm>
        </p:grpSpPr>
        <p:sp>
          <p:nvSpPr>
            <p:cNvPr id="5" name="Freeform 5"/>
            <p:cNvSpPr/>
            <p:nvPr/>
          </p:nvSpPr>
          <p:spPr>
            <a:xfrm>
              <a:off x="0" y="0"/>
              <a:ext cx="1202817" cy="13716000"/>
            </a:xfrm>
            <a:custGeom>
              <a:avLst/>
              <a:gdLst/>
              <a:ahLst/>
              <a:cxnLst/>
              <a:rect l="l" t="t" r="r" b="b"/>
              <a:pathLst>
                <a:path w="1202817" h="13716000">
                  <a:moveTo>
                    <a:pt x="0" y="13716000"/>
                  </a:moveTo>
                  <a:lnTo>
                    <a:pt x="1202817" y="13716000"/>
                  </a:lnTo>
                  <a:lnTo>
                    <a:pt x="1202817" y="0"/>
                  </a:lnTo>
                  <a:lnTo>
                    <a:pt x="0" y="0"/>
                  </a:lnTo>
                  <a:close/>
                </a:path>
              </a:pathLst>
            </a:custGeom>
            <a:solidFill>
              <a:srgbClr val="09465E"/>
            </a:solidFill>
          </p:spPr>
          <p:txBody>
            <a:bodyPr/>
            <a:lstStyle/>
            <a:p>
              <a:endParaRPr lang="fi-FI"/>
            </a:p>
          </p:txBody>
        </p:sp>
      </p:grpSp>
      <p:sp>
        <p:nvSpPr>
          <p:cNvPr id="6" name="Freeform 6"/>
          <p:cNvSpPr/>
          <p:nvPr/>
        </p:nvSpPr>
        <p:spPr>
          <a:xfrm flipH="1">
            <a:off x="533893" y="2430682"/>
            <a:ext cx="7400825" cy="4714282"/>
          </a:xfrm>
          <a:custGeom>
            <a:avLst/>
            <a:gdLst/>
            <a:ahLst/>
            <a:cxnLst/>
            <a:rect l="l" t="t" r="r" b="b"/>
            <a:pathLst>
              <a:path w="7400825" h="4714282">
                <a:moveTo>
                  <a:pt x="7400825" y="0"/>
                </a:moveTo>
                <a:lnTo>
                  <a:pt x="0" y="0"/>
                </a:lnTo>
                <a:lnTo>
                  <a:pt x="0" y="4714282"/>
                </a:lnTo>
                <a:lnTo>
                  <a:pt x="7400825" y="4714282"/>
                </a:lnTo>
                <a:lnTo>
                  <a:pt x="7400825" y="0"/>
                </a:lnTo>
                <a:close/>
              </a:path>
            </a:pathLst>
          </a:custGeom>
          <a:blipFill>
            <a:blip r:embed="rId3" cstate="screen">
              <a:extLst>
                <a:ext uri="{28A0092B-C50C-407E-A947-70E740481C1C}">
                  <a14:useLocalDpi xmlns:a14="http://schemas.microsoft.com/office/drawing/2010/main"/>
                </a:ext>
              </a:extLst>
            </a:blip>
            <a:stretch>
              <a:fillRect l="20556"/>
            </a:stretch>
          </a:blipFill>
        </p:spPr>
        <p:txBody>
          <a:bodyPr/>
          <a:lstStyle/>
          <a:p>
            <a:endParaRPr lang="fi-FI"/>
          </a:p>
        </p:txBody>
      </p:sp>
      <p:sp>
        <p:nvSpPr>
          <p:cNvPr id="7" name="AutoShape 7"/>
          <p:cNvSpPr/>
          <p:nvPr/>
        </p:nvSpPr>
        <p:spPr>
          <a:xfrm rot="214365">
            <a:off x="112662" y="648427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8" name="Freeform 8"/>
          <p:cNvSpPr/>
          <p:nvPr/>
        </p:nvSpPr>
        <p:spPr>
          <a:xfrm rot="-5400000">
            <a:off x="-915230" y="5147278"/>
            <a:ext cx="2341887" cy="195158"/>
          </a:xfrm>
          <a:custGeom>
            <a:avLst/>
            <a:gdLst/>
            <a:ahLst/>
            <a:cxnLst/>
            <a:rect l="l" t="t" r="r" b="b"/>
            <a:pathLst>
              <a:path w="2341887" h="195158">
                <a:moveTo>
                  <a:pt x="0" y="0"/>
                </a:moveTo>
                <a:lnTo>
                  <a:pt x="2341887" y="0"/>
                </a:lnTo>
                <a:lnTo>
                  <a:pt x="2341887" y="195158"/>
                </a:lnTo>
                <a:lnTo>
                  <a:pt x="0" y="195158"/>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9" name="Group 9"/>
          <p:cNvGrpSpPr/>
          <p:nvPr/>
        </p:nvGrpSpPr>
        <p:grpSpPr>
          <a:xfrm>
            <a:off x="5769464" y="1293677"/>
            <a:ext cx="4376948" cy="870525"/>
            <a:chOff x="0" y="0"/>
            <a:chExt cx="9981996" cy="1985304"/>
          </a:xfrm>
        </p:grpSpPr>
        <p:sp>
          <p:nvSpPr>
            <p:cNvPr id="10" name="Freeform 10"/>
            <p:cNvSpPr/>
            <p:nvPr/>
          </p:nvSpPr>
          <p:spPr>
            <a:xfrm>
              <a:off x="0" y="0"/>
              <a:ext cx="9981996" cy="1985304"/>
            </a:xfrm>
            <a:custGeom>
              <a:avLst/>
              <a:gdLst/>
              <a:ahLst/>
              <a:cxnLst/>
              <a:rect l="l" t="t" r="r" b="b"/>
              <a:pathLst>
                <a:path w="9981996" h="1985304">
                  <a:moveTo>
                    <a:pt x="0" y="0"/>
                  </a:moveTo>
                  <a:lnTo>
                    <a:pt x="9981996" y="0"/>
                  </a:lnTo>
                  <a:lnTo>
                    <a:pt x="9981996" y="1985304"/>
                  </a:lnTo>
                  <a:lnTo>
                    <a:pt x="0" y="1985304"/>
                  </a:lnTo>
                  <a:close/>
                </a:path>
              </a:pathLst>
            </a:custGeom>
            <a:solidFill>
              <a:srgbClr val="000000">
                <a:alpha val="0"/>
              </a:srgbClr>
            </a:solidFill>
          </p:spPr>
          <p:txBody>
            <a:bodyPr/>
            <a:lstStyle/>
            <a:p>
              <a:endParaRPr lang="fi-FI"/>
            </a:p>
          </p:txBody>
        </p:sp>
        <p:sp>
          <p:nvSpPr>
            <p:cNvPr id="11" name="TextBox 11"/>
            <p:cNvSpPr txBox="1"/>
            <p:nvPr/>
          </p:nvSpPr>
          <p:spPr>
            <a:xfrm>
              <a:off x="0" y="-38100"/>
              <a:ext cx="9981996" cy="2023404"/>
            </a:xfrm>
            <a:prstGeom prst="rect">
              <a:avLst/>
            </a:prstGeom>
          </p:spPr>
          <p:txBody>
            <a:bodyPr lIns="0" tIns="0" rIns="0" bIns="0" rtlCol="0" anchor="t"/>
            <a:lstStyle/>
            <a:p>
              <a:pPr marL="0" lvl="0" indent="0" algn="l">
                <a:lnSpc>
                  <a:spcPts val="3409"/>
                </a:lnSpc>
              </a:pPr>
              <a:r>
                <a:rPr lang="en-US" sz="3157" b="1">
                  <a:solidFill>
                    <a:srgbClr val="09465E"/>
                  </a:solidFill>
                  <a:latin typeface="Calibri (MS) Bold"/>
                  <a:ea typeface="Calibri (MS) Bold"/>
                  <a:cs typeface="Calibri (MS) Bold"/>
                  <a:sym typeface="Calibri (MS) Bold"/>
                </a:rPr>
                <a:t>Oliivin jätevirrat</a:t>
              </a:r>
            </a:p>
          </p:txBody>
        </p:sp>
      </p:grpSp>
      <p:grpSp>
        <p:nvGrpSpPr>
          <p:cNvPr id="12" name="Group 12"/>
          <p:cNvGrpSpPr/>
          <p:nvPr/>
        </p:nvGrpSpPr>
        <p:grpSpPr>
          <a:xfrm>
            <a:off x="5769463" y="2430682"/>
            <a:ext cx="4376948" cy="3598147"/>
            <a:chOff x="0" y="0"/>
            <a:chExt cx="9981996" cy="8205874"/>
          </a:xfrm>
        </p:grpSpPr>
        <p:sp>
          <p:nvSpPr>
            <p:cNvPr id="13" name="Freeform 13"/>
            <p:cNvSpPr/>
            <p:nvPr/>
          </p:nvSpPr>
          <p:spPr>
            <a:xfrm>
              <a:off x="0" y="0"/>
              <a:ext cx="9981996" cy="8205874"/>
            </a:xfrm>
            <a:custGeom>
              <a:avLst/>
              <a:gdLst/>
              <a:ahLst/>
              <a:cxnLst/>
              <a:rect l="l" t="t" r="r" b="b"/>
              <a:pathLst>
                <a:path w="9981996" h="8205874">
                  <a:moveTo>
                    <a:pt x="0" y="0"/>
                  </a:moveTo>
                  <a:lnTo>
                    <a:pt x="9981996" y="0"/>
                  </a:lnTo>
                  <a:lnTo>
                    <a:pt x="9981996" y="8205874"/>
                  </a:lnTo>
                  <a:lnTo>
                    <a:pt x="0" y="8205874"/>
                  </a:lnTo>
                  <a:close/>
                </a:path>
              </a:pathLst>
            </a:custGeom>
            <a:solidFill>
              <a:srgbClr val="000000">
                <a:alpha val="0"/>
              </a:srgbClr>
            </a:solidFill>
          </p:spPr>
          <p:txBody>
            <a:bodyPr/>
            <a:lstStyle/>
            <a:p>
              <a:endParaRPr lang="fi-FI"/>
            </a:p>
          </p:txBody>
        </p:sp>
        <p:sp>
          <p:nvSpPr>
            <p:cNvPr id="14" name="TextBox 14"/>
            <p:cNvSpPr txBox="1"/>
            <p:nvPr/>
          </p:nvSpPr>
          <p:spPr>
            <a:xfrm>
              <a:off x="0" y="-9525"/>
              <a:ext cx="9981996" cy="8215399"/>
            </a:xfrm>
            <a:prstGeom prst="rect">
              <a:avLst/>
            </a:prstGeom>
          </p:spPr>
          <p:txBody>
            <a:bodyPr lIns="0" tIns="0" rIns="0" bIns="0" rtlCol="0" anchor="t"/>
            <a:lstStyle/>
            <a:p>
              <a:pPr marL="0" lvl="0" indent="0" algn="l">
                <a:lnSpc>
                  <a:spcPts val="2174"/>
                </a:lnSpc>
              </a:pPr>
              <a:r>
                <a:rPr lang="en-US" sz="2104" dirty="0" err="1">
                  <a:solidFill>
                    <a:srgbClr val="09465E"/>
                  </a:solidFill>
                  <a:latin typeface="Calibri (MS)"/>
                  <a:ea typeface="Calibri (MS)"/>
                  <a:cs typeface="Calibri (MS)"/>
                  <a:sym typeface="Calibri (MS)"/>
                </a:rPr>
                <a:t>Oliivijätteet</a:t>
              </a:r>
              <a:r>
                <a:rPr lang="en-US" sz="2104" dirty="0">
                  <a:solidFill>
                    <a:srgbClr val="09465E"/>
                  </a:solidFill>
                  <a:latin typeface="Calibri (MS)"/>
                  <a:ea typeface="Calibri (MS)"/>
                  <a:cs typeface="Calibri (MS)"/>
                  <a:sym typeface="Calibri (MS)"/>
                </a:rPr>
                <a:t> ja </a:t>
              </a:r>
              <a:r>
                <a:rPr lang="en-US" sz="2104" dirty="0" err="1">
                  <a:solidFill>
                    <a:srgbClr val="09465E"/>
                  </a:solidFill>
                  <a:latin typeface="Calibri (MS)"/>
                  <a:ea typeface="Calibri (MS)"/>
                  <a:cs typeface="Calibri (MS)"/>
                  <a:sym typeface="Calibri (MS)"/>
                </a:rPr>
                <a:t>sivutuotteet</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voidaan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muuntaa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uusiksi</a:t>
              </a:r>
              <a:r>
                <a:rPr lang="en-US" sz="2104" dirty="0">
                  <a:solidFill>
                    <a:srgbClr val="09465E"/>
                  </a:solidFill>
                  <a:latin typeface="Calibri (MS)"/>
                  <a:ea typeface="Calibri (MS)"/>
                  <a:cs typeface="Calibri (MS)"/>
                  <a:sym typeface="Calibri (MS)"/>
                </a:rPr>
                <a:t> ja </a:t>
              </a:r>
              <a:r>
                <a:rPr lang="en-US" sz="2104" dirty="0" err="1">
                  <a:solidFill>
                    <a:srgbClr val="09465E"/>
                  </a:solidFill>
                  <a:latin typeface="Calibri (MS)"/>
                  <a:ea typeface="Calibri (MS)"/>
                  <a:cs typeface="Calibri (MS)"/>
                  <a:sym typeface="Calibri (MS)"/>
                </a:rPr>
                <a:t>korkeamman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lisäarvon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tuotteiksi</a:t>
              </a:r>
              <a:r>
                <a:rPr lang="en-US" sz="2104" dirty="0">
                  <a:solidFill>
                    <a:srgbClr val="09465E"/>
                  </a:solidFill>
                  <a:latin typeface="Calibri (MS)"/>
                  <a:ea typeface="Calibri (MS)"/>
                  <a:cs typeface="Calibri (MS)"/>
                  <a:sym typeface="Calibri (MS)"/>
                </a:rPr>
                <a:t>.</a:t>
              </a:r>
            </a:p>
            <a:p>
              <a:pPr marL="0" lvl="0" indent="0" algn="l">
                <a:lnSpc>
                  <a:spcPts val="2174"/>
                </a:lnSpc>
              </a:pPr>
              <a:endParaRPr lang="en-US" sz="2104" dirty="0">
                <a:solidFill>
                  <a:srgbClr val="09465E"/>
                </a:solidFill>
                <a:latin typeface="Calibri (MS)"/>
                <a:ea typeface="Calibri (MS)"/>
                <a:cs typeface="Calibri (MS)"/>
                <a:sym typeface="Calibri (MS)"/>
              </a:endParaRPr>
            </a:p>
            <a:p>
              <a:pPr marL="457200" lvl="0" indent="-457200" algn="l">
                <a:lnSpc>
                  <a:spcPts val="2174"/>
                </a:lnSpc>
                <a:buFont typeface="+mj-lt"/>
                <a:buAutoNum type="arabicPeriod"/>
              </a:pPr>
              <a:r>
                <a:rPr lang="en-US" sz="2104" b="1" dirty="0" err="1">
                  <a:solidFill>
                    <a:srgbClr val="09465E"/>
                  </a:solidFill>
                  <a:latin typeface="Calibri (MS) Bold"/>
                  <a:ea typeface="Calibri (MS) Bold"/>
                  <a:cs typeface="Calibri (MS) Bold"/>
                  <a:sym typeface="Calibri (MS) Bold"/>
                </a:rPr>
                <a:t>Oliivin</a:t>
              </a:r>
              <a:r>
                <a:rPr lang="en-US" sz="2104" b="1" dirty="0">
                  <a:solidFill>
                    <a:srgbClr val="09465E"/>
                  </a:solidFill>
                  <a:latin typeface="Calibri (MS) Bold"/>
                  <a:ea typeface="Calibri (MS) Bold"/>
                  <a:cs typeface="Calibri (MS) Bold"/>
                  <a:sym typeface="Calibri (MS) Bold"/>
                </a:rPr>
                <a:t> </a:t>
              </a:r>
              <a:r>
                <a:rPr lang="en-US" sz="2104" b="1" dirty="0" err="1">
                  <a:solidFill>
                    <a:srgbClr val="09465E"/>
                  </a:solidFill>
                  <a:latin typeface="Calibri (MS) Bold"/>
                  <a:ea typeface="Calibri (MS) Bold"/>
                  <a:cs typeface="Calibri (MS) Bold"/>
                  <a:sym typeface="Calibri (MS) Bold"/>
                </a:rPr>
                <a:t>puristemassa</a:t>
              </a:r>
              <a:endParaRPr lang="en-US" sz="2104" b="1" dirty="0">
                <a:solidFill>
                  <a:srgbClr val="09465E"/>
                </a:solidFill>
                <a:latin typeface="Calibri (MS) Bold"/>
                <a:ea typeface="Calibri (MS) Bold"/>
                <a:cs typeface="Calibri (MS) Bold"/>
                <a:sym typeface="Calibri (MS) Bold"/>
              </a:endParaRPr>
            </a:p>
            <a:p>
              <a:pPr marL="457200" lvl="0" indent="-457200" algn="l">
                <a:lnSpc>
                  <a:spcPts val="2174"/>
                </a:lnSpc>
                <a:buFont typeface="+mj-lt"/>
                <a:buAutoNum type="arabicPeriod"/>
              </a:pPr>
              <a:r>
                <a:rPr lang="en-US" sz="2104" b="1" dirty="0" err="1">
                  <a:solidFill>
                    <a:srgbClr val="09465E"/>
                  </a:solidFill>
                  <a:latin typeface="Calibri (MS) Bold"/>
                  <a:ea typeface="Calibri (MS) Bold"/>
                  <a:cs typeface="Calibri (MS) Bold"/>
                  <a:sym typeface="Calibri (MS) Bold"/>
                </a:rPr>
                <a:t>Oliivin</a:t>
              </a:r>
              <a:r>
                <a:rPr lang="en-US" sz="2104" b="1" dirty="0">
                  <a:solidFill>
                    <a:srgbClr val="09465E"/>
                  </a:solidFill>
                  <a:latin typeface="Calibri (MS) Bold"/>
                  <a:ea typeface="Calibri (MS) Bold"/>
                  <a:cs typeface="Calibri (MS) Bold"/>
                  <a:sym typeface="Calibri (MS) Bold"/>
                </a:rPr>
                <a:t> </a:t>
              </a:r>
              <a:r>
                <a:rPr lang="en-US" sz="2104" b="1" dirty="0" err="1">
                  <a:solidFill>
                    <a:srgbClr val="09465E"/>
                  </a:solidFill>
                  <a:latin typeface="Calibri (MS) Bold"/>
                  <a:ea typeface="Calibri (MS) Bold"/>
                  <a:cs typeface="Calibri (MS) Bold"/>
                  <a:sym typeface="Calibri (MS) Bold"/>
                </a:rPr>
                <a:t>kivet</a:t>
              </a:r>
              <a:r>
                <a:rPr lang="en-US" sz="2104" b="1" dirty="0">
                  <a:solidFill>
                    <a:srgbClr val="09465E"/>
                  </a:solidFill>
                  <a:latin typeface="Calibri (MS) Bold"/>
                  <a:ea typeface="Calibri (MS) Bold"/>
                  <a:cs typeface="Calibri (MS) Bold"/>
                  <a:sym typeface="Calibri (MS) Bold"/>
                </a:rPr>
                <a:t> </a:t>
              </a:r>
            </a:p>
            <a:p>
              <a:pPr marL="457200" lvl="0" indent="-457200" algn="l">
                <a:lnSpc>
                  <a:spcPts val="2174"/>
                </a:lnSpc>
                <a:buFont typeface="+mj-lt"/>
                <a:buAutoNum type="arabicPeriod"/>
              </a:pPr>
              <a:r>
                <a:rPr lang="en-US" sz="2104" b="1" dirty="0" err="1">
                  <a:solidFill>
                    <a:srgbClr val="09465E"/>
                  </a:solidFill>
                  <a:latin typeface="Calibri (MS) Bold"/>
                  <a:ea typeface="Calibri (MS) Bold"/>
                  <a:cs typeface="Calibri (MS) Bold"/>
                  <a:sym typeface="Calibri (MS) Bold"/>
                </a:rPr>
                <a:t>Oliivin</a:t>
              </a:r>
              <a:r>
                <a:rPr lang="en-US" sz="2104" b="1" dirty="0">
                  <a:solidFill>
                    <a:srgbClr val="09465E"/>
                  </a:solidFill>
                  <a:latin typeface="Calibri (MS) Bold"/>
                  <a:ea typeface="Calibri (MS) Bold"/>
                  <a:cs typeface="Calibri (MS) Bold"/>
                  <a:sym typeface="Calibri (MS) Bold"/>
                </a:rPr>
                <a:t> </a:t>
              </a:r>
              <a:r>
                <a:rPr lang="en-US" sz="2104" b="1" dirty="0" err="1">
                  <a:solidFill>
                    <a:srgbClr val="09465E"/>
                  </a:solidFill>
                  <a:latin typeface="Calibri (MS) Bold"/>
                  <a:ea typeface="Calibri (MS) Bold"/>
                  <a:cs typeface="Calibri (MS) Bold"/>
                  <a:sym typeface="Calibri (MS) Bold"/>
                </a:rPr>
                <a:t>lehdet</a:t>
              </a:r>
              <a:endParaRPr lang="en-US" sz="2104" b="1" dirty="0">
                <a:solidFill>
                  <a:srgbClr val="09465E"/>
                </a:solidFill>
                <a:latin typeface="Calibri (MS) Bold"/>
                <a:ea typeface="Calibri (MS) Bold"/>
                <a:cs typeface="Calibri (MS) Bold"/>
                <a:sym typeface="Calibri (MS) Bold"/>
              </a:endParaRPr>
            </a:p>
            <a:p>
              <a:pPr marL="457200" lvl="0" indent="-457200" algn="l">
                <a:lnSpc>
                  <a:spcPts val="2174"/>
                </a:lnSpc>
                <a:buFont typeface="+mj-lt"/>
                <a:buAutoNum type="arabicPeriod"/>
              </a:pPr>
              <a:r>
                <a:rPr lang="en-US" sz="2104" b="1" dirty="0">
                  <a:solidFill>
                    <a:srgbClr val="09465E"/>
                  </a:solidFill>
                  <a:latin typeface="Calibri (MS) Bold"/>
                  <a:ea typeface="Calibri (MS) Bold"/>
                  <a:cs typeface="Calibri (MS) Bold"/>
                  <a:sym typeface="Calibri (MS) Bold"/>
                </a:rPr>
                <a:t>OMWW (</a:t>
              </a:r>
              <a:r>
                <a:rPr lang="en-US" sz="2104" b="1" dirty="0" err="1">
                  <a:solidFill>
                    <a:srgbClr val="09465E"/>
                  </a:solidFill>
                  <a:latin typeface="Calibri (MS) Bold"/>
                  <a:ea typeface="Calibri (MS) Bold"/>
                  <a:cs typeface="Calibri (MS) Bold"/>
                  <a:sym typeface="Calibri (MS) Bold"/>
                </a:rPr>
                <a:t>oliivitehtaan</a:t>
              </a:r>
              <a:r>
                <a:rPr lang="en-US" sz="2104" b="1" dirty="0">
                  <a:solidFill>
                    <a:srgbClr val="09465E"/>
                  </a:solidFill>
                  <a:latin typeface="Calibri (MS) Bold"/>
                  <a:ea typeface="Calibri (MS) Bold"/>
                  <a:cs typeface="Calibri (MS) Bold"/>
                  <a:sym typeface="Calibri (MS) Bold"/>
                </a:rPr>
                <a:t> </a:t>
              </a:r>
              <a:r>
                <a:rPr lang="en-US" sz="2104" b="1" dirty="0" err="1">
                  <a:solidFill>
                    <a:srgbClr val="09465E"/>
                  </a:solidFill>
                  <a:latin typeface="Calibri (MS) Bold"/>
                  <a:ea typeface="Calibri (MS) Bold"/>
                  <a:cs typeface="Calibri (MS) Bold"/>
                  <a:sym typeface="Calibri (MS) Bold"/>
                </a:rPr>
                <a:t>jätevesi</a:t>
              </a:r>
              <a:r>
                <a:rPr lang="en-US" sz="2104" b="1" dirty="0">
                  <a:solidFill>
                    <a:srgbClr val="09465E"/>
                  </a:solidFill>
                  <a:latin typeface="Calibri (MS) Bold"/>
                  <a:ea typeface="Calibri (MS) Bold"/>
                  <a:cs typeface="Calibri (MS) Bold"/>
                  <a:sym typeface="Calibri (MS) Bold"/>
                </a:rPr>
                <a:t>)</a:t>
              </a:r>
            </a:p>
            <a:p>
              <a:pPr marL="457200" lvl="0" indent="-457200" algn="l">
                <a:lnSpc>
                  <a:spcPts val="2174"/>
                </a:lnSpc>
                <a:buFont typeface="+mj-lt"/>
                <a:buAutoNum type="arabicPeriod"/>
              </a:pPr>
              <a:r>
                <a:rPr lang="en-US" sz="2104" b="1" dirty="0" err="1">
                  <a:solidFill>
                    <a:srgbClr val="09465E"/>
                  </a:solidFill>
                  <a:latin typeface="Calibri (MS) Bold"/>
                  <a:ea typeface="Calibri (MS) Bold"/>
                  <a:cs typeface="Calibri (MS) Bold"/>
                  <a:sym typeface="Calibri (MS) Bold"/>
                </a:rPr>
                <a:t>Oliivipuiden</a:t>
              </a:r>
              <a:r>
                <a:rPr lang="en-US" sz="2104" b="1" dirty="0">
                  <a:solidFill>
                    <a:srgbClr val="09465E"/>
                  </a:solidFill>
                  <a:latin typeface="Calibri (MS) Bold"/>
                  <a:ea typeface="Calibri (MS) Bold"/>
                  <a:cs typeface="Calibri (MS) Bold"/>
                  <a:sym typeface="Calibri (MS) Bold"/>
                </a:rPr>
                <a:t> </a:t>
              </a:r>
              <a:r>
                <a:rPr lang="en-US" sz="2104" b="1" dirty="0" err="1">
                  <a:solidFill>
                    <a:srgbClr val="09465E"/>
                  </a:solidFill>
                  <a:latin typeface="Calibri (MS) Bold"/>
                  <a:ea typeface="Calibri (MS) Bold"/>
                  <a:cs typeface="Calibri (MS) Bold"/>
                  <a:sym typeface="Calibri (MS) Bold"/>
                </a:rPr>
                <a:t>leikkausjätteet</a:t>
              </a:r>
              <a:endParaRPr lang="en-US" sz="2104" b="1" dirty="0">
                <a:solidFill>
                  <a:srgbClr val="09465E"/>
                </a:solidFill>
                <a:latin typeface="Calibri (MS) Bold"/>
                <a:ea typeface="Calibri (MS) Bold"/>
                <a:cs typeface="Calibri (MS) Bold"/>
                <a:sym typeface="Calibri (MS) Bold"/>
              </a:endParaRPr>
            </a:p>
          </p:txBody>
        </p:sp>
      </p:grpSp>
      <p:sp>
        <p:nvSpPr>
          <p:cNvPr id="15" name="Freeform 15" descr="Kuvassa oliivi, vihannes, puu, hedelmä  Kuvaus luotu automaattisesti"/>
          <p:cNvSpPr/>
          <p:nvPr/>
        </p:nvSpPr>
        <p:spPr>
          <a:xfrm>
            <a:off x="545589" y="2555923"/>
            <a:ext cx="4492231" cy="3472906"/>
          </a:xfrm>
          <a:custGeom>
            <a:avLst/>
            <a:gdLst/>
            <a:ahLst/>
            <a:cxnLst/>
            <a:rect l="l" t="t" r="r" b="b"/>
            <a:pathLst>
              <a:path w="4492231" h="3472906">
                <a:moveTo>
                  <a:pt x="0" y="0"/>
                </a:moveTo>
                <a:lnTo>
                  <a:pt x="4492231" y="0"/>
                </a:lnTo>
                <a:lnTo>
                  <a:pt x="4492231" y="3472906"/>
                </a:lnTo>
                <a:lnTo>
                  <a:pt x="0" y="3472906"/>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fi-FI"/>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4232168" y="1314992"/>
            <a:ext cx="5561529" cy="4771900"/>
            <a:chOff x="0" y="0"/>
            <a:chExt cx="12683532" cy="10882718"/>
          </a:xfrm>
        </p:grpSpPr>
        <p:sp>
          <p:nvSpPr>
            <p:cNvPr id="12" name="Freeform 12"/>
            <p:cNvSpPr/>
            <p:nvPr/>
          </p:nvSpPr>
          <p:spPr>
            <a:xfrm>
              <a:off x="0" y="0"/>
              <a:ext cx="12683532" cy="10882718"/>
            </a:xfrm>
            <a:custGeom>
              <a:avLst/>
              <a:gdLst/>
              <a:ahLst/>
              <a:cxnLst/>
              <a:rect l="l" t="t" r="r" b="b"/>
              <a:pathLst>
                <a:path w="12683532" h="10882718">
                  <a:moveTo>
                    <a:pt x="0" y="0"/>
                  </a:moveTo>
                  <a:lnTo>
                    <a:pt x="12683532" y="0"/>
                  </a:lnTo>
                  <a:lnTo>
                    <a:pt x="12683532" y="10882718"/>
                  </a:lnTo>
                  <a:lnTo>
                    <a:pt x="0" y="10882718"/>
                  </a:lnTo>
                  <a:close/>
                </a:path>
              </a:pathLst>
            </a:custGeom>
            <a:solidFill>
              <a:srgbClr val="000000">
                <a:alpha val="0"/>
              </a:srgbClr>
            </a:solidFill>
          </p:spPr>
          <p:txBody>
            <a:bodyPr/>
            <a:lstStyle/>
            <a:p>
              <a:endParaRPr lang="fi-FI"/>
            </a:p>
          </p:txBody>
        </p:sp>
        <p:sp>
          <p:nvSpPr>
            <p:cNvPr id="13" name="TextBox 13"/>
            <p:cNvSpPr txBox="1"/>
            <p:nvPr/>
          </p:nvSpPr>
          <p:spPr>
            <a:xfrm>
              <a:off x="0" y="0"/>
              <a:ext cx="12683532" cy="10882718"/>
            </a:xfrm>
            <a:prstGeom prst="rect">
              <a:avLst/>
            </a:prstGeom>
          </p:spPr>
          <p:txBody>
            <a:bodyPr lIns="0" tIns="0" rIns="0" bIns="0" rtlCol="0" anchor="t"/>
            <a:lstStyle/>
            <a:p>
              <a:pPr marL="366618" lvl="1" indent="-183309" algn="l">
                <a:lnSpc>
                  <a:spcPts val="2093"/>
                </a:lnSpc>
                <a:buFont typeface="Arial"/>
                <a:buChar char="•"/>
              </a:pPr>
              <a:r>
                <a:rPr lang="en-US" sz="2025"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Puristemassaöljy</a:t>
              </a:r>
              <a:r>
                <a:rPr lang="en-US" sz="2025"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Oliivin</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puristemassaöljy</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on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oliiviöljyä</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joka</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saadaan</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oliivimassasta</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ensimmäisen</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puristuksen</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jälkeen</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Se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mahdollistaa</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kypsennyksen</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korkeissa</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lämpötiloissa</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093"/>
                </a:lnSpc>
              </a:pPr>
              <a:endPar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66618" lvl="1" indent="-183309" algn="l">
                <a:lnSpc>
                  <a:spcPts val="2093"/>
                </a:lnSpc>
                <a:buFont typeface="Arial"/>
                <a:buChar char="•"/>
              </a:pPr>
              <a:r>
                <a:rPr lang="en-US" sz="2025"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Jauhot</a:t>
              </a:r>
              <a:r>
                <a:rPr lang="en-US" sz="2025"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025"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mikrohiutaleet</a:t>
              </a:r>
              <a:r>
                <a:rPr lang="en-US" sz="2025"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oliivin</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puristemassasta</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lisätä</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kitosaanipohjaiseen</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kalvoon</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mikä</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merkittävästi</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parantaa</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kalvojen</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antioksidanttikapasiteettia</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vetolujuutta</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093"/>
                </a:lnSpc>
              </a:pPr>
              <a:endPar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66618" lvl="1" indent="-183309" algn="l">
                <a:lnSpc>
                  <a:spcPts val="2093"/>
                </a:lnSpc>
                <a:buFont typeface="Arial"/>
                <a:buChar char="•"/>
              </a:pPr>
              <a:r>
                <a:rPr lang="en-US" sz="2025"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Pasta </a:t>
              </a:r>
              <a:r>
                <a:rPr lang="en-US" sz="2025"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oliivin</a:t>
              </a:r>
              <a:r>
                <a:rPr lang="en-US" sz="2025"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puristemassasta</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se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vahvistaa</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pastaa</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lisäämällä</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sekä</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keitetyn</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että</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kypsentämättömän</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pastan</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fenoliyhdisteitä</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antioksidanttikapasiteettia</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lyhentäen</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optimaalista</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kypsennysaikaa</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nopeasti</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sulavaa</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tärkkelystä</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hitaasti</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sulavaa</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tärkkelystä</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sekä</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resistenttiä</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025"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tärkkelystä</a:t>
              </a:r>
              <a:r>
                <a:rPr lang="en-US" sz="2025"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p:txBody>
        </p:sp>
      </p:grpSp>
      <p:grpSp>
        <p:nvGrpSpPr>
          <p:cNvPr id="14" name="Group 14"/>
          <p:cNvGrpSpPr/>
          <p:nvPr/>
        </p:nvGrpSpPr>
        <p:grpSpPr>
          <a:xfrm>
            <a:off x="0" y="1498036"/>
            <a:ext cx="3268301" cy="1105556"/>
            <a:chOff x="0" y="0"/>
            <a:chExt cx="7453634" cy="2521314"/>
          </a:xfrm>
        </p:grpSpPr>
        <p:sp>
          <p:nvSpPr>
            <p:cNvPr id="15" name="Freeform 15"/>
            <p:cNvSpPr/>
            <p:nvPr/>
          </p:nvSpPr>
          <p:spPr>
            <a:xfrm>
              <a:off x="0" y="0"/>
              <a:ext cx="7453630" cy="2521334"/>
            </a:xfrm>
            <a:custGeom>
              <a:avLst/>
              <a:gdLst/>
              <a:ahLst/>
              <a:cxnLst/>
              <a:rect l="l" t="t" r="r" b="b"/>
              <a:pathLst>
                <a:path w="7453630" h="2521334">
                  <a:moveTo>
                    <a:pt x="0" y="0"/>
                  </a:moveTo>
                  <a:lnTo>
                    <a:pt x="7453630" y="0"/>
                  </a:lnTo>
                  <a:lnTo>
                    <a:pt x="7453630" y="2521334"/>
                  </a:lnTo>
                  <a:lnTo>
                    <a:pt x="0" y="2521334"/>
                  </a:lnTo>
                  <a:close/>
                </a:path>
              </a:pathLst>
            </a:custGeom>
            <a:solidFill>
              <a:srgbClr val="60BA47"/>
            </a:solidFill>
          </p:spPr>
          <p:txBody>
            <a:bodyPr/>
            <a:lstStyle/>
            <a:p>
              <a:endParaRPr lang="fi-FI"/>
            </a:p>
          </p:txBody>
        </p:sp>
        <p:sp>
          <p:nvSpPr>
            <p:cNvPr id="16" name="TextBox 16"/>
            <p:cNvSpPr txBox="1"/>
            <p:nvPr/>
          </p:nvSpPr>
          <p:spPr>
            <a:xfrm>
              <a:off x="0" y="-38100"/>
              <a:ext cx="7453634" cy="2559414"/>
            </a:xfrm>
            <a:prstGeom prst="rect">
              <a:avLst/>
            </a:prstGeom>
          </p:spPr>
          <p:txBody>
            <a:bodyPr lIns="29700" tIns="29700" rIns="29700" bIns="29700" rtlCol="0" anchor="ctr"/>
            <a:lstStyle/>
            <a:p>
              <a:pPr marL="0" lvl="0" indent="0" algn="ctr">
                <a:lnSpc>
                  <a:spcPts val="3409"/>
                </a:lnSpc>
              </a:pPr>
              <a:r>
                <a:rPr lang="en-US" sz="3157" b="1">
                  <a:solidFill>
                    <a:srgbClr val="FFFFFF"/>
                  </a:solidFill>
                  <a:latin typeface="Calibri (MS) Bold"/>
                  <a:ea typeface="Calibri (MS) Bold"/>
                  <a:cs typeface="Calibri (MS) Bold"/>
                  <a:sym typeface="Calibri (MS) Bold"/>
                </a:rPr>
                <a:t>1. Oliivin</a:t>
              </a:r>
              <a:r>
                <a:rPr lang="en-US" sz="3157" b="1" dirty="0">
                  <a:solidFill>
                    <a:srgbClr val="FFFFFF"/>
                  </a:solidFill>
                  <a:latin typeface="Calibri (MS) Bold"/>
                  <a:ea typeface="Calibri (MS) Bold"/>
                  <a:cs typeface="Calibri (MS) Bold"/>
                  <a:sym typeface="Calibri (MS) Bold"/>
                </a:rPr>
                <a:t> </a:t>
              </a:r>
              <a:r>
                <a:rPr lang="en-US" sz="3157" b="1" dirty="0" err="1">
                  <a:solidFill>
                    <a:srgbClr val="FFFFFF"/>
                  </a:solidFill>
                  <a:latin typeface="Calibri (MS) Bold"/>
                  <a:ea typeface="Calibri (MS) Bold"/>
                  <a:cs typeface="Calibri (MS) Bold"/>
                  <a:sym typeface="Calibri (MS) Bold"/>
                </a:rPr>
                <a:t>puristemassa</a:t>
              </a:r>
              <a:endParaRPr lang="en-US" sz="3157" b="1" dirty="0">
                <a:solidFill>
                  <a:srgbClr val="FFFFFF"/>
                </a:solidFill>
                <a:latin typeface="Calibri (MS) Bold"/>
                <a:ea typeface="Calibri (MS) Bold"/>
                <a:cs typeface="Calibri (MS) Bold"/>
                <a:sym typeface="Calibri (MS) Bold"/>
              </a:endParaRP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4118856" y="1011629"/>
            <a:ext cx="5561529" cy="5284397"/>
            <a:chOff x="0" y="0"/>
            <a:chExt cx="12683532" cy="12051508"/>
          </a:xfrm>
        </p:grpSpPr>
        <p:sp>
          <p:nvSpPr>
            <p:cNvPr id="12" name="Freeform 12"/>
            <p:cNvSpPr/>
            <p:nvPr/>
          </p:nvSpPr>
          <p:spPr>
            <a:xfrm>
              <a:off x="0" y="0"/>
              <a:ext cx="12683532" cy="12051508"/>
            </a:xfrm>
            <a:custGeom>
              <a:avLst/>
              <a:gdLst/>
              <a:ahLst/>
              <a:cxnLst/>
              <a:rect l="l" t="t" r="r" b="b"/>
              <a:pathLst>
                <a:path w="12683532" h="12051508">
                  <a:moveTo>
                    <a:pt x="0" y="0"/>
                  </a:moveTo>
                  <a:lnTo>
                    <a:pt x="12683532" y="0"/>
                  </a:lnTo>
                  <a:lnTo>
                    <a:pt x="12683532" y="12051508"/>
                  </a:lnTo>
                  <a:lnTo>
                    <a:pt x="0" y="12051508"/>
                  </a:lnTo>
                  <a:close/>
                </a:path>
              </a:pathLst>
            </a:custGeom>
            <a:solidFill>
              <a:srgbClr val="000000">
                <a:alpha val="0"/>
              </a:srgbClr>
            </a:solidFill>
          </p:spPr>
          <p:txBody>
            <a:bodyPr/>
            <a:lstStyle/>
            <a:p>
              <a:endParaRPr lang="fi-FI"/>
            </a:p>
          </p:txBody>
        </p:sp>
        <p:sp>
          <p:nvSpPr>
            <p:cNvPr id="13" name="TextBox 13"/>
            <p:cNvSpPr txBox="1"/>
            <p:nvPr/>
          </p:nvSpPr>
          <p:spPr>
            <a:xfrm>
              <a:off x="0" y="-19050"/>
              <a:ext cx="12683532" cy="12070558"/>
            </a:xfrm>
            <a:prstGeom prst="rect">
              <a:avLst/>
            </a:prstGeom>
          </p:spPr>
          <p:txBody>
            <a:bodyPr lIns="0" tIns="0" rIns="0" bIns="0" rtlCol="0" anchor="t"/>
            <a:lstStyle/>
            <a:p>
              <a:pPr marL="0" lvl="0" indent="0" algn="l">
                <a:lnSpc>
                  <a:spcPts val="2066"/>
                </a:lnSpc>
              </a:pPr>
              <a:endParaRPr dirty="0"/>
            </a:p>
            <a:p>
              <a:pPr marL="0" lvl="0" indent="0" algn="l">
                <a:lnSpc>
                  <a:spcPts val="2066"/>
                </a:lnSpc>
              </a:pPr>
              <a:r>
                <a:rPr lang="en-US" sz="1999" b="1" dirty="0" err="1">
                  <a:solidFill>
                    <a:srgbClr val="09465E"/>
                  </a:solidFill>
                  <a:ea typeface="Calibri (MS) Bold"/>
                  <a:cs typeface="Calibri (MS) Bold"/>
                  <a:sym typeface="Calibri (MS) Bold"/>
                </a:rPr>
                <a:t>Oliivikivijauho</a:t>
              </a:r>
              <a:r>
                <a:rPr lang="en-US" sz="1999" b="1"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voidaan</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hyödyntää</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muovimateriaalien</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vahvistustäytteenä</a:t>
              </a:r>
              <a:r>
                <a:rPr lang="en-US" sz="1999" dirty="0">
                  <a:solidFill>
                    <a:srgbClr val="09465E"/>
                  </a:solidFill>
                  <a:ea typeface="Calibri (MS) Bold"/>
                  <a:cs typeface="Calibri (MS) Bold"/>
                  <a:sym typeface="Calibri (MS) Bold"/>
                </a:rPr>
                <a:t>. Se </a:t>
              </a:r>
              <a:r>
                <a:rPr lang="en-US" sz="1999" dirty="0" err="1">
                  <a:solidFill>
                    <a:srgbClr val="09465E"/>
                  </a:solidFill>
                  <a:ea typeface="Calibri (MS) Bold"/>
                  <a:cs typeface="Calibri (MS) Bold"/>
                  <a:sym typeface="Calibri (MS) Bold"/>
                </a:rPr>
                <a:t>parantaa</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tekstuurin</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kestävyyttä</a:t>
              </a:r>
              <a:r>
                <a:rPr lang="en-US" sz="1999" dirty="0">
                  <a:solidFill>
                    <a:srgbClr val="09465E"/>
                  </a:solidFill>
                  <a:ea typeface="Calibri (MS) Bold"/>
                  <a:cs typeface="Calibri (MS) Bold"/>
                  <a:sym typeface="Calibri (MS) Bold"/>
                </a:rPr>
                <a:t> ja </a:t>
              </a:r>
              <a:r>
                <a:rPr lang="en-US" sz="1999" dirty="0" err="1">
                  <a:solidFill>
                    <a:srgbClr val="09465E"/>
                  </a:solidFill>
                  <a:ea typeface="Calibri (MS) Bold"/>
                  <a:cs typeface="Calibri (MS) Bold"/>
                  <a:sym typeface="Calibri (MS) Bold"/>
                </a:rPr>
                <a:t>vedenpitävyyttä</a:t>
              </a:r>
              <a:r>
                <a:rPr lang="en-US" sz="1999" dirty="0">
                  <a:solidFill>
                    <a:srgbClr val="09465E"/>
                  </a:solidFill>
                  <a:ea typeface="Calibri (MS) Bold"/>
                  <a:cs typeface="Calibri (MS) Bold"/>
                  <a:sym typeface="Calibri (MS) Bold"/>
                </a:rPr>
                <a:t>.</a:t>
              </a:r>
            </a:p>
            <a:p>
              <a:pPr marL="0" lvl="0" indent="0" algn="l">
                <a:lnSpc>
                  <a:spcPts val="2066"/>
                </a:lnSpc>
              </a:pPr>
              <a:endParaRPr lang="en-US" sz="1999" b="1" dirty="0">
                <a:solidFill>
                  <a:srgbClr val="09465E"/>
                </a:solidFill>
                <a:ea typeface="Calibri (MS) Bold"/>
                <a:cs typeface="Calibri (MS) Bold"/>
                <a:sym typeface="Calibri (MS) Bold"/>
              </a:endParaRPr>
            </a:p>
            <a:p>
              <a:pPr marL="0" lvl="0" indent="0" algn="l">
                <a:lnSpc>
                  <a:spcPts val="2066"/>
                </a:lnSpc>
              </a:pPr>
              <a:r>
                <a:rPr lang="en-US" sz="1999" b="1" dirty="0" err="1">
                  <a:solidFill>
                    <a:srgbClr val="09465E"/>
                  </a:solidFill>
                  <a:ea typeface="Calibri (MS) Bold"/>
                  <a:cs typeface="Calibri (MS) Bold"/>
                  <a:sym typeface="Calibri (MS) Bold"/>
                </a:rPr>
                <a:t>Uusiutuva</a:t>
              </a:r>
              <a:r>
                <a:rPr lang="en-US" sz="1999" b="1" dirty="0">
                  <a:solidFill>
                    <a:srgbClr val="09465E"/>
                  </a:solidFill>
                  <a:ea typeface="Calibri (MS) Bold"/>
                  <a:cs typeface="Calibri (MS) Bold"/>
                  <a:sym typeface="Calibri (MS) Bold"/>
                </a:rPr>
                <a:t> </a:t>
              </a:r>
              <a:r>
                <a:rPr lang="en-US" sz="1999" b="1" dirty="0" err="1">
                  <a:solidFill>
                    <a:srgbClr val="09465E"/>
                  </a:solidFill>
                  <a:ea typeface="Calibri (MS) Bold"/>
                  <a:cs typeface="Calibri (MS) Bold"/>
                  <a:sym typeface="Calibri (MS) Bold"/>
                </a:rPr>
                <a:t>energia</a:t>
              </a:r>
              <a:r>
                <a:rPr lang="en-US" sz="1999" b="1" dirty="0">
                  <a:solidFill>
                    <a:srgbClr val="09465E"/>
                  </a:solidFill>
                  <a:ea typeface="Calibri (MS) Bold"/>
                  <a:cs typeface="Calibri (MS) Bold"/>
                  <a:sym typeface="Calibri (MS) Bold"/>
                </a:rPr>
                <a:t>: </a:t>
              </a:r>
            </a:p>
            <a:p>
              <a:pPr marL="0" lvl="0" indent="0" algn="l">
                <a:lnSpc>
                  <a:spcPts val="2066"/>
                </a:lnSpc>
              </a:pPr>
              <a:r>
                <a:rPr lang="en-US" sz="1999" dirty="0" err="1">
                  <a:solidFill>
                    <a:srgbClr val="09465E"/>
                  </a:solidFill>
                  <a:ea typeface="Calibri (MS) Bold"/>
                  <a:cs typeface="Calibri (MS) Bold"/>
                  <a:sym typeface="Calibri (MS) Bold"/>
                </a:rPr>
                <a:t>Oliivin</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kivet</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voidaan</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jauhaa</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pelleteiksi</a:t>
              </a:r>
              <a:r>
                <a:rPr lang="en-US" sz="1999" dirty="0">
                  <a:solidFill>
                    <a:srgbClr val="09465E"/>
                  </a:solidFill>
                  <a:ea typeface="Calibri (MS) Bold"/>
                  <a:cs typeface="Calibri (MS) Bold"/>
                  <a:sym typeface="Calibri (MS) Bold"/>
                </a:rPr>
                <a:t> ja </a:t>
              </a:r>
              <a:r>
                <a:rPr lang="en-US" sz="1999" dirty="0" err="1">
                  <a:solidFill>
                    <a:srgbClr val="09465E"/>
                  </a:solidFill>
                  <a:ea typeface="Calibri (MS) Bold"/>
                  <a:cs typeface="Calibri (MS) Bold"/>
                  <a:sym typeface="Calibri (MS) Bold"/>
                </a:rPr>
                <a:t>hyödyntää</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uunien</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polttoaineena</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Niitä</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voidaan</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käyttää</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jopa</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sähkön</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tuottamiseen</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Oliivin</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kivet</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voidaan</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myös</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polttaa</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kattiloissa</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veden</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lämmittämiseksi</a:t>
              </a:r>
              <a:r>
                <a:rPr lang="en-US" sz="1999" dirty="0">
                  <a:solidFill>
                    <a:srgbClr val="09465E"/>
                  </a:solidFill>
                  <a:ea typeface="Calibri (MS) Bold"/>
                  <a:cs typeface="Calibri (MS) Bold"/>
                  <a:sym typeface="Calibri (MS) Bold"/>
                </a:rPr>
                <a:t>, jota </a:t>
              </a:r>
              <a:r>
                <a:rPr lang="en-US" sz="1999" dirty="0" err="1">
                  <a:solidFill>
                    <a:srgbClr val="09465E"/>
                  </a:solidFill>
                  <a:ea typeface="Calibri (MS) Bold"/>
                  <a:cs typeface="Calibri (MS) Bold"/>
                  <a:sym typeface="Calibri (MS) Bold"/>
                </a:rPr>
                <a:t>voidaan</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käyttää</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kodin</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lämmittämiseen</a:t>
              </a:r>
              <a:r>
                <a:rPr lang="en-US" sz="1999" dirty="0">
                  <a:solidFill>
                    <a:srgbClr val="09465E"/>
                  </a:solidFill>
                  <a:ea typeface="Calibri (MS) Bold"/>
                  <a:cs typeface="Calibri (MS) Bold"/>
                  <a:sym typeface="Calibri (MS) Bold"/>
                </a:rPr>
                <a:t>. </a:t>
              </a:r>
            </a:p>
            <a:p>
              <a:pPr marL="0" lvl="0" indent="0" algn="l">
                <a:lnSpc>
                  <a:spcPts val="2066"/>
                </a:lnSpc>
              </a:pPr>
              <a:endParaRPr lang="en-US" sz="1999" dirty="0">
                <a:solidFill>
                  <a:srgbClr val="09465E"/>
                </a:solidFill>
                <a:ea typeface="Calibri (MS) Bold"/>
                <a:cs typeface="Calibri (MS) Bold"/>
                <a:sym typeface="Calibri (MS) Bold"/>
              </a:endParaRPr>
            </a:p>
            <a:p>
              <a:pPr marL="0" lvl="0" indent="0" algn="l">
                <a:lnSpc>
                  <a:spcPts val="2066"/>
                </a:lnSpc>
              </a:pPr>
              <a:r>
                <a:rPr lang="en-US" sz="1999" b="1" dirty="0" err="1">
                  <a:solidFill>
                    <a:srgbClr val="09465E"/>
                  </a:solidFill>
                  <a:ea typeface="Calibri (MS) Bold"/>
                  <a:cs typeface="Calibri (MS) Bold"/>
                  <a:sym typeface="Calibri (MS) Bold"/>
                </a:rPr>
                <a:t>Ihonhoitotuotteet</a:t>
              </a:r>
              <a:r>
                <a:rPr lang="en-US" sz="1999" b="1" dirty="0">
                  <a:solidFill>
                    <a:srgbClr val="09465E"/>
                  </a:solidFill>
                  <a:ea typeface="Calibri (MS) Bold"/>
                  <a:cs typeface="Calibri (MS) Bold"/>
                  <a:sym typeface="Calibri (MS) Bold"/>
                </a:rPr>
                <a:t>: </a:t>
              </a:r>
            </a:p>
            <a:p>
              <a:pPr marL="0" lvl="0" indent="0" algn="l">
                <a:lnSpc>
                  <a:spcPts val="2066"/>
                </a:lnSpc>
              </a:pPr>
              <a:r>
                <a:rPr lang="en-US" sz="1999" dirty="0" err="1">
                  <a:solidFill>
                    <a:srgbClr val="09465E"/>
                  </a:solidFill>
                  <a:ea typeface="Calibri (MS) Bold"/>
                  <a:cs typeface="Calibri (MS) Bold"/>
                  <a:sym typeface="Calibri (MS) Bold"/>
                </a:rPr>
                <a:t>Oliivin</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kivet</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voidaan</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jauhaa</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hienoksi</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jauheeksi</a:t>
              </a:r>
              <a:r>
                <a:rPr lang="en-US" sz="1999" dirty="0">
                  <a:solidFill>
                    <a:srgbClr val="09465E"/>
                  </a:solidFill>
                  <a:ea typeface="Calibri (MS) Bold"/>
                  <a:cs typeface="Calibri (MS) Bold"/>
                  <a:sym typeface="Calibri (MS) Bold"/>
                </a:rPr>
                <a:t> ja </a:t>
              </a:r>
              <a:r>
                <a:rPr lang="en-US" sz="1999" dirty="0" err="1">
                  <a:solidFill>
                    <a:srgbClr val="09465E"/>
                  </a:solidFill>
                  <a:ea typeface="Calibri (MS) Bold"/>
                  <a:cs typeface="Calibri (MS) Bold"/>
                  <a:sym typeface="Calibri (MS) Bold"/>
                </a:rPr>
                <a:t>käyttää</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kuorinta-aineena</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kasvojen</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kuorinnoissa</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sekä</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vartalon</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pesuissa</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Oliivinkiviä</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sisältävät</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tuotteet</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voivat</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auttaa</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vähentämään</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juonteita</a:t>
              </a:r>
              <a:r>
                <a:rPr lang="en-US" sz="1999" dirty="0">
                  <a:solidFill>
                    <a:srgbClr val="09465E"/>
                  </a:solidFill>
                  <a:ea typeface="Calibri (MS) Bold"/>
                  <a:cs typeface="Calibri (MS) Bold"/>
                  <a:sym typeface="Calibri (MS) Bold"/>
                </a:rPr>
                <a:t> ja </a:t>
              </a:r>
              <a:r>
                <a:rPr lang="en-US" sz="1999" dirty="0" err="1">
                  <a:solidFill>
                    <a:srgbClr val="09465E"/>
                  </a:solidFill>
                  <a:ea typeface="Calibri (MS) Bold"/>
                  <a:cs typeface="Calibri (MS) Bold"/>
                  <a:sym typeface="Calibri (MS) Bold"/>
                </a:rPr>
                <a:t>ryppyjä</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Niiden</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polyfenolit</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edistävät</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ihon</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tulehduksen</a:t>
              </a:r>
              <a:r>
                <a:rPr lang="en-US" sz="1999" dirty="0">
                  <a:solidFill>
                    <a:srgbClr val="09465E"/>
                  </a:solidFill>
                  <a:ea typeface="Calibri (MS) Bold"/>
                  <a:cs typeface="Calibri (MS) Bold"/>
                  <a:sym typeface="Calibri (MS) Bold"/>
                </a:rPr>
                <a:t> </a:t>
              </a:r>
              <a:r>
                <a:rPr lang="en-US" sz="1999" dirty="0" err="1">
                  <a:solidFill>
                    <a:srgbClr val="09465E"/>
                  </a:solidFill>
                  <a:ea typeface="Calibri (MS) Bold"/>
                  <a:cs typeface="Calibri (MS) Bold"/>
                  <a:sym typeface="Calibri (MS) Bold"/>
                </a:rPr>
                <a:t>vähenemistä</a:t>
              </a:r>
              <a:r>
                <a:rPr lang="en-US" sz="1999" dirty="0">
                  <a:solidFill>
                    <a:srgbClr val="09465E"/>
                  </a:solidFill>
                  <a:ea typeface="Calibri (MS) Bold"/>
                  <a:cs typeface="Calibri (MS) Bold"/>
                  <a:sym typeface="Calibri (MS) Bold"/>
                </a:rPr>
                <a:t>. </a:t>
              </a:r>
            </a:p>
          </p:txBody>
        </p:sp>
      </p:grpSp>
      <p:grpSp>
        <p:nvGrpSpPr>
          <p:cNvPr id="14" name="Group 14"/>
          <p:cNvGrpSpPr/>
          <p:nvPr/>
        </p:nvGrpSpPr>
        <p:grpSpPr>
          <a:xfrm>
            <a:off x="0" y="1498036"/>
            <a:ext cx="3268301" cy="676931"/>
            <a:chOff x="0" y="0"/>
            <a:chExt cx="7453634" cy="1543798"/>
          </a:xfrm>
        </p:grpSpPr>
        <p:sp>
          <p:nvSpPr>
            <p:cNvPr id="15" name="Freeform 15"/>
            <p:cNvSpPr/>
            <p:nvPr/>
          </p:nvSpPr>
          <p:spPr>
            <a:xfrm>
              <a:off x="0" y="0"/>
              <a:ext cx="7453630" cy="1543818"/>
            </a:xfrm>
            <a:custGeom>
              <a:avLst/>
              <a:gdLst/>
              <a:ahLst/>
              <a:cxnLst/>
              <a:rect l="l" t="t" r="r" b="b"/>
              <a:pathLst>
                <a:path w="7453630" h="1543818">
                  <a:moveTo>
                    <a:pt x="0" y="0"/>
                  </a:moveTo>
                  <a:lnTo>
                    <a:pt x="7453630" y="0"/>
                  </a:lnTo>
                  <a:lnTo>
                    <a:pt x="7453630" y="1543818"/>
                  </a:lnTo>
                  <a:lnTo>
                    <a:pt x="0" y="1543818"/>
                  </a:lnTo>
                  <a:close/>
                </a:path>
              </a:pathLst>
            </a:custGeom>
            <a:solidFill>
              <a:srgbClr val="60BA47"/>
            </a:solidFill>
          </p:spPr>
          <p:txBody>
            <a:bodyPr/>
            <a:lstStyle/>
            <a:p>
              <a:endParaRPr lang="fi-FI"/>
            </a:p>
          </p:txBody>
        </p:sp>
        <p:sp>
          <p:nvSpPr>
            <p:cNvPr id="16" name="TextBox 16"/>
            <p:cNvSpPr txBox="1"/>
            <p:nvPr/>
          </p:nvSpPr>
          <p:spPr>
            <a:xfrm>
              <a:off x="0" y="-38100"/>
              <a:ext cx="7453634" cy="1581898"/>
            </a:xfrm>
            <a:prstGeom prst="rect">
              <a:avLst/>
            </a:prstGeom>
          </p:spPr>
          <p:txBody>
            <a:bodyPr lIns="29700" tIns="29700" rIns="29700" bIns="29700" rtlCol="0" anchor="ctr"/>
            <a:lstStyle/>
            <a:p>
              <a:pPr marL="0" lvl="0" indent="0" algn="ctr">
                <a:lnSpc>
                  <a:spcPts val="3409"/>
                </a:lnSpc>
              </a:pPr>
              <a:r>
                <a:rPr lang="en-US" sz="3157" b="1">
                  <a:solidFill>
                    <a:srgbClr val="FFFFFF"/>
                  </a:solidFill>
                  <a:latin typeface="Calibri (MS) Bold"/>
                  <a:ea typeface="Calibri (MS) Bold"/>
                  <a:cs typeface="Calibri (MS) Bold"/>
                  <a:sym typeface="Calibri (MS) Bold"/>
                </a:rPr>
                <a:t>2. Oliivikivet</a:t>
              </a:r>
            </a:p>
          </p:txBody>
        </p:sp>
      </p:grpSp>
      <p:sp>
        <p:nvSpPr>
          <p:cNvPr id="17" name="Freeform 17"/>
          <p:cNvSpPr/>
          <p:nvPr/>
        </p:nvSpPr>
        <p:spPr>
          <a:xfrm>
            <a:off x="-5011506" y="2467015"/>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4118856" y="1227830"/>
            <a:ext cx="5561529" cy="4530794"/>
            <a:chOff x="0" y="0"/>
            <a:chExt cx="12683532" cy="10332854"/>
          </a:xfrm>
        </p:grpSpPr>
        <p:sp>
          <p:nvSpPr>
            <p:cNvPr id="12" name="Freeform 12"/>
            <p:cNvSpPr/>
            <p:nvPr/>
          </p:nvSpPr>
          <p:spPr>
            <a:xfrm>
              <a:off x="0" y="0"/>
              <a:ext cx="12683532" cy="10332854"/>
            </a:xfrm>
            <a:custGeom>
              <a:avLst/>
              <a:gdLst/>
              <a:ahLst/>
              <a:cxnLst/>
              <a:rect l="l" t="t" r="r" b="b"/>
              <a:pathLst>
                <a:path w="12683532" h="10332854">
                  <a:moveTo>
                    <a:pt x="0" y="0"/>
                  </a:moveTo>
                  <a:lnTo>
                    <a:pt x="12683532" y="0"/>
                  </a:lnTo>
                  <a:lnTo>
                    <a:pt x="12683532" y="10332854"/>
                  </a:lnTo>
                  <a:lnTo>
                    <a:pt x="0" y="10332854"/>
                  </a:lnTo>
                  <a:close/>
                </a:path>
              </a:pathLst>
            </a:custGeom>
            <a:solidFill>
              <a:srgbClr val="000000">
                <a:alpha val="0"/>
              </a:srgbClr>
            </a:solidFill>
          </p:spPr>
          <p:txBody>
            <a:bodyPr/>
            <a:lstStyle/>
            <a:p>
              <a:endParaRPr lang="fi-FI"/>
            </a:p>
          </p:txBody>
        </p:sp>
        <p:sp>
          <p:nvSpPr>
            <p:cNvPr id="13" name="TextBox 13"/>
            <p:cNvSpPr txBox="1"/>
            <p:nvPr/>
          </p:nvSpPr>
          <p:spPr>
            <a:xfrm>
              <a:off x="0" y="-9525"/>
              <a:ext cx="12683532" cy="10342379"/>
            </a:xfrm>
            <a:prstGeom prst="rect">
              <a:avLst/>
            </a:prstGeom>
          </p:spPr>
          <p:txBody>
            <a:bodyPr lIns="0" tIns="0" rIns="0" bIns="0" rtlCol="0" anchor="t"/>
            <a:lstStyle/>
            <a:p>
              <a:pPr marL="0" lvl="0" indent="0" algn="l">
                <a:lnSpc>
                  <a:spcPts val="2174"/>
                </a:lnSpc>
              </a:pPr>
              <a:endParaRPr dirty="0"/>
            </a:p>
            <a:p>
              <a:pPr marL="342900" lvl="0" indent="-342900" algn="l">
                <a:lnSpc>
                  <a:spcPts val="2174"/>
                </a:lnSpc>
                <a:buFont typeface="Arial" panose="020B0604020202020204" pitchFamily="34" charset="0"/>
                <a:buChar char="•"/>
              </a:pPr>
              <a:r>
                <a:rPr lang="en-US" sz="2104" b="1" dirty="0" err="1">
                  <a:solidFill>
                    <a:srgbClr val="09465E"/>
                  </a:solidFill>
                  <a:ea typeface="Calibri (MS) Bold"/>
                  <a:cs typeface="Calibri (MS) Bold"/>
                  <a:sym typeface="Calibri (MS) Bold"/>
                </a:rPr>
                <a:t>Oliivin</a:t>
              </a:r>
              <a:r>
                <a:rPr lang="en-US" sz="2104" b="1" dirty="0">
                  <a:solidFill>
                    <a:srgbClr val="09465E"/>
                  </a:solidFill>
                  <a:ea typeface="Calibri (MS) Bold"/>
                  <a:cs typeface="Calibri (MS) Bold"/>
                  <a:sym typeface="Calibri (MS) Bold"/>
                </a:rPr>
                <a:t> </a:t>
              </a:r>
              <a:r>
                <a:rPr lang="en-US" sz="2104" b="1" dirty="0" err="1">
                  <a:solidFill>
                    <a:srgbClr val="09465E"/>
                  </a:solidFill>
                  <a:ea typeface="Calibri (MS) Bold"/>
                  <a:cs typeface="Calibri (MS) Bold"/>
                  <a:sym typeface="Calibri (MS) Bold"/>
                </a:rPr>
                <a:t>kivet</a:t>
              </a:r>
              <a:r>
                <a:rPr lang="en-US" sz="2104" b="1" dirty="0">
                  <a:solidFill>
                    <a:srgbClr val="09465E"/>
                  </a:solidFill>
                  <a:ea typeface="Calibri (MS) Bold"/>
                  <a:cs typeface="Calibri (MS) Bold"/>
                  <a:sym typeface="Calibri (MS) Bold"/>
                </a:rPr>
                <a:t> </a:t>
              </a:r>
              <a:r>
                <a:rPr lang="en-US" sz="2104" b="1" dirty="0" err="1">
                  <a:solidFill>
                    <a:srgbClr val="09465E"/>
                  </a:solidFill>
                  <a:ea typeface="Calibri (MS) Bold"/>
                  <a:cs typeface="Calibri (MS) Bold"/>
                  <a:sym typeface="Calibri (MS) Bold"/>
                </a:rPr>
                <a:t>maaperän</a:t>
              </a:r>
              <a:r>
                <a:rPr lang="en-US" sz="2104" b="1" dirty="0">
                  <a:solidFill>
                    <a:srgbClr val="09465E"/>
                  </a:solidFill>
                  <a:ea typeface="Calibri (MS) Bold"/>
                  <a:cs typeface="Calibri (MS) Bold"/>
                  <a:sym typeface="Calibri (MS) Bold"/>
                </a:rPr>
                <a:t> </a:t>
              </a:r>
              <a:r>
                <a:rPr lang="en-US" sz="2104" b="1" dirty="0" err="1">
                  <a:solidFill>
                    <a:srgbClr val="09465E"/>
                  </a:solidFill>
                  <a:ea typeface="Calibri (MS) Bold"/>
                  <a:cs typeface="Calibri (MS) Bold"/>
                  <a:sym typeface="Calibri (MS) Bold"/>
                </a:rPr>
                <a:t>parannuksena</a:t>
              </a:r>
              <a:endParaRPr lang="en-US" sz="2104" b="1" dirty="0">
                <a:solidFill>
                  <a:srgbClr val="09465E"/>
                </a:solidFill>
                <a:ea typeface="Calibri (MS) Bold"/>
                <a:cs typeface="Calibri (MS) Bold"/>
                <a:sym typeface="Calibri (MS) Bold"/>
              </a:endParaRPr>
            </a:p>
            <a:p>
              <a:pPr lvl="1">
                <a:lnSpc>
                  <a:spcPts val="2174"/>
                </a:lnSpc>
              </a:pPr>
              <a:r>
                <a:rPr lang="en-US" sz="2104" dirty="0" err="1">
                  <a:solidFill>
                    <a:srgbClr val="09465E"/>
                  </a:solidFill>
                  <a:ea typeface="Calibri (MS) Bold"/>
                  <a:cs typeface="Calibri (MS) Bold"/>
                  <a:sym typeface="Calibri (MS) Bold"/>
                </a:rPr>
                <a:t>Oliivin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kivet</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sisältävät</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runsaasti</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ravinteita</a:t>
              </a:r>
              <a:r>
                <a:rPr lang="en-US" sz="2104" dirty="0">
                  <a:solidFill>
                    <a:srgbClr val="09465E"/>
                  </a:solidFill>
                  <a:ea typeface="Calibri (MS) Bold"/>
                  <a:cs typeface="Calibri (MS) Bold"/>
                  <a:sym typeface="Calibri (MS) Bold"/>
                </a:rPr>
                <a:t> ja </a:t>
              </a:r>
              <a:r>
                <a:rPr lang="en-US" sz="2104" dirty="0" err="1">
                  <a:solidFill>
                    <a:srgbClr val="09465E"/>
                  </a:solidFill>
                  <a:ea typeface="Calibri (MS) Bold"/>
                  <a:cs typeface="Calibri (MS) Bold"/>
                  <a:sym typeface="Calibri (MS) Bold"/>
                </a:rPr>
                <a:t>kivennäisaineita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jotka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ovat</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välttämättömiä</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kasvien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kasvulle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kuten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typpeä</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fosforia</a:t>
              </a:r>
              <a:r>
                <a:rPr lang="en-US" sz="2104" dirty="0">
                  <a:solidFill>
                    <a:srgbClr val="09465E"/>
                  </a:solidFill>
                  <a:ea typeface="Calibri (MS) Bold"/>
                  <a:cs typeface="Calibri (MS) Bold"/>
                  <a:sym typeface="Calibri (MS) Bold"/>
                </a:rPr>
                <a:t> ja </a:t>
              </a:r>
              <a:r>
                <a:rPr lang="en-US" sz="2104" dirty="0" err="1">
                  <a:solidFill>
                    <a:srgbClr val="09465E"/>
                  </a:solidFill>
                  <a:ea typeface="Calibri (MS) Bold"/>
                  <a:cs typeface="Calibri (MS) Bold"/>
                  <a:sym typeface="Calibri (MS) Bold"/>
                </a:rPr>
                <a:t>kaliumia</a:t>
              </a:r>
              <a:r>
                <a:rPr lang="en-US" sz="2104" dirty="0">
                  <a:solidFill>
                    <a:srgbClr val="09465E"/>
                  </a:solidFill>
                  <a:ea typeface="Calibri (MS) Bold"/>
                  <a:cs typeface="Calibri (MS) Bold"/>
                  <a:sym typeface="Calibri (MS) Bold"/>
                </a:rPr>
                <a:t>. Ne </a:t>
              </a:r>
              <a:r>
                <a:rPr lang="en-US" sz="2104" dirty="0" err="1">
                  <a:solidFill>
                    <a:srgbClr val="09465E"/>
                  </a:solidFill>
                  <a:ea typeface="Calibri (MS) Bold"/>
                  <a:cs typeface="Calibri (MS) Bold"/>
                  <a:sym typeface="Calibri (MS) Bold"/>
                </a:rPr>
                <a:t>voivat</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myös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parantaa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maaperän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rakennetta</a:t>
              </a:r>
              <a:r>
                <a:rPr lang="en-US" sz="2104" dirty="0">
                  <a:solidFill>
                    <a:srgbClr val="09465E"/>
                  </a:solidFill>
                  <a:ea typeface="Calibri (MS) Bold"/>
                  <a:cs typeface="Calibri (MS) Bold"/>
                  <a:sym typeface="Calibri (MS) Bold"/>
                </a:rPr>
                <a:t> ja </a:t>
              </a:r>
              <a:r>
                <a:rPr lang="en-US" sz="2104" dirty="0" err="1">
                  <a:solidFill>
                    <a:srgbClr val="09465E"/>
                  </a:solidFill>
                  <a:ea typeface="Calibri (MS) Bold"/>
                  <a:cs typeface="Calibri (MS) Bold"/>
                  <a:sym typeface="Calibri (MS) Bold"/>
                </a:rPr>
                <a:t>vedenpidätyskykyä</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sekä</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torjua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tuholaisia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kuten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etanoita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Hajautettuna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kasvien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ympärille</a:t>
              </a:r>
              <a:r>
                <a:rPr lang="en-US" sz="2104" dirty="0">
                  <a:solidFill>
                    <a:srgbClr val="09465E"/>
                  </a:solidFill>
                  <a:ea typeface="Calibri (MS) Bold"/>
                  <a:cs typeface="Calibri (MS) Bold"/>
                  <a:sym typeface="Calibri (MS) Bold"/>
                </a:rPr>
                <a:t>, ne </a:t>
              </a:r>
              <a:r>
                <a:rPr lang="en-US" sz="2104" dirty="0" err="1">
                  <a:solidFill>
                    <a:srgbClr val="09465E"/>
                  </a:solidFill>
                  <a:ea typeface="Calibri (MS) Bold"/>
                  <a:cs typeface="Calibri (MS) Bold"/>
                  <a:sym typeface="Calibri (MS) Bold"/>
                </a:rPr>
                <a:t>luovat</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karkean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pinnan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joka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vaikeuttaa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tuholaisten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liikkumista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Lisäksi</a:t>
              </a:r>
              <a:r>
                <a:rPr lang="en-US" sz="2104" dirty="0">
                  <a:solidFill>
                    <a:srgbClr val="09465E"/>
                  </a:solidFill>
                  <a:ea typeface="Calibri (MS) Bold"/>
                  <a:cs typeface="Calibri (MS) Bold"/>
                  <a:sym typeface="Calibri (MS) Bold"/>
                </a:rPr>
                <a:t> ne </a:t>
              </a:r>
              <a:r>
                <a:rPr lang="en-US" sz="2104" dirty="0" err="1">
                  <a:solidFill>
                    <a:srgbClr val="09465E"/>
                  </a:solidFill>
                  <a:ea typeface="Calibri (MS) Bold"/>
                  <a:cs typeface="Calibri (MS) Bold"/>
                  <a:sym typeface="Calibri (MS) Bold"/>
                </a:rPr>
                <a:t>voivat</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auttaa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säätelemään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maaperän</a:t>
              </a:r>
              <a:r>
                <a:rPr lang="en-US" sz="2104" dirty="0">
                  <a:solidFill>
                    <a:srgbClr val="09465E"/>
                  </a:solidFill>
                  <a:ea typeface="Calibri (MS) Bold"/>
                  <a:cs typeface="Calibri (MS) Bold"/>
                  <a:sym typeface="Calibri (MS) Bold"/>
                </a:rPr>
                <a:t> pH-</a:t>
              </a:r>
              <a:r>
                <a:rPr lang="en-US" sz="2104" dirty="0" err="1">
                  <a:solidFill>
                    <a:srgbClr val="09465E"/>
                  </a:solidFill>
                  <a:ea typeface="Calibri (MS) Bold"/>
                  <a:cs typeface="Calibri (MS) Bold"/>
                  <a:sym typeface="Calibri (MS) Bold"/>
                </a:rPr>
                <a:t>tasoa</a:t>
              </a:r>
              <a:r>
                <a:rPr lang="en-US" sz="2104" dirty="0">
                  <a:solidFill>
                    <a:srgbClr val="09465E"/>
                  </a:solidFill>
                  <a:ea typeface="Calibri (MS) Bold"/>
                  <a:cs typeface="Calibri (MS) Bold"/>
                  <a:sym typeface="Calibri (MS) Bold"/>
                </a:rPr>
                <a:t>. </a:t>
              </a:r>
            </a:p>
            <a:p>
              <a:pPr marL="342900" lvl="0" indent="-342900" algn="l">
                <a:lnSpc>
                  <a:spcPts val="2174"/>
                </a:lnSpc>
                <a:buFont typeface="Arial" panose="020B0604020202020204" pitchFamily="34" charset="0"/>
                <a:buChar char="•"/>
              </a:pPr>
              <a:endParaRPr lang="en-US" sz="2104" dirty="0">
                <a:solidFill>
                  <a:srgbClr val="09465E"/>
                </a:solidFill>
                <a:ea typeface="Calibri (MS) Bold"/>
                <a:cs typeface="Calibri (MS) Bold"/>
                <a:sym typeface="Calibri (MS) Bold"/>
              </a:endParaRPr>
            </a:p>
            <a:p>
              <a:pPr marL="342900" lvl="0" indent="-342900" algn="l">
                <a:lnSpc>
                  <a:spcPts val="2174"/>
                </a:lnSpc>
                <a:buFont typeface="Arial" panose="020B0604020202020204" pitchFamily="34" charset="0"/>
                <a:buChar char="•"/>
              </a:pPr>
              <a:r>
                <a:rPr lang="en-US" sz="2104" b="1" dirty="0" err="1">
                  <a:solidFill>
                    <a:srgbClr val="09465E"/>
                  </a:solidFill>
                  <a:ea typeface="Calibri (MS) Bold"/>
                  <a:cs typeface="Calibri (MS) Bold"/>
                  <a:sym typeface="Calibri (MS) Bold"/>
                </a:rPr>
                <a:t>Oliivikiviä</a:t>
              </a:r>
              <a:r>
                <a:rPr lang="en-US" sz="2104" b="1" dirty="0">
                  <a:solidFill>
                    <a:srgbClr val="09465E"/>
                  </a:solidFill>
                  <a:ea typeface="Calibri (MS) Bold"/>
                  <a:cs typeface="Calibri (MS) Bold"/>
                  <a:sym typeface="Calibri (MS) Bold"/>
                </a:rPr>
                <a:t> tee-se-</a:t>
              </a:r>
              <a:r>
                <a:rPr lang="en-US" sz="2104" b="1" dirty="0" err="1">
                  <a:solidFill>
                    <a:srgbClr val="09465E"/>
                  </a:solidFill>
                  <a:ea typeface="Calibri (MS) Bold"/>
                  <a:cs typeface="Calibri (MS) Bold"/>
                  <a:sym typeface="Calibri (MS) Bold"/>
                </a:rPr>
                <a:t>itse</a:t>
              </a:r>
              <a:r>
                <a:rPr lang="en-US" sz="2104" b="1" dirty="0">
                  <a:solidFill>
                    <a:srgbClr val="09465E"/>
                  </a:solidFill>
                  <a:ea typeface="Calibri (MS) Bold"/>
                  <a:cs typeface="Calibri (MS) Bold"/>
                  <a:sym typeface="Calibri (MS) Bold"/>
                </a:rPr>
                <a:t>-</a:t>
              </a:r>
              <a:r>
                <a:rPr lang="en-US" sz="2104" b="1" dirty="0" err="1">
                  <a:solidFill>
                    <a:srgbClr val="09465E"/>
                  </a:solidFill>
                  <a:ea typeface="Calibri (MS) Bold"/>
                  <a:cs typeface="Calibri (MS) Bold"/>
                  <a:sym typeface="Calibri (MS) Bold"/>
                </a:rPr>
                <a:t>projekteihin</a:t>
              </a:r>
              <a:endParaRPr lang="en-US" sz="2104" b="1" dirty="0">
                <a:solidFill>
                  <a:srgbClr val="09465E"/>
                </a:solidFill>
                <a:ea typeface="Calibri (MS) Bold"/>
                <a:cs typeface="Calibri (MS) Bold"/>
                <a:sym typeface="Calibri (MS) Bold"/>
              </a:endParaRPr>
            </a:p>
            <a:p>
              <a:pPr lvl="1">
                <a:lnSpc>
                  <a:spcPts val="2174"/>
                </a:lnSpc>
              </a:pPr>
              <a:r>
                <a:rPr lang="en-US" sz="2104" dirty="0" err="1">
                  <a:solidFill>
                    <a:srgbClr val="09465E"/>
                  </a:solidFill>
                  <a:ea typeface="Calibri (MS) Bold"/>
                  <a:cs typeface="Calibri (MS) Bold"/>
                  <a:sym typeface="Calibri (MS) Bold"/>
                </a:rPr>
                <a:t>Niistä</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voidaan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valmistaa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koruja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taideteoksiksi</a:t>
              </a:r>
              <a:r>
                <a:rPr lang="en-US" sz="2104" dirty="0">
                  <a:solidFill>
                    <a:srgbClr val="09465E"/>
                  </a:solidFill>
                  <a:ea typeface="Calibri (MS) Bold"/>
                  <a:cs typeface="Calibri (MS) Bold"/>
                  <a:sym typeface="Calibri (MS) Bold"/>
                </a:rPr>
                <a:t>. Yksi </a:t>
              </a:r>
              <a:r>
                <a:rPr lang="en-US" sz="2104" dirty="0" err="1">
                  <a:solidFill>
                    <a:srgbClr val="09465E"/>
                  </a:solidFill>
                  <a:ea typeface="Calibri (MS) Bold"/>
                  <a:cs typeface="Calibri (MS) Bold"/>
                  <a:sym typeface="Calibri (MS) Bold"/>
                </a:rPr>
                <a:t>esimerkki</a:t>
              </a:r>
              <a:r>
                <a:rPr lang="en-US" sz="2104" dirty="0">
                  <a:solidFill>
                    <a:srgbClr val="09465E"/>
                  </a:solidFill>
                  <a:ea typeface="Calibri (MS) Bold"/>
                  <a:cs typeface="Calibri (MS) Bold"/>
                  <a:sym typeface="Calibri (MS) Bold"/>
                </a:rPr>
                <a:t> on </a:t>
              </a:r>
              <a:r>
                <a:rPr lang="en-US" sz="2104" dirty="0" err="1">
                  <a:solidFill>
                    <a:srgbClr val="09465E"/>
                  </a:solidFill>
                  <a:ea typeface="Calibri (MS) Bold"/>
                  <a:cs typeface="Calibri (MS) Bold"/>
                  <a:sym typeface="Calibri (MS) Bold"/>
                </a:rPr>
                <a:t>mosaiikin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luominen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erivärisiä</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oliivinkiviä</a:t>
              </a:r>
              <a:r>
                <a:rPr lang="en-US" sz="2104" dirty="0">
                  <a:solidFill>
                    <a:srgbClr val="09465E"/>
                  </a:solidFill>
                  <a:ea typeface="Calibri (MS) Bold"/>
                  <a:cs typeface="Calibri (MS) Bold"/>
                  <a:sym typeface="Calibri (MS) Bold"/>
                </a:rPr>
                <a:t> ja </a:t>
              </a:r>
              <a:r>
                <a:rPr lang="en-US" sz="2104" dirty="0" err="1">
                  <a:solidFill>
                    <a:srgbClr val="09465E"/>
                  </a:solidFill>
                  <a:ea typeface="Calibri (MS) Bold"/>
                  <a:cs typeface="Calibri (MS) Bold"/>
                  <a:sym typeface="Calibri (MS) Bold"/>
                </a:rPr>
                <a:t>kodin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sisustustuotteita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hyödyntäen</a:t>
              </a:r>
              <a:r>
                <a:rPr lang="en-US" sz="2104" dirty="0">
                  <a:solidFill>
                    <a:srgbClr val="09465E"/>
                  </a:solidFill>
                  <a:ea typeface="Calibri (MS) Bold"/>
                  <a:cs typeface="Calibri (MS) Bold"/>
                  <a:sym typeface="Calibri (MS) Bold"/>
                </a:rPr>
                <a:t>. </a:t>
              </a:r>
            </a:p>
          </p:txBody>
        </p:sp>
      </p:grpSp>
      <p:grpSp>
        <p:nvGrpSpPr>
          <p:cNvPr id="14" name="Group 14"/>
          <p:cNvGrpSpPr/>
          <p:nvPr/>
        </p:nvGrpSpPr>
        <p:grpSpPr>
          <a:xfrm>
            <a:off x="0" y="1498036"/>
            <a:ext cx="3268301" cy="676931"/>
            <a:chOff x="0" y="0"/>
            <a:chExt cx="7453634" cy="1543798"/>
          </a:xfrm>
        </p:grpSpPr>
        <p:sp>
          <p:nvSpPr>
            <p:cNvPr id="15" name="Freeform 15"/>
            <p:cNvSpPr/>
            <p:nvPr/>
          </p:nvSpPr>
          <p:spPr>
            <a:xfrm>
              <a:off x="0" y="0"/>
              <a:ext cx="7453630" cy="1543818"/>
            </a:xfrm>
            <a:custGeom>
              <a:avLst/>
              <a:gdLst/>
              <a:ahLst/>
              <a:cxnLst/>
              <a:rect l="l" t="t" r="r" b="b"/>
              <a:pathLst>
                <a:path w="7453630" h="1543818">
                  <a:moveTo>
                    <a:pt x="0" y="0"/>
                  </a:moveTo>
                  <a:lnTo>
                    <a:pt x="7453630" y="0"/>
                  </a:lnTo>
                  <a:lnTo>
                    <a:pt x="7453630" y="1543818"/>
                  </a:lnTo>
                  <a:lnTo>
                    <a:pt x="0" y="1543818"/>
                  </a:lnTo>
                  <a:close/>
                </a:path>
              </a:pathLst>
            </a:custGeom>
            <a:solidFill>
              <a:srgbClr val="60BA47"/>
            </a:solidFill>
          </p:spPr>
          <p:txBody>
            <a:bodyPr/>
            <a:lstStyle/>
            <a:p>
              <a:endParaRPr lang="fi-FI"/>
            </a:p>
          </p:txBody>
        </p:sp>
        <p:sp>
          <p:nvSpPr>
            <p:cNvPr id="16" name="TextBox 16"/>
            <p:cNvSpPr txBox="1"/>
            <p:nvPr/>
          </p:nvSpPr>
          <p:spPr>
            <a:xfrm>
              <a:off x="0" y="-38100"/>
              <a:ext cx="7453634" cy="1581898"/>
            </a:xfrm>
            <a:prstGeom prst="rect">
              <a:avLst/>
            </a:prstGeom>
          </p:spPr>
          <p:txBody>
            <a:bodyPr lIns="29700" tIns="29700" rIns="29700" bIns="29700" rtlCol="0" anchor="ctr"/>
            <a:lstStyle/>
            <a:p>
              <a:pPr marL="0" lvl="0" indent="0" algn="ctr">
                <a:lnSpc>
                  <a:spcPts val="3409"/>
                </a:lnSpc>
              </a:pPr>
              <a:r>
                <a:rPr lang="en-US" sz="3157" b="1" dirty="0">
                  <a:solidFill>
                    <a:srgbClr val="FFFFFF"/>
                  </a:solidFill>
                  <a:latin typeface="Calibri (MS) Bold"/>
                  <a:ea typeface="Calibri (MS) Bold"/>
                  <a:cs typeface="Calibri (MS) Bold"/>
                  <a:sym typeface="Calibri (MS) Bold"/>
                </a:rPr>
                <a:t>2. </a:t>
              </a:r>
              <a:r>
                <a:rPr lang="en-US" sz="3157" b="1" dirty="0" err="1">
                  <a:solidFill>
                    <a:srgbClr val="FFFFFF"/>
                  </a:solidFill>
                  <a:latin typeface="Calibri (MS) Bold"/>
                  <a:ea typeface="Calibri (MS) Bold"/>
                  <a:cs typeface="Calibri (MS) Bold"/>
                  <a:sym typeface="Calibri (MS) Bold"/>
                </a:rPr>
                <a:t>Oliivin</a:t>
              </a:r>
              <a:r>
                <a:rPr lang="en-US" sz="3157" b="1" dirty="0">
                  <a:solidFill>
                    <a:srgbClr val="FFFFFF"/>
                  </a:solidFill>
                  <a:latin typeface="Calibri (MS) Bold"/>
                  <a:ea typeface="Calibri (MS) Bold"/>
                  <a:cs typeface="Calibri (MS) Bold"/>
                  <a:sym typeface="Calibri (MS) Bold"/>
                </a:rPr>
                <a:t> </a:t>
              </a:r>
              <a:r>
                <a:rPr lang="en-US" sz="3157" b="1" dirty="0" err="1">
                  <a:solidFill>
                    <a:srgbClr val="FFFFFF"/>
                  </a:solidFill>
                  <a:latin typeface="Calibri (MS) Bold"/>
                  <a:ea typeface="Calibri (MS) Bold"/>
                  <a:cs typeface="Calibri (MS) Bold"/>
                  <a:sym typeface="Calibri (MS) Bold"/>
                </a:rPr>
                <a:t>kivet</a:t>
              </a:r>
              <a:endParaRPr lang="en-US" sz="3157" b="1" dirty="0">
                <a:solidFill>
                  <a:srgbClr val="FFFFFF"/>
                </a:solidFill>
                <a:latin typeface="Calibri (MS) Bold"/>
                <a:ea typeface="Calibri (MS) Bold"/>
                <a:cs typeface="Calibri (MS) Bold"/>
                <a:sym typeface="Calibri (MS) Bold"/>
              </a:endParaRPr>
            </a:p>
          </p:txBody>
        </p:sp>
      </p:grpSp>
      <p:sp>
        <p:nvSpPr>
          <p:cNvPr id="17" name="Freeform 17"/>
          <p:cNvSpPr/>
          <p:nvPr/>
        </p:nvSpPr>
        <p:spPr>
          <a:xfrm>
            <a:off x="-5011506" y="2467015"/>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4118856" y="1415411"/>
            <a:ext cx="5799844" cy="4534971"/>
            <a:chOff x="0" y="-9526"/>
            <a:chExt cx="13227029" cy="10342380"/>
          </a:xfrm>
        </p:grpSpPr>
        <p:sp>
          <p:nvSpPr>
            <p:cNvPr id="12" name="Freeform 12"/>
            <p:cNvSpPr/>
            <p:nvPr/>
          </p:nvSpPr>
          <p:spPr>
            <a:xfrm>
              <a:off x="0" y="0"/>
              <a:ext cx="12683532" cy="10332854"/>
            </a:xfrm>
            <a:custGeom>
              <a:avLst/>
              <a:gdLst/>
              <a:ahLst/>
              <a:cxnLst/>
              <a:rect l="l" t="t" r="r" b="b"/>
              <a:pathLst>
                <a:path w="12683532" h="10332854">
                  <a:moveTo>
                    <a:pt x="0" y="0"/>
                  </a:moveTo>
                  <a:lnTo>
                    <a:pt x="12683532" y="0"/>
                  </a:lnTo>
                  <a:lnTo>
                    <a:pt x="12683532" y="10332854"/>
                  </a:lnTo>
                  <a:lnTo>
                    <a:pt x="0" y="10332854"/>
                  </a:lnTo>
                  <a:close/>
                </a:path>
              </a:pathLst>
            </a:custGeom>
            <a:solidFill>
              <a:srgbClr val="000000">
                <a:alpha val="0"/>
              </a:srgbClr>
            </a:solidFill>
          </p:spPr>
          <p:txBody>
            <a:bodyPr/>
            <a:lstStyle/>
            <a:p>
              <a:endParaRPr lang="fi-FI"/>
            </a:p>
          </p:txBody>
        </p:sp>
        <p:sp>
          <p:nvSpPr>
            <p:cNvPr id="13" name="TextBox 13"/>
            <p:cNvSpPr txBox="1"/>
            <p:nvPr/>
          </p:nvSpPr>
          <p:spPr>
            <a:xfrm>
              <a:off x="0" y="-9526"/>
              <a:ext cx="13227029" cy="10342380"/>
            </a:xfrm>
            <a:prstGeom prst="rect">
              <a:avLst/>
            </a:prstGeom>
          </p:spPr>
          <p:txBody>
            <a:bodyPr lIns="0" tIns="0" rIns="0" bIns="0" rtlCol="0" anchor="t"/>
            <a:lstStyle/>
            <a:p>
              <a:pPr marL="380903" lvl="1" indent="-190451" algn="l">
                <a:lnSpc>
                  <a:spcPts val="2174"/>
                </a:lnSpc>
                <a:buFont typeface="Arial"/>
                <a:buChar char="•"/>
              </a:pP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Oliivikivien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käyttö</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ruoanlaitossa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leivonnassa</a:t>
              </a:r>
              <a:endPar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190452" lvl="1" algn="l">
                <a:lnSpc>
                  <a:spcPts val="2174"/>
                </a:lnSpc>
              </a:pP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Oliivin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kivijauhetta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lisätä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öljyihin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jolloin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syntyy</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herkullisia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kastikkeita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marinadeja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dippikastikkeita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190452" lvl="1" algn="l">
                <a:lnSpc>
                  <a:spcPts val="2174"/>
                </a:lnSpc>
              </a:pPr>
              <a:endPar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190452" lvl="1" algn="l">
                <a:lnSpc>
                  <a:spcPts val="2174"/>
                </a:lnSpc>
              </a:pP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Leivonnaisissa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käyttää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tavallisten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jauhojen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sijasta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oliivikivijauhoja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Sitä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myös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lisätä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maitoon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tai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käyttää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ruoan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mausteena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Se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mukanaan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hienovaraisen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pähkinämaun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joka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täydentää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erinomaisesti</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lihaa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vihanneksia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174"/>
                </a:lnSpc>
              </a:pPr>
              <a:endPar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80903" lvl="1" indent="-190451" algn="l">
                <a:lnSpc>
                  <a:spcPts val="2174"/>
                </a:lnSpc>
                <a:buFont typeface="Arial"/>
                <a:buChar char="•"/>
              </a:pP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Terveysvalmisteet</a:t>
              </a:r>
              <a:endPar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190452" lvl="1" algn="l">
                <a:lnSpc>
                  <a:spcPts val="2174"/>
                </a:lnSpc>
              </a:pP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Vedessä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keitettynä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valmistaen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teetä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tai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oliivikiviuutetta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molemmat</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sisältävät</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runsaasti</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antioksidantteja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edistävät</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ruuansulatusta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vähentävät</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tulehdusta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vahvistavat</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immuunijärjestelmää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p>
          </p:txBody>
        </p:sp>
      </p:grpSp>
      <p:grpSp>
        <p:nvGrpSpPr>
          <p:cNvPr id="14" name="Group 14"/>
          <p:cNvGrpSpPr/>
          <p:nvPr/>
        </p:nvGrpSpPr>
        <p:grpSpPr>
          <a:xfrm>
            <a:off x="0" y="1498036"/>
            <a:ext cx="3268301" cy="676931"/>
            <a:chOff x="0" y="0"/>
            <a:chExt cx="7453634" cy="1543798"/>
          </a:xfrm>
        </p:grpSpPr>
        <p:sp>
          <p:nvSpPr>
            <p:cNvPr id="15" name="Freeform 15"/>
            <p:cNvSpPr/>
            <p:nvPr/>
          </p:nvSpPr>
          <p:spPr>
            <a:xfrm>
              <a:off x="0" y="0"/>
              <a:ext cx="7453630" cy="1543818"/>
            </a:xfrm>
            <a:custGeom>
              <a:avLst/>
              <a:gdLst/>
              <a:ahLst/>
              <a:cxnLst/>
              <a:rect l="l" t="t" r="r" b="b"/>
              <a:pathLst>
                <a:path w="7453630" h="1543818">
                  <a:moveTo>
                    <a:pt x="0" y="0"/>
                  </a:moveTo>
                  <a:lnTo>
                    <a:pt x="7453630" y="0"/>
                  </a:lnTo>
                  <a:lnTo>
                    <a:pt x="7453630" y="1543818"/>
                  </a:lnTo>
                  <a:lnTo>
                    <a:pt x="0" y="1543818"/>
                  </a:lnTo>
                  <a:close/>
                </a:path>
              </a:pathLst>
            </a:custGeom>
            <a:solidFill>
              <a:srgbClr val="60BA47"/>
            </a:solidFill>
          </p:spPr>
          <p:txBody>
            <a:bodyPr/>
            <a:lstStyle/>
            <a:p>
              <a:endParaRPr lang="fi-FI"/>
            </a:p>
          </p:txBody>
        </p:sp>
        <p:sp>
          <p:nvSpPr>
            <p:cNvPr id="16" name="TextBox 16"/>
            <p:cNvSpPr txBox="1"/>
            <p:nvPr/>
          </p:nvSpPr>
          <p:spPr>
            <a:xfrm>
              <a:off x="0" y="-38100"/>
              <a:ext cx="7453634" cy="1581898"/>
            </a:xfrm>
            <a:prstGeom prst="rect">
              <a:avLst/>
            </a:prstGeom>
          </p:spPr>
          <p:txBody>
            <a:bodyPr lIns="29700" tIns="29700" rIns="29700" bIns="29700" rtlCol="0" anchor="ctr"/>
            <a:lstStyle/>
            <a:p>
              <a:pPr marL="0" lvl="0" indent="0" algn="ctr">
                <a:lnSpc>
                  <a:spcPts val="3409"/>
                </a:lnSpc>
              </a:pPr>
              <a:r>
                <a:rPr lang="en-US" sz="3157" b="1" dirty="0">
                  <a:solidFill>
                    <a:srgbClr val="FFFFFF"/>
                  </a:solidFill>
                  <a:latin typeface="Calibri (MS) Bold"/>
                  <a:ea typeface="Calibri (MS) Bold"/>
                  <a:cs typeface="Calibri (MS) Bold"/>
                  <a:sym typeface="Calibri (MS) Bold"/>
                </a:rPr>
                <a:t>2. </a:t>
              </a:r>
              <a:r>
                <a:rPr lang="en-US" sz="3157" b="1" dirty="0" err="1">
                  <a:solidFill>
                    <a:srgbClr val="FFFFFF"/>
                  </a:solidFill>
                  <a:latin typeface="Calibri (MS) Bold"/>
                  <a:ea typeface="Calibri (MS) Bold"/>
                  <a:cs typeface="Calibri (MS) Bold"/>
                  <a:sym typeface="Calibri (MS) Bold"/>
                </a:rPr>
                <a:t>Oliivin</a:t>
              </a:r>
              <a:r>
                <a:rPr lang="en-US" sz="3157" b="1" dirty="0">
                  <a:solidFill>
                    <a:srgbClr val="FFFFFF"/>
                  </a:solidFill>
                  <a:latin typeface="Calibri (MS) Bold"/>
                  <a:ea typeface="Calibri (MS) Bold"/>
                  <a:cs typeface="Calibri (MS) Bold"/>
                  <a:sym typeface="Calibri (MS) Bold"/>
                </a:rPr>
                <a:t> </a:t>
              </a:r>
              <a:r>
                <a:rPr lang="en-US" sz="3157" b="1" dirty="0" err="1">
                  <a:solidFill>
                    <a:srgbClr val="FFFFFF"/>
                  </a:solidFill>
                  <a:latin typeface="Calibri (MS) Bold"/>
                  <a:ea typeface="Calibri (MS) Bold"/>
                  <a:cs typeface="Calibri (MS) Bold"/>
                  <a:sym typeface="Calibri (MS) Bold"/>
                </a:rPr>
                <a:t>kivet</a:t>
              </a:r>
              <a:endParaRPr lang="en-US" sz="3157" b="1" dirty="0">
                <a:solidFill>
                  <a:srgbClr val="FFFFFF"/>
                </a:solidFill>
                <a:latin typeface="Calibri (MS) Bold"/>
                <a:ea typeface="Calibri (MS) Bold"/>
                <a:cs typeface="Calibri (MS) Bold"/>
                <a:sym typeface="Calibri (MS) Bold"/>
              </a:endParaRPr>
            </a:p>
          </p:txBody>
        </p:sp>
      </p:grpSp>
      <p:sp>
        <p:nvSpPr>
          <p:cNvPr id="17" name="Freeform 17"/>
          <p:cNvSpPr/>
          <p:nvPr/>
        </p:nvSpPr>
        <p:spPr>
          <a:xfrm>
            <a:off x="-5011506" y="2467015"/>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B2BEA6B-83D3-420A-80BE-002467300A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C2BFCA-5F58-4D05-BDF0-6B797F5BDA75}">
  <ds:schemaRefs>
    <ds:schemaRef ds:uri="http://schemas.microsoft.com/sharepoint/v3/contenttype/forms"/>
  </ds:schemaRefs>
</ds:datastoreItem>
</file>

<file path=customXml/itemProps3.xml><?xml version="1.0" encoding="utf-8"?>
<ds:datastoreItem xmlns:ds="http://schemas.openxmlformats.org/officeDocument/2006/customXml" ds:itemID="{F161BC48-B20C-439B-966E-C305034E3BB7}">
  <ds:schemaRefs>
    <ds:schemaRef ds:uri="http://purl.org/dc/elements/1.1/"/>
    <ds:schemaRef ds:uri="http://schemas.microsoft.com/office/2006/documentManagement/types"/>
    <ds:schemaRef ds:uri="http://schemas.openxmlformats.org/package/2006/metadata/core-properties"/>
    <ds:schemaRef ds:uri="http://purl.org/dc/terms/"/>
    <ds:schemaRef ds:uri="d7a7d2cd-df7e-4745-bde0-17e5b7a43ab2"/>
    <ds:schemaRef ds:uri="http://purl.org/dc/dcmitype/"/>
    <ds:schemaRef ds:uri="http://schemas.microsoft.com/office/2006/metadata/properties"/>
    <ds:schemaRef ds:uri="http://schemas.microsoft.com/office/infopath/2007/PartnerControls"/>
    <ds:schemaRef ds:uri="c90da0c0-d638-440e-806c-9eaade8987c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100</TotalTime>
  <Words>756</Words>
  <Application>Microsoft Office PowerPoint</Application>
  <PresentationFormat>Custom</PresentationFormat>
  <Paragraphs>98</Paragraphs>
  <Slides>15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 (MS)</vt:lpstr>
      <vt:lpstr>Calibri</vt:lpstr>
      <vt:lpstr>Montserrat Light</vt:lpstr>
      <vt:lpstr>Aptos</vt:lpstr>
      <vt:lpstr>Montserrat</vt:lpstr>
      <vt:lpstr>Arimo Bold</vt:lpstr>
      <vt:lpstr>Calibri (MS)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Apple Waste Stream v3.pptx</dc:title>
  <dc:creator>Anna-Maria Saarela</dc:creator>
  <cp:lastModifiedBy>Paula Whyte ( Momentum Consulting )</cp:lastModifiedBy>
  <cp:revision>6</cp:revision>
  <dcterms:created xsi:type="dcterms:W3CDTF">2006-08-16T00:00:00Z</dcterms:created>
  <dcterms:modified xsi:type="dcterms:W3CDTF">2025-03-28T10:13:29Z</dcterms:modified>
  <dc:identifier>DAGiEx4Y2_4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