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sldIdLst>
    <p:sldId id="4379" r:id="rId5"/>
    <p:sldId id="257" r:id="rId6"/>
    <p:sldId id="264" r:id="rId7"/>
    <p:sldId id="258" r:id="rId8"/>
    <p:sldId id="259" r:id="rId9"/>
    <p:sldId id="260" r:id="rId10"/>
    <p:sldId id="261" r:id="rId11"/>
    <p:sldId id="262" r:id="rId12"/>
    <p:sldId id="263" r:id="rId13"/>
    <p:sldId id="265" r:id="rId14"/>
    <p:sldId id="266" r:id="rId15"/>
    <p:sldId id="267" r:id="rId16"/>
    <p:sldId id="268" r:id="rId17"/>
    <p:sldId id="269" r:id="rId18"/>
  </p:sldIdLst>
  <p:sldSz cx="10693400" cy="7556500"/>
  <p:notesSz cx="6858000" cy="9144000"/>
  <p:embeddedFontLst>
    <p:embeddedFont>
      <p:font typeface="Arimo Bold" panose="020B0604020202020204" charset="0"/>
      <p:regular r:id="rId20"/>
    </p:embeddedFont>
    <p:embeddedFont>
      <p:font typeface="Calibri (MS)" panose="020B0604020202020204" charset="0"/>
      <p:regular r:id="rId21"/>
    </p:embeddedFont>
    <p:embeddedFont>
      <p:font typeface="Calibri (MS) Bold" panose="020B0604020202020204" charset="0"/>
      <p:regular r:id="rId22"/>
    </p:embeddedFont>
    <p:embeddedFont>
      <p:font typeface="Montserrat" panose="00000500000000000000" pitchFamily="2" charset="0"/>
      <p:regular r:id="rId23"/>
      <p:bold r:id="rId24"/>
      <p:italic r:id="rId25"/>
      <p:boldItalic r:id="rId26"/>
    </p:embeddedFont>
    <p:embeddedFont>
      <p:font typeface="Montserrat Light" panose="00000400000000000000" pitchFamily="2" charset="0"/>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F2544-2C21-49D0-B35B-9E1A68372BE1}" v="1" dt="2025-03-27T13:52:20.046"/>
    <p1510:client id="{E66BAF2F-FB27-443B-8755-7C514DC51D15}" v="1" dt="2025-03-27T19:40:26.1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9" d="100"/>
          <a:sy n="89" d="100"/>
        </p:scale>
        <p:origin x="22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19BAB-793D-450F-B404-BFD6AA15CDEF}" type="datetimeFigureOut">
              <a:rPr lang="en-GB" smtClean="0"/>
              <a:t>28/03/2025</a:t>
            </a:fld>
            <a:endParaRPr lang="en-GB"/>
          </a:p>
        </p:txBody>
      </p:sp>
      <p:sp>
        <p:nvSpPr>
          <p:cNvPr id="4" name="Slide Image Placeholder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71241-62CE-4BB4-BE0A-9871B13C9E13}" type="slidenum">
              <a:rPr lang="en-GB" smtClean="0"/>
              <a:t>‹#›</a:t>
            </a:fld>
            <a:endParaRPr lang="en-GB"/>
          </a:p>
        </p:txBody>
      </p:sp>
    </p:spTree>
    <p:extLst>
      <p:ext uri="{BB962C8B-B14F-4D97-AF65-F5344CB8AC3E}">
        <p14:creationId xmlns:p14="http://schemas.microsoft.com/office/powerpoint/2010/main" val="303862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17FAF-CCB8-E201-EB04-89C562B41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0AE3D-8937-331C-5784-FCDE48FE0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9882A-EA01-E7B6-2554-DDB5B31047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21BF31-3655-0F44-876F-06D3A42FE0CA}"/>
              </a:ext>
            </a:extLst>
          </p:cNvPr>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98046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1244600" y="1143000"/>
            <a:ext cx="4368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068738" y="-7026932"/>
            <a:ext cx="14055049" cy="649605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89182" y="56189"/>
            <a:ext cx="2803995" cy="2502877"/>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503092"/>
            <a:ext cx="10693400" cy="3955640"/>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515">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953541"/>
            <a:ext cx="4283154" cy="3147896"/>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3281" tIns="21640" rIns="43281" bIns="21640" numCol="1" spcCol="0" rtlCol="0" fromWordArt="0" anchor="ctr" anchorCtr="0" forceAA="0" compatLnSpc="1">
            <a:prstTxWarp prst="textNoShape">
              <a:avLst/>
            </a:prstTxWarp>
            <a:noAutofit/>
          </a:bodyPr>
          <a:lstStyle/>
          <a:p>
            <a:endParaRPr lang="en-GB" sz="464"/>
          </a:p>
        </p:txBody>
      </p:sp>
      <p:pic>
        <p:nvPicPr>
          <p:cNvPr id="5" name="Picture 4">
            <a:extLst>
              <a:ext uri="{FF2B5EF4-FFF2-40B4-BE49-F238E27FC236}">
                <a16:creationId xmlns:a16="http://schemas.microsoft.com/office/drawing/2014/main" id="{C6C5650A-1FB6-4CB9-84FB-3832DB9CAC62}"/>
              </a:ext>
            </a:extLst>
          </p:cNvPr>
          <p:cNvPicPr>
            <a:picLocks noChangeAspect="1"/>
          </p:cNvPicPr>
          <p:nvPr userDrawn="1"/>
        </p:nvPicPr>
        <p:blipFill>
          <a:blip r:embed="rId3"/>
          <a:srcRect/>
          <a:stretch/>
        </p:blipFill>
        <p:spPr>
          <a:xfrm>
            <a:off x="4654567" y="6644257"/>
            <a:ext cx="2054262" cy="457180"/>
          </a:xfrm>
          <a:prstGeom prst="rect">
            <a:avLst/>
          </a:prstGeom>
        </p:spPr>
      </p:pic>
      <p:pic>
        <p:nvPicPr>
          <p:cNvPr id="6" name="Picture 5" descr="A grey and black sign with a person in a circle&#10;&#10;AI-generated content may be incorrect.">
            <a:extLst>
              <a:ext uri="{FF2B5EF4-FFF2-40B4-BE49-F238E27FC236}">
                <a16:creationId xmlns:a16="http://schemas.microsoft.com/office/drawing/2014/main" id="{26A13F33-E177-135F-9A9D-AA6C857C4D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89182" y="6644257"/>
            <a:ext cx="1061410" cy="387245"/>
          </a:xfrm>
          <a:prstGeom prst="rect">
            <a:avLst/>
          </a:prstGeom>
        </p:spPr>
      </p:pic>
    </p:spTree>
    <p:extLst>
      <p:ext uri="{BB962C8B-B14F-4D97-AF65-F5344CB8AC3E}">
        <p14:creationId xmlns:p14="http://schemas.microsoft.com/office/powerpoint/2010/main" val="1589585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verview/Intro - Navy ">
  <p:cSld name="Overview/Intro - Navy ">
    <p:spTree>
      <p:nvGrpSpPr>
        <p:cNvPr id="1" name="Shape 19"/>
        <p:cNvGrpSpPr/>
        <p:nvPr/>
      </p:nvGrpSpPr>
      <p:grpSpPr>
        <a:xfrm>
          <a:off x="0" y="0"/>
          <a:ext cx="0" cy="0"/>
          <a:chOff x="0" y="0"/>
          <a:chExt cx="0" cy="0"/>
        </a:xfrm>
      </p:grpSpPr>
      <p:sp>
        <p:nvSpPr>
          <p:cNvPr id="20" name="Google Shape;20;p14"/>
          <p:cNvSpPr/>
          <p:nvPr/>
        </p:nvSpPr>
        <p:spPr>
          <a:xfrm>
            <a:off x="1900924" y="851038"/>
            <a:ext cx="8175175" cy="5267438"/>
          </a:xfrm>
          <a:prstGeom prst="rect">
            <a:avLst/>
          </a:prstGeom>
          <a:solidFill>
            <a:srgbClr val="09465E"/>
          </a:solidFill>
          <a:ln>
            <a:noFill/>
          </a:ln>
        </p:spPr>
        <p:txBody>
          <a:bodyPr spcFirstLastPara="1" wrap="square" lIns="80187" tIns="40083" rIns="80187" bIns="40083"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464" b="0" i="0" u="none" strike="noStrike" cap="none">
              <a:solidFill>
                <a:schemeClr val="lt1"/>
              </a:solidFill>
              <a:latin typeface="Calibri"/>
              <a:ea typeface="Calibri"/>
              <a:cs typeface="Calibri"/>
              <a:sym typeface="Calibri"/>
            </a:endParaRPr>
          </a:p>
        </p:txBody>
      </p:sp>
      <p:sp>
        <p:nvSpPr>
          <p:cNvPr id="21" name="Google Shape;21;p14"/>
          <p:cNvSpPr>
            <a:spLocks noGrp="1"/>
          </p:cNvSpPr>
          <p:nvPr>
            <p:ph type="pic" idx="2"/>
          </p:nvPr>
        </p:nvSpPr>
        <p:spPr>
          <a:xfrm>
            <a:off x="340660" y="424721"/>
            <a:ext cx="3602839" cy="6707059"/>
          </a:xfrm>
          <a:prstGeom prst="rect">
            <a:avLst/>
          </a:prstGeom>
          <a:solidFill>
            <a:srgbClr val="BFBFBF"/>
          </a:solidFill>
          <a:ln>
            <a:noFill/>
          </a:ln>
        </p:spPr>
      </p:sp>
      <p:sp>
        <p:nvSpPr>
          <p:cNvPr id="22" name="Google Shape;22;p14"/>
          <p:cNvSpPr txBox="1">
            <a:spLocks noGrp="1"/>
          </p:cNvSpPr>
          <p:nvPr>
            <p:ph type="body" idx="1"/>
          </p:nvPr>
        </p:nvSpPr>
        <p:spPr>
          <a:xfrm>
            <a:off x="4333342" y="3778251"/>
            <a:ext cx="5553193" cy="2340225"/>
          </a:xfrm>
          <a:prstGeom prst="rect">
            <a:avLst/>
          </a:prstGeom>
          <a:noFill/>
          <a:ln>
            <a:noFill/>
          </a:ln>
        </p:spPr>
        <p:txBody>
          <a:bodyPr spcFirstLastPara="1" wrap="square" lIns="91425" tIns="45700" rIns="91425" bIns="45700" anchor="t" anchorCtr="0">
            <a:noAutofit/>
          </a:bodyPr>
          <a:lstStyle>
            <a:lvl1pPr marL="401010" marR="0" lvl="0" indent="-200505" algn="l" rtl="0">
              <a:lnSpc>
                <a:spcPct val="90000"/>
              </a:lnSpc>
              <a:spcBef>
                <a:spcPts val="877"/>
              </a:spcBef>
              <a:spcAft>
                <a:spcPts val="0"/>
              </a:spcAft>
              <a:buClr>
                <a:schemeClr val="lt1"/>
              </a:buClr>
              <a:buSzPts val="2400"/>
              <a:buFont typeface="Arial"/>
              <a:buNone/>
              <a:defRPr sz="2105" b="0" i="0" u="none" strike="noStrike" cap="none">
                <a:solidFill>
                  <a:schemeClr val="lt1"/>
                </a:solidFill>
                <a:latin typeface="Calibri"/>
                <a:ea typeface="Calibri"/>
                <a:cs typeface="Calibri"/>
                <a:sym typeface="Calibri"/>
              </a:defRPr>
            </a:lvl1pPr>
            <a:lvl2pPr marL="802020" marR="0" lvl="1" indent="-200505" algn="l" rtl="0">
              <a:lnSpc>
                <a:spcPct val="90000"/>
              </a:lnSpc>
              <a:spcBef>
                <a:spcPts val="439"/>
              </a:spcBef>
              <a:spcAft>
                <a:spcPts val="0"/>
              </a:spcAft>
              <a:buClr>
                <a:schemeClr val="lt1"/>
              </a:buClr>
              <a:buSzPts val="2000"/>
              <a:buFont typeface="Arial"/>
              <a:buNone/>
              <a:defRPr sz="1754" b="0" i="0" u="none" strike="noStrike" cap="none">
                <a:solidFill>
                  <a:schemeClr val="lt1"/>
                </a:solidFill>
                <a:latin typeface="Montserrat Light"/>
                <a:ea typeface="Montserrat Light"/>
                <a:cs typeface="Montserrat Light"/>
                <a:sym typeface="Montserrat Light"/>
              </a:defRPr>
            </a:lvl2pPr>
            <a:lvl3pPr marL="1203030" marR="0" lvl="2" indent="-200505" algn="l" rtl="0">
              <a:lnSpc>
                <a:spcPct val="90000"/>
              </a:lnSpc>
              <a:spcBef>
                <a:spcPts val="439"/>
              </a:spcBef>
              <a:spcAft>
                <a:spcPts val="0"/>
              </a:spcAft>
              <a:buClr>
                <a:schemeClr val="lt1"/>
              </a:buClr>
              <a:buSzPts val="2000"/>
              <a:buFont typeface="Arial"/>
              <a:buNone/>
              <a:defRPr sz="1754" b="0" i="0" u="none" strike="noStrike" cap="none">
                <a:solidFill>
                  <a:schemeClr val="lt1"/>
                </a:solidFill>
                <a:latin typeface="Montserrat Light"/>
                <a:ea typeface="Montserrat Light"/>
                <a:cs typeface="Montserrat Light"/>
                <a:sym typeface="Montserrat Light"/>
              </a:defRPr>
            </a:lvl3pPr>
            <a:lvl4pPr marL="1604040" marR="0" lvl="3" indent="-200505" algn="l" rtl="0">
              <a:lnSpc>
                <a:spcPct val="90000"/>
              </a:lnSpc>
              <a:spcBef>
                <a:spcPts val="439"/>
              </a:spcBef>
              <a:spcAft>
                <a:spcPts val="0"/>
              </a:spcAft>
              <a:buClr>
                <a:schemeClr val="lt1"/>
              </a:buClr>
              <a:buSzPts val="2000"/>
              <a:buFont typeface="Arial"/>
              <a:buNone/>
              <a:defRPr sz="1754" b="0" i="0" u="none" strike="noStrike" cap="none">
                <a:solidFill>
                  <a:schemeClr val="lt1"/>
                </a:solidFill>
                <a:latin typeface="Montserrat Light"/>
                <a:ea typeface="Montserrat Light"/>
                <a:cs typeface="Montserrat Light"/>
                <a:sym typeface="Montserrat Light"/>
              </a:defRPr>
            </a:lvl4pPr>
            <a:lvl5pPr marL="2005051" marR="0" lvl="4" indent="-200505" algn="l" rtl="0">
              <a:lnSpc>
                <a:spcPct val="90000"/>
              </a:lnSpc>
              <a:spcBef>
                <a:spcPts val="439"/>
              </a:spcBef>
              <a:spcAft>
                <a:spcPts val="0"/>
              </a:spcAft>
              <a:buClr>
                <a:schemeClr val="lt1"/>
              </a:buClr>
              <a:buSzPts val="2000"/>
              <a:buFont typeface="Arial"/>
              <a:buNone/>
              <a:defRPr sz="1754" b="0" i="0" u="none" strike="noStrike" cap="none">
                <a:solidFill>
                  <a:schemeClr val="lt1"/>
                </a:solidFill>
                <a:latin typeface="Montserrat Light"/>
                <a:ea typeface="Montserrat Light"/>
                <a:cs typeface="Montserrat Light"/>
                <a:sym typeface="Montserrat Light"/>
              </a:defRPr>
            </a:lvl5pPr>
            <a:lvl6pPr marL="2406061" marR="0" lvl="5" indent="-300758" algn="l" rtl="0">
              <a:lnSpc>
                <a:spcPct val="90000"/>
              </a:lnSpc>
              <a:spcBef>
                <a:spcPts val="439"/>
              </a:spcBef>
              <a:spcAft>
                <a:spcPts val="0"/>
              </a:spcAft>
              <a:buClr>
                <a:schemeClr val="dk1"/>
              </a:buClr>
              <a:buSzPts val="1800"/>
              <a:buFont typeface="Arial"/>
              <a:buChar char="•"/>
              <a:defRPr sz="1579" b="0" i="0" u="none" strike="noStrike" cap="none">
                <a:solidFill>
                  <a:schemeClr val="dk1"/>
                </a:solidFill>
                <a:latin typeface="Calibri"/>
                <a:ea typeface="Calibri"/>
                <a:cs typeface="Calibri"/>
                <a:sym typeface="Calibri"/>
              </a:defRPr>
            </a:lvl6pPr>
            <a:lvl7pPr marL="2807071" marR="0" lvl="6" indent="-300758" algn="l" rtl="0">
              <a:lnSpc>
                <a:spcPct val="90000"/>
              </a:lnSpc>
              <a:spcBef>
                <a:spcPts val="439"/>
              </a:spcBef>
              <a:spcAft>
                <a:spcPts val="0"/>
              </a:spcAft>
              <a:buClr>
                <a:schemeClr val="dk1"/>
              </a:buClr>
              <a:buSzPts val="1800"/>
              <a:buFont typeface="Arial"/>
              <a:buChar char="•"/>
              <a:defRPr sz="1579" b="0" i="0" u="none" strike="noStrike" cap="none">
                <a:solidFill>
                  <a:schemeClr val="dk1"/>
                </a:solidFill>
                <a:latin typeface="Calibri"/>
                <a:ea typeface="Calibri"/>
                <a:cs typeface="Calibri"/>
                <a:sym typeface="Calibri"/>
              </a:defRPr>
            </a:lvl7pPr>
            <a:lvl8pPr marL="3208081" marR="0" lvl="7" indent="-300758" algn="l" rtl="0">
              <a:lnSpc>
                <a:spcPct val="90000"/>
              </a:lnSpc>
              <a:spcBef>
                <a:spcPts val="439"/>
              </a:spcBef>
              <a:spcAft>
                <a:spcPts val="0"/>
              </a:spcAft>
              <a:buClr>
                <a:schemeClr val="dk1"/>
              </a:buClr>
              <a:buSzPts val="1800"/>
              <a:buFont typeface="Arial"/>
              <a:buChar char="•"/>
              <a:defRPr sz="1579" b="0" i="0" u="none" strike="noStrike" cap="none">
                <a:solidFill>
                  <a:schemeClr val="dk1"/>
                </a:solidFill>
                <a:latin typeface="Calibri"/>
                <a:ea typeface="Calibri"/>
                <a:cs typeface="Calibri"/>
                <a:sym typeface="Calibri"/>
              </a:defRPr>
            </a:lvl8pPr>
            <a:lvl9pPr marL="3609091" marR="0" lvl="8" indent="-300758" algn="l" rtl="0">
              <a:lnSpc>
                <a:spcPct val="90000"/>
              </a:lnSpc>
              <a:spcBef>
                <a:spcPts val="439"/>
              </a:spcBef>
              <a:spcAft>
                <a:spcPts val="0"/>
              </a:spcAft>
              <a:buClr>
                <a:schemeClr val="dk1"/>
              </a:buClr>
              <a:buSzPts val="1800"/>
              <a:buFont typeface="Arial"/>
              <a:buChar char="•"/>
              <a:defRPr sz="1579" b="0" i="0" u="none" strike="noStrike" cap="none">
                <a:solidFill>
                  <a:schemeClr val="dk1"/>
                </a:solidFill>
                <a:latin typeface="Calibri"/>
                <a:ea typeface="Calibri"/>
                <a:cs typeface="Calibri"/>
                <a:sym typeface="Calibri"/>
              </a:defRPr>
            </a:lvl9pPr>
          </a:lstStyle>
          <a:p>
            <a:endParaRPr/>
          </a:p>
        </p:txBody>
      </p:sp>
      <p:sp>
        <p:nvSpPr>
          <p:cNvPr id="2" name="TextBox 1">
            <a:extLst>
              <a:ext uri="{FF2B5EF4-FFF2-40B4-BE49-F238E27FC236}">
                <a16:creationId xmlns:a16="http://schemas.microsoft.com/office/drawing/2014/main" id="{1A367A93-593B-A481-397E-B442CA03B1D4}"/>
              </a:ext>
            </a:extLst>
          </p:cNvPr>
          <p:cNvSpPr txBox="1"/>
          <p:nvPr userDrawn="1"/>
        </p:nvSpPr>
        <p:spPr>
          <a:xfrm>
            <a:off x="6006048" y="6312060"/>
            <a:ext cx="4070051"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91F9A8E-4F2C-88AC-7FDA-21FC301453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20733" y="6300013"/>
            <a:ext cx="1667896" cy="371393"/>
          </a:xfrm>
          <a:prstGeom prst="rect">
            <a:avLst/>
          </a:prstGeom>
        </p:spPr>
      </p:pic>
      <p:pic>
        <p:nvPicPr>
          <p:cNvPr id="4" name="Picture 3" descr="A grey and black sign with a person in a circle&#10;&#10;AI-generated content may be incorrect.">
            <a:extLst>
              <a:ext uri="{FF2B5EF4-FFF2-40B4-BE49-F238E27FC236}">
                <a16:creationId xmlns:a16="http://schemas.microsoft.com/office/drawing/2014/main" id="{D13DFB6E-F94D-D20B-D9D2-2B18F9EF922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62201" y="6806637"/>
            <a:ext cx="869046" cy="317063"/>
          </a:xfrm>
          <a:prstGeom prst="rect">
            <a:avLst/>
          </a:prstGeom>
        </p:spPr>
      </p:pic>
      <p:sp>
        <p:nvSpPr>
          <p:cNvPr id="5" name="TextBox 4">
            <a:extLst>
              <a:ext uri="{FF2B5EF4-FFF2-40B4-BE49-F238E27FC236}">
                <a16:creationId xmlns:a16="http://schemas.microsoft.com/office/drawing/2014/main" id="{0A8B2833-41AC-4D96-D508-C0E05C2D7FF5}"/>
              </a:ext>
            </a:extLst>
          </p:cNvPr>
          <p:cNvSpPr txBox="1"/>
          <p:nvPr userDrawn="1"/>
        </p:nvSpPr>
        <p:spPr>
          <a:xfrm>
            <a:off x="6003349" y="6754368"/>
            <a:ext cx="40499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480466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www.luke.fi/fi/blogit/nain-kaura-kapusi-huipulle-ja-nain-se-pysyy-siell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uusiouutiset.fi/fazerin-uudet-kaura-kaakaokonvehdit-syntyvat-tuotannon-ylijaamasta-ja-sivuvirroist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sivuvirtaporssi.fi/"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1.pn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hyperlink" Target="https://www.instagram.com/cie.gateway?igsh=dzNxYnl3OGpnbmpn" TargetMode="External"/><Relationship Id="rId2" Type="http://schemas.openxmlformats.org/officeDocument/2006/relationships/image" Target="../media/image7.png"/><Relationship Id="rId16"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hyperlink" Target="https://www.youtube.com/@CiEGateway" TargetMode="External"/><Relationship Id="rId11" Type="http://schemas.openxmlformats.org/officeDocument/2006/relationships/image" Target="../media/image30.svg"/><Relationship Id="rId5" Type="http://schemas.openxmlformats.org/officeDocument/2006/relationships/image" Target="../media/image26.jpeg"/><Relationship Id="rId15" Type="http://schemas.openxmlformats.org/officeDocument/2006/relationships/image" Target="../media/image22.pn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hyperlink" Target="https://www.linkedin.com/company/cooperation-in-education-gateway" TargetMode="External"/><Relationship Id="rId14" Type="http://schemas.openxmlformats.org/officeDocument/2006/relationships/image" Target="../media/image32.sv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uusiouutiset.fi/fazerin-uudet-kaura-kaakaokonvehdit-syntyvat-tuotannon-ylijaamasta-ja-sivuvirroist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hyperlink" Target="https://myllarin.fi/inspiraatio/kaura-kiertaa-lannoitteena-takaisin-pelloll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s://jokipiinpellava.fi/tuote/kauratyyny/" TargetMode="External"/><Relationship Id="rId4" Type="http://schemas.openxmlformats.org/officeDocument/2006/relationships/hyperlink" Target="https://www.tuni.fi/fi/ajankohtaista/kauran-kuoresta-keksitty-akanoista-tehty-leipapussi-arkipaivan-kiertotaloutt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hyperlink" Target="https://www.fazergroup.com/sv/nyheter-och-media/nyheter/?id=469178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23BF2-E4F2-8371-7ED7-C3A103F878B1}"/>
            </a:ext>
          </a:extLst>
        </p:cNvPr>
        <p:cNvGrpSpPr/>
        <p:nvPr/>
      </p:nvGrpSpPr>
      <p:grpSpPr>
        <a:xfrm>
          <a:off x="0" y="0"/>
          <a:ext cx="0" cy="0"/>
          <a:chOff x="0" y="0"/>
          <a:chExt cx="0" cy="0"/>
        </a:xfrm>
      </p:grpSpPr>
      <p:pic>
        <p:nvPicPr>
          <p:cNvPr id="3" name="Picture Placeholder 7" descr="Rolled oats in wooden bowl and table">
            <a:extLst>
              <a:ext uri="{FF2B5EF4-FFF2-40B4-BE49-F238E27FC236}">
                <a16:creationId xmlns:a16="http://schemas.microsoft.com/office/drawing/2014/main" id="{97691083-126B-645F-B1F1-3D1DF356CADC}"/>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0" y="2763213"/>
            <a:ext cx="10693400" cy="3148723"/>
          </a:xfrm>
        </p:spPr>
      </p:pic>
      <p:sp>
        <p:nvSpPr>
          <p:cNvPr id="14" name="TextBox 13">
            <a:extLst>
              <a:ext uri="{FF2B5EF4-FFF2-40B4-BE49-F238E27FC236}">
                <a16:creationId xmlns:a16="http://schemas.microsoft.com/office/drawing/2014/main" id="{DF4D0D2F-8C16-CE39-1BE9-7CF488007713}"/>
              </a:ext>
            </a:extLst>
          </p:cNvPr>
          <p:cNvSpPr txBox="1"/>
          <p:nvPr/>
        </p:nvSpPr>
        <p:spPr>
          <a:xfrm>
            <a:off x="2321037" y="4545208"/>
            <a:ext cx="6582892" cy="578300"/>
          </a:xfrm>
          <a:prstGeom prst="rect">
            <a:avLst/>
          </a:prstGeom>
          <a:solidFill>
            <a:schemeClr val="bg1"/>
          </a:solidFill>
        </p:spPr>
        <p:txBody>
          <a:bodyPr wrap="none" rtlCol="0">
            <a:spAutoFit/>
          </a:bodyPr>
          <a:lstStyle/>
          <a:p>
            <a:r>
              <a:rPr lang="en-US" sz="3158" b="1" dirty="0">
                <a:solidFill>
                  <a:srgbClr val="60BA47"/>
                </a:solidFill>
                <a:latin typeface="Calibri" panose="020F0502020204030204" pitchFamily="34" charset="0"/>
                <a:cs typeface="Calibri" panose="020F0502020204030204" pitchFamily="34" charset="0"/>
              </a:rPr>
              <a:t>KAURA – </a:t>
            </a:r>
            <a:r>
              <a:rPr lang="en-US" sz="3158" b="1" dirty="0" err="1">
                <a:solidFill>
                  <a:srgbClr val="60BA47"/>
                </a:solidFill>
                <a:latin typeface="Calibri" panose="020F0502020204030204" pitchFamily="34" charset="0"/>
                <a:cs typeface="Calibri" panose="020F0502020204030204" pitchFamily="34" charset="0"/>
              </a:rPr>
              <a:t>Jätevirtojen</a:t>
            </a:r>
            <a:r>
              <a:rPr lang="en-US" sz="3158" b="1" dirty="0">
                <a:solidFill>
                  <a:srgbClr val="60BA47"/>
                </a:solidFill>
                <a:latin typeface="Calibri" panose="020F0502020204030204" pitchFamily="34" charset="0"/>
                <a:cs typeface="Calibri" panose="020F0502020204030204" pitchFamily="34" charset="0"/>
              </a:rPr>
              <a:t> </a:t>
            </a:r>
            <a:r>
              <a:rPr lang="en-US" sz="3158" b="1" dirty="0" err="1">
                <a:solidFill>
                  <a:srgbClr val="60BA47"/>
                </a:solidFill>
                <a:latin typeface="Calibri" panose="020F0502020204030204" pitchFamily="34" charset="0"/>
                <a:cs typeface="Calibri" panose="020F0502020204030204" pitchFamily="34" charset="0"/>
              </a:rPr>
              <a:t>hyödyntäminen</a:t>
            </a:r>
            <a:r>
              <a:rPr lang="en-US" sz="3158" b="1" dirty="0">
                <a:solidFill>
                  <a:srgbClr val="60BA47"/>
                </a:solidFill>
                <a:latin typeface="Calibri" panose="020F0502020204030204" pitchFamily="34" charset="0"/>
                <a:cs typeface="Calibri" panose="020F0502020204030204" pitchFamily="34" charset="0"/>
              </a:rPr>
              <a:t> </a:t>
            </a:r>
          </a:p>
        </p:txBody>
      </p:sp>
      <p:sp>
        <p:nvSpPr>
          <p:cNvPr id="7" name="Freeform 6">
            <a:extLst>
              <a:ext uri="{FF2B5EF4-FFF2-40B4-BE49-F238E27FC236}">
                <a16:creationId xmlns:a16="http://schemas.microsoft.com/office/drawing/2014/main" id="{09CD4256-3FEF-33B6-05B7-B2F25D3E73DF}"/>
              </a:ext>
            </a:extLst>
          </p:cNvPr>
          <p:cNvSpPr/>
          <p:nvPr/>
        </p:nvSpPr>
        <p:spPr>
          <a:xfrm>
            <a:off x="-6214096" y="3284845"/>
            <a:ext cx="8146392" cy="4196930"/>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sz="1579"/>
          </a:p>
        </p:txBody>
      </p:sp>
    </p:spTree>
    <p:extLst>
      <p:ext uri="{BB962C8B-B14F-4D97-AF65-F5344CB8AC3E}">
        <p14:creationId xmlns:p14="http://schemas.microsoft.com/office/powerpoint/2010/main" val="15884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4005826" y="1682211"/>
            <a:ext cx="5927930" cy="4530682"/>
            <a:chOff x="0" y="0"/>
            <a:chExt cx="13519140" cy="10332600"/>
          </a:xfrm>
        </p:grpSpPr>
        <p:sp>
          <p:nvSpPr>
            <p:cNvPr id="12" name="Freeform 12"/>
            <p:cNvSpPr/>
            <p:nvPr/>
          </p:nvSpPr>
          <p:spPr>
            <a:xfrm>
              <a:off x="0" y="0"/>
              <a:ext cx="13519141" cy="10332600"/>
            </a:xfrm>
            <a:custGeom>
              <a:avLst/>
              <a:gdLst/>
              <a:ahLst/>
              <a:cxnLst/>
              <a:rect l="l" t="t" r="r" b="b"/>
              <a:pathLst>
                <a:path w="13519141" h="10332600">
                  <a:moveTo>
                    <a:pt x="0" y="0"/>
                  </a:moveTo>
                  <a:lnTo>
                    <a:pt x="13519141" y="0"/>
                  </a:lnTo>
                  <a:lnTo>
                    <a:pt x="13519141" y="10332600"/>
                  </a:lnTo>
                  <a:lnTo>
                    <a:pt x="0" y="10332600"/>
                  </a:lnTo>
                  <a:close/>
                </a:path>
              </a:pathLst>
            </a:custGeom>
            <a:solidFill>
              <a:srgbClr val="000000">
                <a:alpha val="0"/>
              </a:srgbClr>
            </a:solidFill>
          </p:spPr>
          <p:txBody>
            <a:bodyPr/>
            <a:lstStyle/>
            <a:p>
              <a:endParaRPr lang="fi-FI"/>
            </a:p>
          </p:txBody>
        </p:sp>
        <p:sp>
          <p:nvSpPr>
            <p:cNvPr id="13" name="TextBox 13"/>
            <p:cNvSpPr txBox="1"/>
            <p:nvPr/>
          </p:nvSpPr>
          <p:spPr>
            <a:xfrm>
              <a:off x="0" y="-47625"/>
              <a:ext cx="13519140" cy="10380225"/>
            </a:xfrm>
            <a:prstGeom prst="rect">
              <a:avLst/>
            </a:prstGeom>
          </p:spPr>
          <p:txBody>
            <a:bodyPr lIns="0" tIns="0" rIns="0" bIns="0" rtlCol="0" anchor="t"/>
            <a:lstStyle/>
            <a:p>
              <a:pPr marL="0" lvl="0" indent="0" algn="l">
                <a:lnSpc>
                  <a:spcPts val="2525"/>
                </a:lnSpc>
              </a:pPr>
              <a:r>
                <a:rPr lang="en-US" sz="2104" b="1" u="sng">
                  <a:solidFill>
                    <a:srgbClr val="87A66E"/>
                  </a:solidFill>
                  <a:latin typeface="Calibri (MS) Bold"/>
                  <a:ea typeface="Calibri (MS) Bold"/>
                  <a:cs typeface="Calibri (MS) Bold"/>
                  <a:sym typeface="Calibri (MS) Bold"/>
                  <a:hlinkClick r:id="rId4" tooltip="https://www.luke.fi/fi/blogit/nain-kaura-kapusi-huipulle-ja-nain-se-pysyy-siella"/>
                </a:rPr>
                <a:t>Näin kaura nousi huipulle ja siellä se pysyy.</a:t>
              </a:r>
            </a:p>
            <a:p>
              <a:pPr marL="0" lvl="0" indent="0" algn="l">
                <a:lnSpc>
                  <a:spcPts val="2525"/>
                </a:lnSpc>
              </a:pPr>
              <a:endParaRPr lang="en-US" sz="2104" b="1" u="sng">
                <a:solidFill>
                  <a:srgbClr val="87A66E"/>
                </a:solidFill>
                <a:latin typeface="Calibri (MS) Bold"/>
                <a:ea typeface="Calibri (MS) Bold"/>
                <a:cs typeface="Calibri (MS) Bold"/>
                <a:sym typeface="Calibri (MS) Bold"/>
                <a:hlinkClick r:id="rId4" tooltip="https://www.luke.fi/fi/blogit/nain-kaura-kapusi-huipulle-ja-nain-se-pysyy-siella"/>
              </a:endParaRPr>
            </a:p>
            <a:p>
              <a:pPr marL="0" lvl="0" indent="0" algn="l">
                <a:lnSpc>
                  <a:spcPts val="2525"/>
                </a:lnSpc>
              </a:pPr>
              <a:r>
                <a:rPr lang="en-US" sz="2104" b="1" u="sng">
                  <a:solidFill>
                    <a:srgbClr val="87A66E"/>
                  </a:solidFill>
                  <a:latin typeface="Calibri (MS) Bold"/>
                  <a:ea typeface="Calibri (MS) Bold"/>
                  <a:cs typeface="Calibri (MS) Bold"/>
                  <a:sym typeface="Calibri (MS) Bold"/>
                  <a:hlinkClick r:id="rId4" tooltip="https://www.luke.fi/fi/blogit/nain-kaura-kapusi-huipulle-ja-nain-se-pysyy-siella"/>
                </a:rPr>
                <a:t>Fazer kehitti sivuvirrastaan uuden raaka-aineen, kasvipohjaisen kauraproteiinin, joka soveltuu moniin käyttötarkoituksiin.</a:t>
              </a:r>
            </a:p>
            <a:p>
              <a:pPr marL="0" lvl="0" indent="0" algn="l">
                <a:lnSpc>
                  <a:spcPts val="2525"/>
                </a:lnSpc>
              </a:pPr>
              <a:endParaRPr lang="en-US" sz="2104" b="1" u="sng">
                <a:solidFill>
                  <a:srgbClr val="87A66E"/>
                </a:solidFill>
                <a:latin typeface="Calibri (MS) Bold"/>
                <a:ea typeface="Calibri (MS) Bold"/>
                <a:cs typeface="Calibri (MS) Bold"/>
                <a:sym typeface="Calibri (MS) Bold"/>
                <a:hlinkClick r:id="rId4" tooltip="https://www.luke.fi/fi/blogit/nain-kaura-kapusi-huipulle-ja-nain-se-pysyy-siella"/>
              </a:endParaRPr>
            </a:p>
            <a:p>
              <a:pPr marL="0" lvl="0" indent="0" algn="l">
                <a:lnSpc>
                  <a:spcPts val="2525"/>
                </a:lnSpc>
              </a:pPr>
              <a:r>
                <a:rPr lang="en-US" sz="2104" b="1" u="sng">
                  <a:solidFill>
                    <a:srgbClr val="87A66E"/>
                  </a:solidFill>
                  <a:latin typeface="Calibri (MS) Bold"/>
                  <a:ea typeface="Calibri (MS) Bold"/>
                  <a:cs typeface="Calibri (MS) Bold"/>
                  <a:sym typeface="Calibri (MS) Bold"/>
                  <a:hlinkClick r:id="rId4" tooltip="https://www.luke.fi/fi/blogit/nain-kaura-kapusi-huipulle-ja-nain-se-pysyy-siella"/>
                </a:rPr>
                <a:t>Fazerin kauraksylitoli mausteista kotimaiseen luonnonkosmetiikkaan akanoista valmistettuun kasvosuihkeeseen.</a:t>
              </a:r>
            </a:p>
            <a:p>
              <a:pPr marL="0" lvl="0" indent="0" algn="l">
                <a:lnSpc>
                  <a:spcPts val="2525"/>
                </a:lnSpc>
              </a:pPr>
              <a:endParaRPr lang="en-US" sz="2104" b="1" u="sng">
                <a:solidFill>
                  <a:srgbClr val="87A66E"/>
                </a:solidFill>
                <a:latin typeface="Calibri (MS) Bold"/>
                <a:ea typeface="Calibri (MS) Bold"/>
                <a:cs typeface="Calibri (MS) Bold"/>
                <a:sym typeface="Calibri (MS) Bold"/>
                <a:hlinkClick r:id="rId4" tooltip="https://www.luke.fi/fi/blogit/nain-kaura-kapusi-huipulle-ja-nain-se-pysyy-siella"/>
              </a:endParaRPr>
            </a:p>
            <a:p>
              <a:pPr marL="0" lvl="0" indent="0" algn="l">
                <a:lnSpc>
                  <a:spcPts val="2525"/>
                </a:lnSpc>
              </a:pPr>
              <a:r>
                <a:rPr lang="en-US" sz="2104" b="1" u="sng">
                  <a:solidFill>
                    <a:srgbClr val="87A66E"/>
                  </a:solidFill>
                  <a:latin typeface="Calibri (MS) Bold"/>
                  <a:ea typeface="Calibri (MS) Bold"/>
                  <a:cs typeface="Calibri (MS) Bold"/>
                  <a:sym typeface="Calibri (MS) Bold"/>
                  <a:hlinkClick r:id="rId4" tooltip="https://www.luke.fi/fi/blogit/nain-kaura-kapusi-huipulle-ja-nain-se-pysyy-siella"/>
                </a:rPr>
                <a:t>Fazerin voittava innovaatio, ksylitoli kauran kuorista.</a:t>
              </a:r>
            </a:p>
          </p:txBody>
        </p:sp>
      </p:grpSp>
      <p:grpSp>
        <p:nvGrpSpPr>
          <p:cNvPr id="14" name="Group 14"/>
          <p:cNvGrpSpPr/>
          <p:nvPr/>
        </p:nvGrpSpPr>
        <p:grpSpPr>
          <a:xfrm>
            <a:off x="58275" y="1498036"/>
            <a:ext cx="3268374" cy="572485"/>
            <a:chOff x="0" y="0"/>
            <a:chExt cx="7453800" cy="1305600"/>
          </a:xfrm>
        </p:grpSpPr>
        <p:sp>
          <p:nvSpPr>
            <p:cNvPr id="15" name="Freeform 15"/>
            <p:cNvSpPr/>
            <p:nvPr/>
          </p:nvSpPr>
          <p:spPr>
            <a:xfrm>
              <a:off x="0" y="0"/>
              <a:ext cx="7453757" cy="1305560"/>
            </a:xfrm>
            <a:custGeom>
              <a:avLst/>
              <a:gdLst/>
              <a:ahLst/>
              <a:cxnLst/>
              <a:rect l="l" t="t" r="r" b="b"/>
              <a:pathLst>
                <a:path w="7453757" h="1305560">
                  <a:moveTo>
                    <a:pt x="0" y="0"/>
                  </a:moveTo>
                  <a:lnTo>
                    <a:pt x="7453757" y="0"/>
                  </a:lnTo>
                  <a:lnTo>
                    <a:pt x="7453757" y="1305560"/>
                  </a:lnTo>
                  <a:lnTo>
                    <a:pt x="0" y="1305560"/>
                  </a:lnTo>
                  <a:close/>
                </a:path>
              </a:pathLst>
            </a:custGeom>
            <a:solidFill>
              <a:srgbClr val="60BA47"/>
            </a:solidFill>
          </p:spPr>
          <p:txBody>
            <a:bodyPr/>
            <a:lstStyle/>
            <a:p>
              <a:endParaRPr lang="fi-FI"/>
            </a:p>
          </p:txBody>
        </p:sp>
        <p:sp>
          <p:nvSpPr>
            <p:cNvPr id="16" name="TextBox 16"/>
            <p:cNvSpPr txBox="1"/>
            <p:nvPr/>
          </p:nvSpPr>
          <p:spPr>
            <a:xfrm>
              <a:off x="0" y="-19050"/>
              <a:ext cx="7453800" cy="1324650"/>
            </a:xfrm>
            <a:prstGeom prst="rect">
              <a:avLst/>
            </a:prstGeom>
          </p:spPr>
          <p:txBody>
            <a:bodyPr lIns="29700" tIns="29700" rIns="29700" bIns="29700" rtlCol="0" anchor="ctr"/>
            <a:lstStyle/>
            <a:p>
              <a:pPr marL="0" lvl="0" indent="0" algn="l">
                <a:lnSpc>
                  <a:spcPts val="2651"/>
                </a:lnSpc>
              </a:pPr>
              <a:r>
                <a:rPr lang="en-US" sz="2455" b="1">
                  <a:solidFill>
                    <a:srgbClr val="FFFFFF"/>
                  </a:solidFill>
                  <a:latin typeface="Calibri (MS) Bold"/>
                  <a:ea typeface="Calibri (MS) Bold"/>
                  <a:cs typeface="Calibri (MS) Bold"/>
                  <a:sym typeface="Calibri (MS) Bold"/>
                </a:rPr>
                <a:t>LUE LISÄÄ</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4019876" y="1498036"/>
            <a:ext cx="5935981" cy="4530682"/>
            <a:chOff x="0" y="0"/>
            <a:chExt cx="13537502" cy="10332600"/>
          </a:xfrm>
        </p:grpSpPr>
        <p:sp>
          <p:nvSpPr>
            <p:cNvPr id="12" name="Freeform 12"/>
            <p:cNvSpPr/>
            <p:nvPr/>
          </p:nvSpPr>
          <p:spPr>
            <a:xfrm>
              <a:off x="0" y="0"/>
              <a:ext cx="13537502" cy="10332600"/>
            </a:xfrm>
            <a:custGeom>
              <a:avLst/>
              <a:gdLst/>
              <a:ahLst/>
              <a:cxnLst/>
              <a:rect l="l" t="t" r="r" b="b"/>
              <a:pathLst>
                <a:path w="13537502" h="10332600">
                  <a:moveTo>
                    <a:pt x="0" y="0"/>
                  </a:moveTo>
                  <a:lnTo>
                    <a:pt x="13537502" y="0"/>
                  </a:lnTo>
                  <a:lnTo>
                    <a:pt x="13537502" y="10332600"/>
                  </a:lnTo>
                  <a:lnTo>
                    <a:pt x="0" y="10332600"/>
                  </a:lnTo>
                  <a:close/>
                </a:path>
              </a:pathLst>
            </a:custGeom>
            <a:solidFill>
              <a:srgbClr val="000000">
                <a:alpha val="0"/>
              </a:srgbClr>
            </a:solidFill>
          </p:spPr>
          <p:txBody>
            <a:bodyPr/>
            <a:lstStyle/>
            <a:p>
              <a:endParaRPr lang="fi-FI"/>
            </a:p>
          </p:txBody>
        </p:sp>
        <p:sp>
          <p:nvSpPr>
            <p:cNvPr id="13" name="TextBox 13"/>
            <p:cNvSpPr txBox="1"/>
            <p:nvPr/>
          </p:nvSpPr>
          <p:spPr>
            <a:xfrm>
              <a:off x="0" y="-9525"/>
              <a:ext cx="13537502" cy="10342125"/>
            </a:xfrm>
            <a:prstGeom prst="rect">
              <a:avLst/>
            </a:prstGeom>
          </p:spPr>
          <p:txBody>
            <a:bodyPr lIns="0" tIns="0" rIns="0" bIns="0" rtlCol="0" anchor="t"/>
            <a:lstStyle/>
            <a:p>
              <a:pPr marL="0" lvl="0" indent="0" algn="l">
                <a:lnSpc>
                  <a:spcPts val="2525"/>
                </a:lnSpc>
              </a:pPr>
              <a:r>
                <a:rPr lang="en-US" sz="2104" b="1" u="sng">
                  <a:solidFill>
                    <a:srgbClr val="467886"/>
                  </a:solidFill>
                  <a:latin typeface="Arimo Bold"/>
                  <a:ea typeface="Arimo Bold"/>
                  <a:cs typeface="Arimo Bold"/>
                  <a:sym typeface="Arimo Bold"/>
                  <a:hlinkClick r:id="rId4" tooltip="https://uusiouutiset.fi/fazerin-uudet-kaura-kaakaokonvehdit-syntyvat-tuotannon-ylijaamasta-ja-sivuvirroista/"/>
                </a:rPr>
                <a:t>Fazerin uudet kaurakaakaovispilät syntyvät tuotannon ylijäämistä ja sivuvirroista.</a:t>
              </a:r>
            </a:p>
            <a:p>
              <a:pPr marL="0" lvl="0" indent="0" algn="l">
                <a:lnSpc>
                  <a:spcPts val="2525"/>
                </a:lnSpc>
              </a:pPr>
              <a:endParaRPr lang="en-US" sz="2104" b="1" u="sng">
                <a:solidFill>
                  <a:srgbClr val="467886"/>
                </a:solidFill>
                <a:latin typeface="Arimo Bold"/>
                <a:ea typeface="Arimo Bold"/>
                <a:cs typeface="Arimo Bold"/>
                <a:sym typeface="Arimo Bold"/>
                <a:hlinkClick r:id="rId4" tooltip="https://uusiouutiset.fi/fazerin-uudet-kaura-kaakaokonvehdit-syntyvat-tuotannon-ylijaamasta-ja-sivuvirroista/"/>
              </a:endParaRPr>
            </a:p>
            <a:p>
              <a:pPr marL="0" lvl="0" indent="0" algn="l">
                <a:lnSpc>
                  <a:spcPts val="2525"/>
                </a:lnSpc>
              </a:pPr>
              <a:r>
                <a:rPr lang="en-US" sz="2104" b="1" u="sng">
                  <a:solidFill>
                    <a:srgbClr val="467886"/>
                  </a:solidFill>
                  <a:latin typeface="Arimo Bold"/>
                  <a:ea typeface="Arimo Bold"/>
                  <a:cs typeface="Arimo Bold"/>
                  <a:sym typeface="Arimo Bold"/>
                  <a:hlinkClick r:id="rId4" tooltip="https://uusiouutiset.fi/fazerin-uudet-kaura-kaakaokonvehdit-syntyvat-tuotannon-ylijaamasta-ja-sivuvirroista/"/>
                </a:rPr>
                <a:t>Kaurankuorista valmistettu akanoista tehty leipäpussi, arkipäivän kiertotalous.</a:t>
              </a:r>
            </a:p>
            <a:p>
              <a:pPr marL="0" lvl="0" indent="0" algn="l">
                <a:lnSpc>
                  <a:spcPts val="2525"/>
                </a:lnSpc>
              </a:pPr>
              <a:endParaRPr lang="en-US" sz="2104" b="1" u="sng">
                <a:solidFill>
                  <a:srgbClr val="467886"/>
                </a:solidFill>
                <a:latin typeface="Arimo Bold"/>
                <a:ea typeface="Arimo Bold"/>
                <a:cs typeface="Arimo Bold"/>
                <a:sym typeface="Arimo Bold"/>
                <a:hlinkClick r:id="rId4" tooltip="https://uusiouutiset.fi/fazerin-uudet-kaura-kaakaokonvehdit-syntyvat-tuotannon-ylijaamasta-ja-sivuvirroista/"/>
              </a:endParaRPr>
            </a:p>
            <a:p>
              <a:pPr marL="0" lvl="0" indent="0" algn="l">
                <a:lnSpc>
                  <a:spcPts val="2525"/>
                </a:lnSpc>
              </a:pPr>
              <a:r>
                <a:rPr lang="en-US" sz="2104" b="1" u="sng">
                  <a:solidFill>
                    <a:srgbClr val="467886"/>
                  </a:solidFill>
                  <a:latin typeface="Arimo Bold"/>
                  <a:ea typeface="Arimo Bold"/>
                  <a:cs typeface="Arimo Bold"/>
                  <a:sym typeface="Arimo Bold"/>
                  <a:hlinkClick r:id="rId4" tooltip="https://uusiouutiset.fi/fazerin-uudet-kaura-kaakaokonvehdit-syntyvat-tuotannon-ylijaamasta-ja-sivuvirroista/"/>
                </a:rPr>
                <a:t>Kaura palaa pellolle lannoitteena.</a:t>
              </a:r>
            </a:p>
            <a:p>
              <a:pPr marL="0" lvl="0" indent="0" algn="l">
                <a:lnSpc>
                  <a:spcPts val="2525"/>
                </a:lnSpc>
              </a:pPr>
              <a:endParaRPr lang="en-US" sz="2104" b="1" u="sng">
                <a:solidFill>
                  <a:srgbClr val="467886"/>
                </a:solidFill>
                <a:latin typeface="Arimo Bold"/>
                <a:ea typeface="Arimo Bold"/>
                <a:cs typeface="Arimo Bold"/>
                <a:sym typeface="Arimo Bold"/>
                <a:hlinkClick r:id="rId4" tooltip="https://uusiouutiset.fi/fazerin-uudet-kaura-kaakaokonvehdit-syntyvat-tuotannon-ylijaamasta-ja-sivuvirroista/"/>
              </a:endParaRPr>
            </a:p>
            <a:p>
              <a:pPr marL="0" lvl="0" indent="0" algn="l">
                <a:lnSpc>
                  <a:spcPts val="2525"/>
                </a:lnSpc>
              </a:pPr>
              <a:r>
                <a:rPr lang="en-US" sz="2104" b="1" u="sng">
                  <a:solidFill>
                    <a:srgbClr val="467886"/>
                  </a:solidFill>
                  <a:latin typeface="Arimo Bold"/>
                  <a:ea typeface="Arimo Bold"/>
                  <a:cs typeface="Arimo Bold"/>
                  <a:sym typeface="Arimo Bold"/>
                  <a:hlinkClick r:id="rId4" tooltip="https://uusiouutiset.fi/fazerin-uudet-kaura-kaakaokonvehdit-syntyvat-tuotannon-ylijaamasta-ja-sivuvirroista/"/>
                </a:rPr>
                <a:t>Kauran ksylitoli-kuoren ja lakkaöljylumeni hyödyntävät teollisia sivuvirtoja.</a:t>
              </a:r>
            </a:p>
            <a:p>
              <a:pPr marL="0" lvl="0" indent="0" algn="l">
                <a:lnSpc>
                  <a:spcPts val="2525"/>
                </a:lnSpc>
              </a:pPr>
              <a:endParaRPr lang="en-US" sz="2104" b="1" u="sng">
                <a:solidFill>
                  <a:srgbClr val="467886"/>
                </a:solidFill>
                <a:latin typeface="Arimo Bold"/>
                <a:ea typeface="Arimo Bold"/>
                <a:cs typeface="Arimo Bold"/>
                <a:sym typeface="Arimo Bold"/>
                <a:hlinkClick r:id="rId4" tooltip="https://uusiouutiset.fi/fazerin-uudet-kaura-kaakaokonvehdit-syntyvat-tuotannon-ylijaamasta-ja-sivuvirroista/"/>
              </a:endParaRPr>
            </a:p>
            <a:p>
              <a:pPr marL="0" lvl="0" indent="0" algn="l">
                <a:lnSpc>
                  <a:spcPts val="2525"/>
                </a:lnSpc>
              </a:pPr>
              <a:r>
                <a:rPr lang="en-US" sz="2104" b="1" u="sng">
                  <a:solidFill>
                    <a:srgbClr val="467886"/>
                  </a:solidFill>
                  <a:latin typeface="Arimo Bold"/>
                  <a:ea typeface="Arimo Bold"/>
                  <a:cs typeface="Arimo Bold"/>
                  <a:sym typeface="Arimo Bold"/>
                  <a:hlinkClick r:id="rId4" tooltip="https://uusiouutiset.fi/fazerin-uudet-kaura-kaakaokonvehdit-syntyvat-tuotannon-ylijaamasta-ja-sivuvirroista/"/>
                </a:rPr>
                <a:t>Fazerin uusin innovaatio on kasvipohjainen kauraproteiini elintarviketeollisuudelle.</a:t>
              </a:r>
            </a:p>
          </p:txBody>
        </p:sp>
      </p:grpSp>
      <p:grpSp>
        <p:nvGrpSpPr>
          <p:cNvPr id="14" name="Group 14"/>
          <p:cNvGrpSpPr/>
          <p:nvPr/>
        </p:nvGrpSpPr>
        <p:grpSpPr>
          <a:xfrm>
            <a:off x="58275" y="1498036"/>
            <a:ext cx="3268374" cy="572485"/>
            <a:chOff x="0" y="0"/>
            <a:chExt cx="7453800" cy="1305600"/>
          </a:xfrm>
        </p:grpSpPr>
        <p:sp>
          <p:nvSpPr>
            <p:cNvPr id="15" name="Freeform 15"/>
            <p:cNvSpPr/>
            <p:nvPr/>
          </p:nvSpPr>
          <p:spPr>
            <a:xfrm>
              <a:off x="0" y="0"/>
              <a:ext cx="7453757" cy="1305560"/>
            </a:xfrm>
            <a:custGeom>
              <a:avLst/>
              <a:gdLst/>
              <a:ahLst/>
              <a:cxnLst/>
              <a:rect l="l" t="t" r="r" b="b"/>
              <a:pathLst>
                <a:path w="7453757" h="1305560">
                  <a:moveTo>
                    <a:pt x="0" y="0"/>
                  </a:moveTo>
                  <a:lnTo>
                    <a:pt x="7453757" y="0"/>
                  </a:lnTo>
                  <a:lnTo>
                    <a:pt x="7453757" y="1305560"/>
                  </a:lnTo>
                  <a:lnTo>
                    <a:pt x="0" y="1305560"/>
                  </a:lnTo>
                  <a:close/>
                </a:path>
              </a:pathLst>
            </a:custGeom>
            <a:solidFill>
              <a:srgbClr val="60BA47"/>
            </a:solidFill>
          </p:spPr>
          <p:txBody>
            <a:bodyPr/>
            <a:lstStyle/>
            <a:p>
              <a:endParaRPr lang="fi-FI"/>
            </a:p>
          </p:txBody>
        </p:sp>
        <p:sp>
          <p:nvSpPr>
            <p:cNvPr id="16" name="TextBox 16"/>
            <p:cNvSpPr txBox="1"/>
            <p:nvPr/>
          </p:nvSpPr>
          <p:spPr>
            <a:xfrm>
              <a:off x="0" y="-19050"/>
              <a:ext cx="7453800" cy="1324650"/>
            </a:xfrm>
            <a:prstGeom prst="rect">
              <a:avLst/>
            </a:prstGeom>
          </p:spPr>
          <p:txBody>
            <a:bodyPr lIns="29700" tIns="29700" rIns="29700" bIns="29700" rtlCol="0" anchor="ctr"/>
            <a:lstStyle/>
            <a:p>
              <a:pPr marL="0" lvl="0" indent="0" algn="l">
                <a:lnSpc>
                  <a:spcPts val="2651"/>
                </a:lnSpc>
              </a:pPr>
              <a:r>
                <a:rPr lang="en-US" sz="2455" b="1">
                  <a:solidFill>
                    <a:srgbClr val="FFFFFF"/>
                  </a:solidFill>
                  <a:latin typeface="Calibri (MS) Bold"/>
                  <a:ea typeface="Calibri (MS) Bold"/>
                  <a:cs typeface="Calibri (MS) Bold"/>
                  <a:sym typeface="Calibri (MS) Bold"/>
                </a:rPr>
                <a:t>LUE LISÄÄ</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4019876" y="1391198"/>
            <a:ext cx="5773763" cy="4530682"/>
            <a:chOff x="0" y="0"/>
            <a:chExt cx="13167550" cy="10332600"/>
          </a:xfrm>
        </p:grpSpPr>
        <p:sp>
          <p:nvSpPr>
            <p:cNvPr id="12" name="Freeform 12"/>
            <p:cNvSpPr/>
            <p:nvPr/>
          </p:nvSpPr>
          <p:spPr>
            <a:xfrm>
              <a:off x="0" y="0"/>
              <a:ext cx="13167550" cy="10332600"/>
            </a:xfrm>
            <a:custGeom>
              <a:avLst/>
              <a:gdLst/>
              <a:ahLst/>
              <a:cxnLst/>
              <a:rect l="l" t="t" r="r" b="b"/>
              <a:pathLst>
                <a:path w="13167550" h="10332600">
                  <a:moveTo>
                    <a:pt x="0" y="0"/>
                  </a:moveTo>
                  <a:lnTo>
                    <a:pt x="13167550" y="0"/>
                  </a:lnTo>
                  <a:lnTo>
                    <a:pt x="13167550" y="10332600"/>
                  </a:lnTo>
                  <a:lnTo>
                    <a:pt x="0" y="10332600"/>
                  </a:lnTo>
                  <a:close/>
                </a:path>
              </a:pathLst>
            </a:custGeom>
            <a:solidFill>
              <a:srgbClr val="000000">
                <a:alpha val="0"/>
              </a:srgbClr>
            </a:solidFill>
          </p:spPr>
          <p:txBody>
            <a:bodyPr/>
            <a:lstStyle/>
            <a:p>
              <a:endParaRPr lang="fi-FI"/>
            </a:p>
          </p:txBody>
        </p:sp>
        <p:sp>
          <p:nvSpPr>
            <p:cNvPr id="13" name="TextBox 13"/>
            <p:cNvSpPr txBox="1"/>
            <p:nvPr/>
          </p:nvSpPr>
          <p:spPr>
            <a:xfrm>
              <a:off x="0" y="-9525"/>
              <a:ext cx="13167550" cy="10342125"/>
            </a:xfrm>
            <a:prstGeom prst="rect">
              <a:avLst/>
            </a:prstGeom>
          </p:spPr>
          <p:txBody>
            <a:bodyPr lIns="0" tIns="0" rIns="0" bIns="0" rtlCol="0" anchor="t"/>
            <a:lstStyle/>
            <a:p>
              <a:pPr marL="0" lvl="0" indent="0" algn="l">
                <a:lnSpc>
                  <a:spcPts val="1894"/>
                </a:lnSpc>
              </a:pPr>
              <a:endParaRPr sz="2000" dirty="0"/>
            </a:p>
            <a:p>
              <a:pPr marL="0" lvl="0" indent="0" algn="l">
                <a:lnSpc>
                  <a:spcPts val="1894"/>
                </a:lnSpc>
              </a:pPr>
              <a:r>
                <a:rPr lang="en-US" sz="2000" b="1" u="sng" dirty="0" err="1">
                  <a:solidFill>
                    <a:srgbClr val="87A66E"/>
                  </a:solidFill>
                  <a:latin typeface="Arimo Bold"/>
                  <a:ea typeface="Arimo Bold"/>
                  <a:cs typeface="Arimo Bold"/>
                  <a:sym typeface="Arimo Bold"/>
                  <a:hlinkClick r:id="rId4" tooltip="https://sivuvirtaporssi.fi/"/>
                </a:rPr>
                <a:t>Sivuvirtapörssi</a:t>
              </a:r>
              <a:endParaRPr lang="en-US" sz="2000" b="1" u="sng" dirty="0">
                <a:solidFill>
                  <a:srgbClr val="87A66E"/>
                </a:solidFill>
                <a:latin typeface="Arimo Bold"/>
                <a:ea typeface="Arimo Bold"/>
                <a:cs typeface="Arimo Bold"/>
                <a:sym typeface="Arimo Bold"/>
                <a:hlinkClick r:id="rId4" tooltip="https://sivuvirtaporssi.fi/"/>
              </a:endParaRPr>
            </a:p>
            <a:p>
              <a:pPr marL="0" lvl="0" indent="0" algn="l">
                <a:lnSpc>
                  <a:spcPts val="1894"/>
                </a:lnSpc>
              </a:pPr>
              <a:r>
                <a:rPr lang="en-US" sz="2000" b="1" dirty="0" err="1">
                  <a:solidFill>
                    <a:srgbClr val="09465E"/>
                  </a:solidFill>
                  <a:latin typeface="Arimo Bold"/>
                  <a:ea typeface="Arimo Bold"/>
                  <a:cs typeface="Arimo Bold"/>
                  <a:sym typeface="Arimo Bold"/>
                </a:rPr>
                <a:t>Sivuvirtapörssi</a:t>
              </a:r>
              <a:r>
                <a:rPr lang="en-US" sz="2000" b="1" dirty="0">
                  <a:solidFill>
                    <a:srgbClr val="09465E"/>
                  </a:solidFill>
                  <a:latin typeface="Arimo Bold"/>
                  <a:ea typeface="Arimo Bold"/>
                  <a:cs typeface="Arimo Bold"/>
                  <a:sym typeface="Arimo Bold"/>
                </a:rPr>
                <a:t> on </a:t>
              </a:r>
              <a:r>
                <a:rPr lang="en-US" sz="2000" b="1" dirty="0" err="1">
                  <a:solidFill>
                    <a:srgbClr val="09465E"/>
                  </a:solidFill>
                  <a:latin typeface="Arimo Bold"/>
                  <a:ea typeface="Arimo Bold"/>
                  <a:cs typeface="Arimo Bold"/>
                  <a:sym typeface="Arimo Bold"/>
                </a:rPr>
                <a:t>alusta</a:t>
              </a:r>
              <a:r>
                <a:rPr lang="en-US" sz="2000" b="1" dirty="0">
                  <a:solidFill>
                    <a:srgbClr val="09465E"/>
                  </a:solidFill>
                  <a:latin typeface="Arimo Bold"/>
                  <a:ea typeface="Arimo Bold"/>
                  <a:cs typeface="Arimo Bold"/>
                  <a:sym typeface="Arimo Bold"/>
                </a:rPr>
                <a:t>, </a:t>
              </a:r>
              <a:r>
                <a:rPr lang="en-US" sz="2000" b="1" dirty="0" err="1">
                  <a:solidFill>
                    <a:srgbClr val="09465E"/>
                  </a:solidFill>
                  <a:latin typeface="Arimo Bold"/>
                  <a:ea typeface="Arimo Bold"/>
                  <a:cs typeface="Arimo Bold"/>
                  <a:sym typeface="Arimo Bold"/>
                </a:rPr>
                <a:t>jossa</a:t>
              </a:r>
              <a:r>
                <a:rPr lang="en-US" sz="2000" b="1" dirty="0">
                  <a:solidFill>
                    <a:srgbClr val="09465E"/>
                  </a:solidFill>
                  <a:latin typeface="Arimo Bold"/>
                  <a:ea typeface="Arimo Bold"/>
                  <a:cs typeface="Arimo Bold"/>
                  <a:sym typeface="Arimo Bold"/>
                </a:rPr>
                <a:t> </a:t>
              </a:r>
              <a:r>
                <a:rPr lang="en-US" sz="2000" b="1" dirty="0" err="1">
                  <a:solidFill>
                    <a:srgbClr val="09465E"/>
                  </a:solidFill>
                  <a:latin typeface="Arimo Bold"/>
                  <a:ea typeface="Arimo Bold"/>
                  <a:cs typeface="Arimo Bold"/>
                  <a:sym typeface="Arimo Bold"/>
                </a:rPr>
                <a:t>biopohjaisia</a:t>
              </a:r>
              <a:r>
                <a:rPr lang="en-US" sz="2000" b="1" dirty="0">
                  <a:solidFill>
                    <a:srgbClr val="09465E"/>
                  </a:solidFill>
                  <a:latin typeface="Arimo Bold"/>
                  <a:ea typeface="Arimo Bold"/>
                  <a:cs typeface="Arimo Bold"/>
                  <a:sym typeface="Arimo Bold"/>
                </a:rPr>
                <a:t> ​​</a:t>
              </a:r>
              <a:r>
                <a:rPr lang="en-US" sz="2000" b="1" dirty="0" err="1">
                  <a:solidFill>
                    <a:srgbClr val="09465E"/>
                  </a:solidFill>
                  <a:latin typeface="Arimo Bold"/>
                  <a:ea typeface="Arimo Bold"/>
                  <a:cs typeface="Arimo Bold"/>
                  <a:sym typeface="Arimo Bold"/>
                </a:rPr>
                <a:t>sivuvirtoja</a:t>
              </a:r>
              <a:r>
                <a:rPr lang="en-US" sz="2000" b="1" dirty="0">
                  <a:solidFill>
                    <a:srgbClr val="09465E"/>
                  </a:solidFill>
                  <a:latin typeface="Arimo Bold"/>
                  <a:ea typeface="Arimo Bold"/>
                  <a:cs typeface="Arimo Bold"/>
                  <a:sym typeface="Arimo Bold"/>
                </a:rPr>
                <a:t> </a:t>
              </a:r>
              <a:r>
                <a:rPr lang="en-US" sz="2000" b="1" dirty="0" err="1">
                  <a:solidFill>
                    <a:srgbClr val="09465E"/>
                  </a:solidFill>
                  <a:latin typeface="Arimo Bold"/>
                  <a:ea typeface="Arimo Bold"/>
                  <a:cs typeface="Arimo Bold"/>
                  <a:sym typeface="Arimo Bold"/>
                </a:rPr>
                <a:t>etsivät</a:t>
              </a:r>
              <a:r>
                <a:rPr lang="en-US" sz="2000" b="1" dirty="0">
                  <a:solidFill>
                    <a:srgbClr val="09465E"/>
                  </a:solidFill>
                  <a:latin typeface="Arimo Bold"/>
                  <a:ea typeface="Arimo Bold"/>
                  <a:cs typeface="Arimo Bold"/>
                  <a:sym typeface="Arimo Bold"/>
                </a:rPr>
                <a:t> ja </a:t>
              </a:r>
              <a:r>
                <a:rPr lang="en-US" sz="2000" b="1" dirty="0" err="1">
                  <a:solidFill>
                    <a:srgbClr val="09465E"/>
                  </a:solidFill>
                  <a:latin typeface="Arimo Bold"/>
                  <a:ea typeface="Arimo Bold"/>
                  <a:cs typeface="Arimo Bold"/>
                  <a:sym typeface="Arimo Bold"/>
                </a:rPr>
                <a:t>tarjoavat</a:t>
              </a:r>
              <a:r>
                <a:rPr lang="en-US" sz="2000" b="1" dirty="0">
                  <a:solidFill>
                    <a:srgbClr val="09465E"/>
                  </a:solidFill>
                  <a:latin typeface="Arimo Bold"/>
                  <a:ea typeface="Arimo Bold"/>
                  <a:cs typeface="Arimo Bold"/>
                  <a:sym typeface="Arimo Bold"/>
                </a:rPr>
                <a:t> </a:t>
              </a:r>
              <a:r>
                <a:rPr lang="en-US" sz="2000" b="1" dirty="0" err="1">
                  <a:solidFill>
                    <a:srgbClr val="09465E"/>
                  </a:solidFill>
                  <a:latin typeface="Arimo Bold"/>
                  <a:ea typeface="Arimo Bold"/>
                  <a:cs typeface="Arimo Bold"/>
                  <a:sym typeface="Arimo Bold"/>
                </a:rPr>
                <a:t>yritykset</a:t>
              </a:r>
              <a:r>
                <a:rPr lang="en-US" sz="2000" b="1" dirty="0">
                  <a:solidFill>
                    <a:srgbClr val="09465E"/>
                  </a:solidFill>
                  <a:latin typeface="Arimo Bold"/>
                  <a:ea typeface="Arimo Bold"/>
                  <a:cs typeface="Arimo Bold"/>
                  <a:sym typeface="Arimo Bold"/>
                </a:rPr>
                <a:t> </a:t>
              </a:r>
              <a:r>
                <a:rPr lang="en-US" sz="2000" b="1" dirty="0" err="1">
                  <a:solidFill>
                    <a:srgbClr val="09465E"/>
                  </a:solidFill>
                  <a:latin typeface="Arimo Bold"/>
                  <a:ea typeface="Arimo Bold"/>
                  <a:cs typeface="Arimo Bold"/>
                  <a:sym typeface="Arimo Bold"/>
                </a:rPr>
                <a:t>kohtaavat</a:t>
              </a:r>
              <a:r>
                <a:rPr lang="en-US" sz="2000" b="1" dirty="0">
                  <a:solidFill>
                    <a:srgbClr val="09465E"/>
                  </a:solidFill>
                  <a:latin typeface="Arimo Bold"/>
                  <a:ea typeface="Arimo Bold"/>
                  <a:cs typeface="Arimo Bold"/>
                  <a:sym typeface="Arimo Bold"/>
                </a:rPr>
                <a:t> </a:t>
              </a:r>
              <a:r>
                <a:rPr lang="en-US" sz="2000" b="1" dirty="0" err="1">
                  <a:solidFill>
                    <a:srgbClr val="09465E"/>
                  </a:solidFill>
                  <a:latin typeface="Arimo Bold"/>
                  <a:ea typeface="Arimo Bold"/>
                  <a:cs typeface="Arimo Bold"/>
                  <a:sym typeface="Arimo Bold"/>
                </a:rPr>
                <a:t>toisiaan</a:t>
              </a:r>
              <a:r>
                <a:rPr lang="en-US" sz="2000" b="1" dirty="0">
                  <a:solidFill>
                    <a:srgbClr val="09465E"/>
                  </a:solidFill>
                  <a:latin typeface="Arimo Bold"/>
                  <a:ea typeface="Arimo Bold"/>
                  <a:cs typeface="Arimo Bold"/>
                  <a:sym typeface="Arimo Bold"/>
                </a:rPr>
                <a:t>.</a:t>
              </a:r>
            </a:p>
            <a:p>
              <a:pPr marL="0" lvl="0" indent="0" algn="l">
                <a:lnSpc>
                  <a:spcPts val="2178"/>
                </a:lnSpc>
              </a:pPr>
              <a:endParaRPr lang="en-US" sz="2000" b="1" u="sng" dirty="0">
                <a:solidFill>
                  <a:srgbClr val="09465E"/>
                </a:solidFill>
                <a:latin typeface="Arimo Bold"/>
                <a:ea typeface="Arimo Bold"/>
                <a:cs typeface="Arimo Bold"/>
                <a:sym typeface="Arimo Bold"/>
                <a:hlinkClick r:id="rId4" tooltip="https://sivuvirtaporssi.fi/"/>
              </a:endParaRPr>
            </a:p>
            <a:p>
              <a:pPr marL="0" lvl="0" indent="0" algn="l">
                <a:lnSpc>
                  <a:spcPts val="1894"/>
                </a:lnSpc>
              </a:pPr>
              <a:r>
                <a:rPr lang="en-US" sz="2000" b="1" u="sng" dirty="0" err="1">
                  <a:solidFill>
                    <a:srgbClr val="09465E"/>
                  </a:solidFill>
                  <a:latin typeface="Arimo Bold"/>
                  <a:ea typeface="Arimo Bold"/>
                  <a:cs typeface="Arimo Bold"/>
                  <a:sym typeface="Arimo Bold"/>
                  <a:hlinkClick r:id="rId4" tooltip="https://sivuvirtaporssi.fi/"/>
                </a:rPr>
                <a:t>Biomassa</a:t>
              </a:r>
              <a:r>
                <a:rPr lang="en-US" sz="2000" b="1" u="sng" dirty="0">
                  <a:solidFill>
                    <a:srgbClr val="09465E"/>
                  </a:solidFill>
                  <a:latin typeface="Arimo Bold"/>
                  <a:ea typeface="Arimo Bold"/>
                  <a:cs typeface="Arimo Bold"/>
                  <a:sym typeface="Arimo Bold"/>
                  <a:hlinkClick r:id="rId4" tooltip="https://sivuvirtaporssi.fi/"/>
                </a:rPr>
                <a:t> Atlas:</a:t>
              </a:r>
            </a:p>
            <a:p>
              <a:pPr marL="0" lvl="0" indent="0" algn="l">
                <a:lnSpc>
                  <a:spcPts val="1894"/>
                </a:lnSpc>
              </a:pPr>
              <a:r>
                <a:rPr lang="en-US" sz="2000" b="1" dirty="0" err="1">
                  <a:solidFill>
                    <a:srgbClr val="467886"/>
                  </a:solidFill>
                  <a:latin typeface="Arimo Bold"/>
                  <a:ea typeface="Arimo Bold"/>
                  <a:cs typeface="Arimo Bold"/>
                  <a:sym typeface="Arimo Bold"/>
                </a:rPr>
                <a:t>Biomassa</a:t>
              </a:r>
              <a:r>
                <a:rPr lang="en-US" sz="2000" b="1" dirty="0">
                  <a:solidFill>
                    <a:srgbClr val="467886"/>
                  </a:solidFill>
                  <a:latin typeface="Arimo Bold"/>
                  <a:ea typeface="Arimo Bold"/>
                  <a:cs typeface="Arimo Bold"/>
                  <a:sym typeface="Arimo Bold"/>
                </a:rPr>
                <a:t> Atlas on </a:t>
              </a:r>
              <a:r>
                <a:rPr lang="en-US" sz="2000" b="1" dirty="0" err="1">
                  <a:solidFill>
                    <a:srgbClr val="467886"/>
                  </a:solidFill>
                  <a:latin typeface="Arimo Bold"/>
                  <a:ea typeface="Arimo Bold"/>
                  <a:cs typeface="Arimo Bold"/>
                  <a:sym typeface="Arimo Bold"/>
                </a:rPr>
                <a:t>julkinen</a:t>
              </a:r>
              <a:r>
                <a:rPr lang="en-US" sz="2000" b="1" dirty="0">
                  <a:solidFill>
                    <a:srgbClr val="467886"/>
                  </a:solidFill>
                  <a:latin typeface="Arimo Bold"/>
                  <a:ea typeface="Arimo Bold"/>
                  <a:cs typeface="Arimo Bold"/>
                  <a:sym typeface="Arimo Bold"/>
                </a:rPr>
                <a:t> </a:t>
              </a:r>
              <a:r>
                <a:rPr lang="en-US" sz="2000" b="1" dirty="0" err="1">
                  <a:solidFill>
                    <a:srgbClr val="467886"/>
                  </a:solidFill>
                  <a:latin typeface="Arimo Bold"/>
                  <a:ea typeface="Arimo Bold"/>
                  <a:cs typeface="Arimo Bold"/>
                  <a:sym typeface="Arimo Bold"/>
                </a:rPr>
                <a:t>palvelu</a:t>
              </a:r>
              <a:r>
                <a:rPr lang="en-US" sz="2000" b="1" dirty="0">
                  <a:solidFill>
                    <a:srgbClr val="467886"/>
                  </a:solidFill>
                  <a:latin typeface="Arimo Bold"/>
                  <a:ea typeface="Arimo Bold"/>
                  <a:cs typeface="Arimo Bold"/>
                  <a:sym typeface="Arimo Bold"/>
                </a:rPr>
                <a:t>, </a:t>
              </a:r>
              <a:r>
                <a:rPr lang="en-US" sz="2000" b="1" dirty="0" err="1">
                  <a:solidFill>
                    <a:srgbClr val="467886"/>
                  </a:solidFill>
                  <a:latin typeface="Arimo Bold"/>
                  <a:ea typeface="Arimo Bold"/>
                  <a:cs typeface="Arimo Bold"/>
                  <a:sym typeface="Arimo Bold"/>
                </a:rPr>
                <a:t>joka</a:t>
              </a:r>
              <a:r>
                <a:rPr lang="en-US" sz="2000" b="1" dirty="0">
                  <a:solidFill>
                    <a:srgbClr val="467886"/>
                  </a:solidFill>
                  <a:latin typeface="Arimo Bold"/>
                  <a:ea typeface="Arimo Bold"/>
                  <a:cs typeface="Arimo Bold"/>
                  <a:sym typeface="Arimo Bold"/>
                </a:rPr>
                <a:t> </a:t>
              </a:r>
              <a:r>
                <a:rPr lang="en-US" sz="2000" b="1" dirty="0" err="1">
                  <a:solidFill>
                    <a:srgbClr val="467886"/>
                  </a:solidFill>
                  <a:latin typeface="Arimo Bold"/>
                  <a:ea typeface="Arimo Bold"/>
                  <a:cs typeface="Arimo Bold"/>
                  <a:sym typeface="Arimo Bold"/>
                </a:rPr>
                <a:t>kokoaa</a:t>
              </a:r>
              <a:r>
                <a:rPr lang="en-US" sz="2000" b="1" dirty="0">
                  <a:solidFill>
                    <a:srgbClr val="467886"/>
                  </a:solidFill>
                  <a:latin typeface="Arimo Bold"/>
                  <a:ea typeface="Arimo Bold"/>
                  <a:cs typeface="Arimo Bold"/>
                  <a:sym typeface="Arimo Bold"/>
                </a:rPr>
                <a:t> </a:t>
              </a:r>
              <a:r>
                <a:rPr lang="en-US" sz="2000" b="1" dirty="0" err="1">
                  <a:solidFill>
                    <a:srgbClr val="467886"/>
                  </a:solidFill>
                  <a:latin typeface="Arimo Bold"/>
                  <a:ea typeface="Arimo Bold"/>
                  <a:cs typeface="Arimo Bold"/>
                  <a:sym typeface="Arimo Bold"/>
                </a:rPr>
                <a:t>biomassan</a:t>
              </a:r>
              <a:r>
                <a:rPr lang="en-US" sz="2000" b="1" dirty="0">
                  <a:solidFill>
                    <a:srgbClr val="467886"/>
                  </a:solidFill>
                  <a:latin typeface="Arimo Bold"/>
                  <a:ea typeface="Arimo Bold"/>
                  <a:cs typeface="Arimo Bold"/>
                  <a:sym typeface="Arimo Bold"/>
                </a:rPr>
                <a:t> </a:t>
              </a:r>
              <a:r>
                <a:rPr lang="en-US" sz="2000" b="1" dirty="0" err="1">
                  <a:solidFill>
                    <a:srgbClr val="467886"/>
                  </a:solidFill>
                  <a:latin typeface="Arimo Bold"/>
                  <a:ea typeface="Arimo Bold"/>
                  <a:cs typeface="Arimo Bold"/>
                  <a:sym typeface="Arimo Bold"/>
                </a:rPr>
                <a:t>sijaintitiedot</a:t>
              </a:r>
              <a:r>
                <a:rPr lang="en-US" sz="2000" b="1" dirty="0">
                  <a:solidFill>
                    <a:srgbClr val="467886"/>
                  </a:solidFill>
                  <a:latin typeface="Arimo Bold"/>
                  <a:ea typeface="Arimo Bold"/>
                  <a:cs typeface="Arimo Bold"/>
                  <a:sym typeface="Arimo Bold"/>
                </a:rPr>
                <a:t> </a:t>
              </a:r>
              <a:r>
                <a:rPr lang="en-US" sz="2000" b="1" dirty="0" err="1">
                  <a:solidFill>
                    <a:srgbClr val="467886"/>
                  </a:solidFill>
                  <a:latin typeface="Arimo Bold"/>
                  <a:ea typeface="Arimo Bold"/>
                  <a:cs typeface="Arimo Bold"/>
                  <a:sym typeface="Arimo Bold"/>
                </a:rPr>
                <a:t>yhteen</a:t>
              </a:r>
              <a:r>
                <a:rPr lang="en-US" sz="2000" b="1" dirty="0">
                  <a:solidFill>
                    <a:srgbClr val="467886"/>
                  </a:solidFill>
                  <a:latin typeface="Arimo Bold"/>
                  <a:ea typeface="Arimo Bold"/>
                  <a:cs typeface="Arimo Bold"/>
                  <a:sym typeface="Arimo Bold"/>
                </a:rPr>
                <a:t> </a:t>
              </a:r>
              <a:r>
                <a:rPr lang="en-US" sz="2000" b="1" dirty="0" err="1">
                  <a:solidFill>
                    <a:srgbClr val="467886"/>
                  </a:solidFill>
                  <a:latin typeface="Arimo Bold"/>
                  <a:ea typeface="Arimo Bold"/>
                  <a:cs typeface="Arimo Bold"/>
                  <a:sym typeface="Arimo Bold"/>
                </a:rPr>
                <a:t>käyttöliittymään</a:t>
              </a:r>
              <a:r>
                <a:rPr lang="en-US" sz="2000" b="1" dirty="0">
                  <a:solidFill>
                    <a:srgbClr val="467886"/>
                  </a:solidFill>
                  <a:latin typeface="Arimo Bold"/>
                  <a:ea typeface="Arimo Bold"/>
                  <a:cs typeface="Arimo Bold"/>
                  <a:sym typeface="Arimo Bold"/>
                </a:rPr>
                <a:t>.</a:t>
              </a:r>
            </a:p>
            <a:p>
              <a:pPr marL="0" lvl="0" indent="0" algn="l">
                <a:lnSpc>
                  <a:spcPts val="2178"/>
                </a:lnSpc>
              </a:pPr>
              <a:endParaRPr lang="en-US" sz="2000" b="1" u="sng" dirty="0">
                <a:solidFill>
                  <a:srgbClr val="467886"/>
                </a:solidFill>
                <a:latin typeface="Arimo Bold"/>
                <a:ea typeface="Arimo Bold"/>
                <a:cs typeface="Arimo Bold"/>
                <a:sym typeface="Arimo Bold"/>
                <a:hlinkClick r:id="rId4" tooltip="https://sivuvirtaporssi.fi/"/>
              </a:endParaRPr>
            </a:p>
            <a:p>
              <a:pPr marL="0" lvl="0" indent="0" algn="l">
                <a:lnSpc>
                  <a:spcPts val="1894"/>
                </a:lnSpc>
              </a:pPr>
              <a:r>
                <a:rPr lang="en-US" sz="2000" b="1" u="sng" dirty="0">
                  <a:solidFill>
                    <a:srgbClr val="09465E"/>
                  </a:solidFill>
                  <a:latin typeface="Arimo Bold"/>
                  <a:ea typeface="Arimo Bold"/>
                  <a:cs typeface="Arimo Bold"/>
                  <a:sym typeface="Arimo Bold"/>
                  <a:hlinkClick r:id="rId4" tooltip="https://sivuvirtaporssi.fi/"/>
                </a:rPr>
                <a:t>Kaura on </a:t>
              </a:r>
              <a:r>
                <a:rPr lang="en-US" sz="2000" b="1" u="sng" dirty="0" err="1">
                  <a:solidFill>
                    <a:srgbClr val="09465E"/>
                  </a:solidFill>
                  <a:latin typeface="Arimo Bold"/>
                  <a:ea typeface="Arimo Bold"/>
                  <a:cs typeface="Arimo Bold"/>
                  <a:sym typeface="Arimo Bold"/>
                  <a:hlinkClick r:id="rId4" tooltip="https://sivuvirtaporssi.fi/"/>
                </a:rPr>
                <a:t>Fazerin</a:t>
              </a:r>
              <a:r>
                <a:rPr lang="en-US" sz="2000" b="1" u="sng" dirty="0">
                  <a:solidFill>
                    <a:srgbClr val="09465E"/>
                  </a:solidFill>
                  <a:latin typeface="Arimo Bold"/>
                  <a:ea typeface="Arimo Bold"/>
                  <a:cs typeface="Arimo Bold"/>
                  <a:sym typeface="Arimo Bold"/>
                  <a:hlinkClick r:id="rId4" tooltip="https://sivuvirtaporssi.fi/"/>
                </a:rPr>
                <a:t> </a:t>
              </a:r>
              <a:r>
                <a:rPr lang="en-US" sz="2000" b="1" u="sng" dirty="0" err="1">
                  <a:solidFill>
                    <a:srgbClr val="09465E"/>
                  </a:solidFill>
                  <a:latin typeface="Arimo Bold"/>
                  <a:ea typeface="Arimo Bold"/>
                  <a:cs typeface="Arimo Bold"/>
                  <a:sym typeface="Arimo Bold"/>
                  <a:hlinkClick r:id="rId4" tooltip="https://sivuvirtaporssi.fi/"/>
                </a:rPr>
                <a:t>huipputuote</a:t>
              </a:r>
              <a:r>
                <a:rPr lang="en-US" sz="2000" b="1" u="sng" dirty="0">
                  <a:solidFill>
                    <a:srgbClr val="09465E"/>
                  </a:solidFill>
                  <a:latin typeface="Arimo Bold"/>
                  <a:ea typeface="Arimo Bold"/>
                  <a:cs typeface="Arimo Bold"/>
                  <a:sym typeface="Arimo Bold"/>
                  <a:hlinkClick r:id="rId4" tooltip="https://sivuvirtaporssi.fi/"/>
                </a:rPr>
                <a:t> – video: </a:t>
              </a:r>
            </a:p>
            <a:p>
              <a:pPr marL="0" lvl="0" indent="0" algn="l">
                <a:lnSpc>
                  <a:spcPts val="1894"/>
                </a:lnSpc>
              </a:pPr>
              <a:r>
                <a:rPr lang="en-US" sz="2000" b="1" dirty="0" err="1">
                  <a:solidFill>
                    <a:srgbClr val="09465E"/>
                  </a:solidFill>
                  <a:latin typeface="Arimo Bold"/>
                  <a:ea typeface="Arimo Bold"/>
                  <a:cs typeface="Arimo Bold"/>
                  <a:sym typeface="Arimo Bold"/>
                </a:rPr>
                <a:t>Kauratuotteiden</a:t>
              </a:r>
              <a:r>
                <a:rPr lang="en-US" sz="2000" b="1" dirty="0">
                  <a:solidFill>
                    <a:srgbClr val="09465E"/>
                  </a:solidFill>
                  <a:latin typeface="Arimo Bold"/>
                  <a:ea typeface="Arimo Bold"/>
                  <a:cs typeface="Arimo Bold"/>
                  <a:sym typeface="Arimo Bold"/>
                </a:rPr>
                <a:t> </a:t>
              </a:r>
              <a:r>
                <a:rPr lang="en-US" sz="2000" b="1" dirty="0" err="1">
                  <a:solidFill>
                    <a:srgbClr val="09465E"/>
                  </a:solidFill>
                  <a:latin typeface="Arimo Bold"/>
                  <a:ea typeface="Arimo Bold"/>
                  <a:cs typeface="Arimo Bold"/>
                  <a:sym typeface="Arimo Bold"/>
                </a:rPr>
                <a:t>valmistuksessa</a:t>
              </a:r>
              <a:r>
                <a:rPr lang="en-US" sz="2000" b="1" dirty="0">
                  <a:solidFill>
                    <a:srgbClr val="09465E"/>
                  </a:solidFill>
                  <a:latin typeface="Arimo Bold"/>
                  <a:ea typeface="Arimo Bold"/>
                  <a:cs typeface="Arimo Bold"/>
                  <a:sym typeface="Arimo Bold"/>
                </a:rPr>
                <a:t> Fazer on </a:t>
              </a:r>
              <a:r>
                <a:rPr lang="en-US" sz="2000" b="1" dirty="0" err="1">
                  <a:solidFill>
                    <a:srgbClr val="09465E"/>
                  </a:solidFill>
                  <a:latin typeface="Arimo Bold"/>
                  <a:ea typeface="Arimo Bold"/>
                  <a:cs typeface="Arimo Bold"/>
                  <a:sym typeface="Arimo Bold"/>
                </a:rPr>
                <a:t>ainutlaatuinen</a:t>
              </a:r>
              <a:r>
                <a:rPr lang="en-US" sz="2000" b="1" dirty="0">
                  <a:solidFill>
                    <a:srgbClr val="09465E"/>
                  </a:solidFill>
                  <a:latin typeface="Arimo Bold"/>
                  <a:ea typeface="Arimo Bold"/>
                  <a:cs typeface="Arimo Bold"/>
                  <a:sym typeface="Arimo Bold"/>
                </a:rPr>
                <a:t> </a:t>
              </a:r>
              <a:r>
                <a:rPr lang="en-US" sz="2000" b="1" dirty="0" err="1">
                  <a:solidFill>
                    <a:srgbClr val="09465E"/>
                  </a:solidFill>
                  <a:latin typeface="Arimo Bold"/>
                  <a:ea typeface="Arimo Bold"/>
                  <a:cs typeface="Arimo Bold"/>
                  <a:sym typeface="Arimo Bold"/>
                </a:rPr>
                <a:t>edelläkävijä</a:t>
              </a:r>
              <a:r>
                <a:rPr lang="en-US" sz="2000" b="1" dirty="0">
                  <a:solidFill>
                    <a:srgbClr val="09465E"/>
                  </a:solidFill>
                  <a:latin typeface="Arimo Bold"/>
                  <a:ea typeface="Arimo Bold"/>
                  <a:cs typeface="Arimo Bold"/>
                  <a:sym typeface="Arimo Bold"/>
                </a:rPr>
                <a:t> </a:t>
              </a:r>
              <a:r>
                <a:rPr lang="en-US" sz="2000" b="1" dirty="0" err="1">
                  <a:solidFill>
                    <a:srgbClr val="09465E"/>
                  </a:solidFill>
                  <a:latin typeface="Arimo Bold"/>
                  <a:ea typeface="Arimo Bold"/>
                  <a:cs typeface="Arimo Bold"/>
                  <a:sym typeface="Arimo Bold"/>
                </a:rPr>
                <a:t>Suomessa</a:t>
              </a:r>
              <a:r>
                <a:rPr lang="en-US" sz="2000" b="1" dirty="0">
                  <a:solidFill>
                    <a:srgbClr val="09465E"/>
                  </a:solidFill>
                  <a:latin typeface="Arimo Bold"/>
                  <a:ea typeface="Arimo Bold"/>
                  <a:cs typeface="Arimo Bold"/>
                  <a:sym typeface="Arimo Bold"/>
                </a:rPr>
                <a:t>. </a:t>
              </a:r>
              <a:r>
                <a:rPr lang="en-US" sz="2000" b="1" dirty="0" err="1">
                  <a:solidFill>
                    <a:srgbClr val="09465E"/>
                  </a:solidFill>
                  <a:latin typeface="Arimo Bold"/>
                  <a:ea typeface="Arimo Bold"/>
                  <a:cs typeface="Arimo Bold"/>
                  <a:sym typeface="Arimo Bold"/>
                </a:rPr>
                <a:t>Tiesitkö</a:t>
              </a:r>
              <a:r>
                <a:rPr lang="en-US" sz="2000" b="1" dirty="0">
                  <a:solidFill>
                    <a:srgbClr val="09465E"/>
                  </a:solidFill>
                  <a:latin typeface="Arimo Bold"/>
                  <a:ea typeface="Arimo Bold"/>
                  <a:cs typeface="Arimo Bold"/>
                  <a:sym typeface="Arimo Bold"/>
                </a:rPr>
                <a:t>, </a:t>
              </a:r>
              <a:r>
                <a:rPr lang="en-US" sz="2000" b="1" dirty="0" err="1">
                  <a:solidFill>
                    <a:srgbClr val="09465E"/>
                  </a:solidFill>
                  <a:latin typeface="Arimo Bold"/>
                  <a:ea typeface="Arimo Bold"/>
                  <a:cs typeface="Arimo Bold"/>
                  <a:sym typeface="Arimo Bold"/>
                </a:rPr>
                <a:t>että</a:t>
              </a:r>
              <a:r>
                <a:rPr lang="en-US" sz="2000" b="1" dirty="0">
                  <a:solidFill>
                    <a:srgbClr val="09465E"/>
                  </a:solidFill>
                  <a:latin typeface="Arimo Bold"/>
                  <a:ea typeface="Arimo Bold"/>
                  <a:cs typeface="Arimo Bold"/>
                  <a:sym typeface="Arimo Bold"/>
                </a:rPr>
                <a:t> </a:t>
              </a:r>
              <a:r>
                <a:rPr lang="en-US" sz="2000" b="1" dirty="0" err="1">
                  <a:solidFill>
                    <a:srgbClr val="09465E"/>
                  </a:solidFill>
                  <a:latin typeface="Arimo Bold"/>
                  <a:ea typeface="Arimo Bold"/>
                  <a:cs typeface="Arimo Bold"/>
                  <a:sym typeface="Arimo Bold"/>
                </a:rPr>
                <a:t>meillä</a:t>
              </a:r>
              <a:r>
                <a:rPr lang="en-US" sz="2000" b="1" dirty="0">
                  <a:solidFill>
                    <a:srgbClr val="09465E"/>
                  </a:solidFill>
                  <a:latin typeface="Arimo Bold"/>
                  <a:ea typeface="Arimo Bold"/>
                  <a:cs typeface="Arimo Bold"/>
                  <a:sym typeface="Arimo Bold"/>
                </a:rPr>
                <a:t> on </a:t>
              </a:r>
              <a:r>
                <a:rPr lang="en-US" sz="2000" b="1" dirty="0" err="1">
                  <a:solidFill>
                    <a:srgbClr val="09465E"/>
                  </a:solidFill>
                  <a:latin typeface="Arimo Bold"/>
                  <a:ea typeface="Arimo Bold"/>
                  <a:cs typeface="Arimo Bold"/>
                  <a:sym typeface="Arimo Bold"/>
                </a:rPr>
                <a:t>lähes</a:t>
              </a:r>
              <a:r>
                <a:rPr lang="en-US" sz="2000" b="1" dirty="0">
                  <a:solidFill>
                    <a:srgbClr val="09465E"/>
                  </a:solidFill>
                  <a:latin typeface="Arimo Bold"/>
                  <a:ea typeface="Arimo Bold"/>
                  <a:cs typeface="Arimo Bold"/>
                  <a:sym typeface="Arimo Bold"/>
                </a:rPr>
                <a:t> 200 </a:t>
              </a:r>
              <a:r>
                <a:rPr lang="en-US" sz="2000" b="1" dirty="0" err="1">
                  <a:solidFill>
                    <a:srgbClr val="09465E"/>
                  </a:solidFill>
                  <a:latin typeface="Arimo Bold"/>
                  <a:ea typeface="Arimo Bold"/>
                  <a:cs typeface="Arimo Bold"/>
                  <a:sym typeface="Arimo Bold"/>
                </a:rPr>
                <a:t>tuotetta</a:t>
              </a:r>
              <a:r>
                <a:rPr lang="en-US" sz="2000" b="1" dirty="0">
                  <a:solidFill>
                    <a:srgbClr val="09465E"/>
                  </a:solidFill>
                  <a:latin typeface="Arimo Bold"/>
                  <a:ea typeface="Arimo Bold"/>
                  <a:cs typeface="Arimo Bold"/>
                  <a:sym typeface="Arimo Bold"/>
                </a:rPr>
                <a:t>, </a:t>
              </a:r>
              <a:r>
                <a:rPr lang="en-US" sz="2000" b="1" dirty="0" err="1">
                  <a:solidFill>
                    <a:srgbClr val="09465E"/>
                  </a:solidFill>
                  <a:latin typeface="Arimo Bold"/>
                  <a:ea typeface="Arimo Bold"/>
                  <a:cs typeface="Arimo Bold"/>
                  <a:sym typeface="Arimo Bold"/>
                </a:rPr>
                <a:t>joissa</a:t>
              </a:r>
              <a:r>
                <a:rPr lang="en-US" sz="2000" b="1" dirty="0">
                  <a:solidFill>
                    <a:srgbClr val="09465E"/>
                  </a:solidFill>
                  <a:latin typeface="Arimo Bold"/>
                  <a:ea typeface="Arimo Bold"/>
                  <a:cs typeface="Arimo Bold"/>
                  <a:sym typeface="Arimo Bold"/>
                </a:rPr>
                <a:t> </a:t>
              </a:r>
              <a:r>
                <a:rPr lang="en-US" sz="2000" b="1" dirty="0" err="1">
                  <a:solidFill>
                    <a:srgbClr val="09465E"/>
                  </a:solidFill>
                  <a:latin typeface="Arimo Bold"/>
                  <a:ea typeface="Arimo Bold"/>
                  <a:cs typeface="Arimo Bold"/>
                  <a:sym typeface="Arimo Bold"/>
                </a:rPr>
                <a:t>hyödynnämme</a:t>
              </a:r>
              <a:r>
                <a:rPr lang="en-US" sz="2000" b="1" dirty="0">
                  <a:solidFill>
                    <a:srgbClr val="09465E"/>
                  </a:solidFill>
                  <a:latin typeface="Arimo Bold"/>
                  <a:ea typeface="Arimo Bold"/>
                  <a:cs typeface="Arimo Bold"/>
                  <a:sym typeface="Arimo Bold"/>
                </a:rPr>
                <a:t> </a:t>
              </a:r>
              <a:r>
                <a:rPr lang="en-US" sz="2000" b="1" dirty="0" err="1">
                  <a:solidFill>
                    <a:srgbClr val="09465E"/>
                  </a:solidFill>
                  <a:latin typeface="Arimo Bold"/>
                  <a:ea typeface="Arimo Bold"/>
                  <a:cs typeface="Arimo Bold"/>
                  <a:sym typeface="Arimo Bold"/>
                </a:rPr>
                <a:t>kauraa</a:t>
              </a:r>
              <a:r>
                <a:rPr lang="en-US" sz="2000" b="1" dirty="0">
                  <a:solidFill>
                    <a:srgbClr val="09465E"/>
                  </a:solidFill>
                  <a:latin typeface="Arimo Bold"/>
                  <a:ea typeface="Arimo Bold"/>
                  <a:cs typeface="Arimo Bold"/>
                  <a:sym typeface="Arimo Bold"/>
                </a:rPr>
                <a:t>?</a:t>
              </a:r>
              <a:endParaRPr lang="en-US" sz="2000" b="1" dirty="0">
                <a:solidFill>
                  <a:srgbClr val="09465E"/>
                </a:solidFill>
                <a:latin typeface="Arimo Bold"/>
                <a:ea typeface="Arimo Bold"/>
                <a:cs typeface="Arimo Bold"/>
                <a:sym typeface="Arimo Bold"/>
                <a:hlinkClick r:id="rId4" tooltip="https://sivuvirtaporssi.fi/"/>
              </a:endParaRPr>
            </a:p>
          </p:txBody>
        </p:sp>
      </p:grpSp>
      <p:grpSp>
        <p:nvGrpSpPr>
          <p:cNvPr id="14" name="Group 14"/>
          <p:cNvGrpSpPr/>
          <p:nvPr/>
        </p:nvGrpSpPr>
        <p:grpSpPr>
          <a:xfrm>
            <a:off x="58275" y="1498036"/>
            <a:ext cx="3268374" cy="572485"/>
            <a:chOff x="0" y="0"/>
            <a:chExt cx="7453800" cy="1305600"/>
          </a:xfrm>
        </p:grpSpPr>
        <p:sp>
          <p:nvSpPr>
            <p:cNvPr id="15" name="Freeform 15"/>
            <p:cNvSpPr/>
            <p:nvPr/>
          </p:nvSpPr>
          <p:spPr>
            <a:xfrm>
              <a:off x="0" y="0"/>
              <a:ext cx="7453757" cy="1305560"/>
            </a:xfrm>
            <a:custGeom>
              <a:avLst/>
              <a:gdLst/>
              <a:ahLst/>
              <a:cxnLst/>
              <a:rect l="l" t="t" r="r" b="b"/>
              <a:pathLst>
                <a:path w="7453757" h="1305560">
                  <a:moveTo>
                    <a:pt x="0" y="0"/>
                  </a:moveTo>
                  <a:lnTo>
                    <a:pt x="7453757" y="0"/>
                  </a:lnTo>
                  <a:lnTo>
                    <a:pt x="7453757" y="1305560"/>
                  </a:lnTo>
                  <a:lnTo>
                    <a:pt x="0" y="1305560"/>
                  </a:lnTo>
                  <a:close/>
                </a:path>
              </a:pathLst>
            </a:custGeom>
            <a:solidFill>
              <a:srgbClr val="60BA47"/>
            </a:solidFill>
          </p:spPr>
          <p:txBody>
            <a:bodyPr/>
            <a:lstStyle/>
            <a:p>
              <a:endParaRPr lang="fi-FI"/>
            </a:p>
          </p:txBody>
        </p:sp>
        <p:sp>
          <p:nvSpPr>
            <p:cNvPr id="16" name="TextBox 16"/>
            <p:cNvSpPr txBox="1"/>
            <p:nvPr/>
          </p:nvSpPr>
          <p:spPr>
            <a:xfrm>
              <a:off x="0" y="-19050"/>
              <a:ext cx="7453800" cy="1324650"/>
            </a:xfrm>
            <a:prstGeom prst="rect">
              <a:avLst/>
            </a:prstGeom>
          </p:spPr>
          <p:txBody>
            <a:bodyPr lIns="29700" tIns="29700" rIns="29700" bIns="29700" rtlCol="0" anchor="ctr"/>
            <a:lstStyle/>
            <a:p>
              <a:pPr marL="0" lvl="0" indent="0" algn="l">
                <a:lnSpc>
                  <a:spcPts val="2651"/>
                </a:lnSpc>
              </a:pPr>
              <a:r>
                <a:rPr lang="en-US" sz="2455" b="1">
                  <a:solidFill>
                    <a:srgbClr val="FFFFFF"/>
                  </a:solidFill>
                  <a:latin typeface="Calibri (MS) Bold"/>
                  <a:ea typeface="Calibri (MS) Bold"/>
                  <a:cs typeface="Calibri (MS) Bold"/>
                  <a:sym typeface="Calibri (MS) Bold"/>
                </a:rPr>
                <a:t>LUE LISÄÄ</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a:p>
        </p:txBody>
      </p:sp>
      <p:sp>
        <p:nvSpPr>
          <p:cNvPr id="18" name="Freeform 18"/>
          <p:cNvSpPr/>
          <p:nvPr/>
        </p:nvSpPr>
        <p:spPr>
          <a:xfrm>
            <a:off x="8623300" y="3930881"/>
            <a:ext cx="490181" cy="490181"/>
          </a:xfrm>
          <a:custGeom>
            <a:avLst/>
            <a:gdLst/>
            <a:ahLst/>
            <a:cxnLst/>
            <a:rect l="l" t="t" r="r" b="b"/>
            <a:pathLst>
              <a:path w="490181" h="490181">
                <a:moveTo>
                  <a:pt x="0" y="0"/>
                </a:moveTo>
                <a:lnTo>
                  <a:pt x="490181" y="0"/>
                </a:lnTo>
                <a:lnTo>
                  <a:pt x="490181" y="490180"/>
                </a:lnTo>
                <a:lnTo>
                  <a:pt x="0" y="490180"/>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fi-FI"/>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2510468" y="-1007981"/>
            <a:ext cx="5385481" cy="9575962"/>
            <a:chOff x="0" y="0"/>
            <a:chExt cx="12282040" cy="21838782"/>
          </a:xfrm>
        </p:grpSpPr>
        <p:sp>
          <p:nvSpPr>
            <p:cNvPr id="7" name="Freeform 7"/>
            <p:cNvSpPr/>
            <p:nvPr/>
          </p:nvSpPr>
          <p:spPr>
            <a:xfrm>
              <a:off x="0" y="0"/>
              <a:ext cx="12282043" cy="21838793"/>
            </a:xfrm>
            <a:custGeom>
              <a:avLst/>
              <a:gdLst/>
              <a:ahLst/>
              <a:cxnLst/>
              <a:rect l="l" t="t" r="r" b="b"/>
              <a:pathLst>
                <a:path w="12282043" h="21838793">
                  <a:moveTo>
                    <a:pt x="0" y="0"/>
                  </a:moveTo>
                  <a:lnTo>
                    <a:pt x="12282043" y="0"/>
                  </a:lnTo>
                  <a:lnTo>
                    <a:pt x="12282043" y="21838793"/>
                  </a:lnTo>
                  <a:lnTo>
                    <a:pt x="0" y="21838793"/>
                  </a:lnTo>
                  <a:close/>
                </a:path>
              </a:pathLst>
            </a:custGeom>
            <a:solidFill>
              <a:srgbClr val="FFFFFF"/>
            </a:solidFill>
          </p:spPr>
          <p:txBody>
            <a:bodyPr/>
            <a:lstStyle/>
            <a:p>
              <a:endParaRPr lang="fi-FI"/>
            </a:p>
          </p:txBody>
        </p:sp>
        <p:sp>
          <p:nvSpPr>
            <p:cNvPr id="8" name="TextBox 8"/>
            <p:cNvSpPr txBox="1"/>
            <p:nvPr/>
          </p:nvSpPr>
          <p:spPr>
            <a:xfrm>
              <a:off x="0" y="-19050"/>
              <a:ext cx="12282040" cy="2185783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sp>
        <p:nvSpPr>
          <p:cNvPr id="11" name="Freeform 11"/>
          <p:cNvSpPr/>
          <p:nvPr/>
        </p:nvSpPr>
        <p:spPr>
          <a:xfrm>
            <a:off x="700810" y="1427332"/>
            <a:ext cx="8948281" cy="4705335"/>
          </a:xfrm>
          <a:custGeom>
            <a:avLst/>
            <a:gdLst/>
            <a:ahLst/>
            <a:cxnLst/>
            <a:rect l="l" t="t" r="r" b="b"/>
            <a:pathLst>
              <a:path w="8948281" h="4705335">
                <a:moveTo>
                  <a:pt x="0" y="0"/>
                </a:moveTo>
                <a:lnTo>
                  <a:pt x="8948282" y="0"/>
                </a:lnTo>
                <a:lnTo>
                  <a:pt x="8948282" y="4705335"/>
                </a:lnTo>
                <a:lnTo>
                  <a:pt x="0" y="4705335"/>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2" name="Group 12"/>
          <p:cNvGrpSpPr/>
          <p:nvPr/>
        </p:nvGrpSpPr>
        <p:grpSpPr>
          <a:xfrm>
            <a:off x="700810" y="1691415"/>
            <a:ext cx="8948281" cy="4441252"/>
            <a:chOff x="0" y="0"/>
            <a:chExt cx="20407304" cy="10128646"/>
          </a:xfrm>
        </p:grpSpPr>
        <p:sp>
          <p:nvSpPr>
            <p:cNvPr id="13" name="Freeform 13"/>
            <p:cNvSpPr/>
            <p:nvPr/>
          </p:nvSpPr>
          <p:spPr>
            <a:xfrm>
              <a:off x="0" y="0"/>
              <a:ext cx="20407249" cy="10128631"/>
            </a:xfrm>
            <a:custGeom>
              <a:avLst/>
              <a:gdLst/>
              <a:ahLst/>
              <a:cxnLst/>
              <a:rect l="l" t="t" r="r" b="b"/>
              <a:pathLst>
                <a:path w="20407249" h="10128631">
                  <a:moveTo>
                    <a:pt x="0" y="0"/>
                  </a:moveTo>
                  <a:lnTo>
                    <a:pt x="20407249" y="0"/>
                  </a:lnTo>
                  <a:lnTo>
                    <a:pt x="20407249" y="10128631"/>
                  </a:lnTo>
                  <a:lnTo>
                    <a:pt x="0" y="10128631"/>
                  </a:lnTo>
                  <a:close/>
                </a:path>
              </a:pathLst>
            </a:custGeom>
            <a:gradFill rotWithShape="1">
              <a:gsLst>
                <a:gs pos="0">
                  <a:srgbClr val="09465E">
                    <a:alpha val="1568"/>
                  </a:srgbClr>
                </a:gs>
                <a:gs pos="45000">
                  <a:srgbClr val="09465E">
                    <a:alpha val="1568"/>
                  </a:srgbClr>
                </a:gs>
                <a:gs pos="79000">
                  <a:srgbClr val="09465E">
                    <a:alpha val="100000"/>
                  </a:srgbClr>
                </a:gs>
                <a:gs pos="100000">
                  <a:srgbClr val="09465E">
                    <a:alpha val="100000"/>
                  </a:srgbClr>
                </a:gs>
              </a:gsLst>
              <a:lin ang="5400000"/>
            </a:gradFill>
          </p:spPr>
          <p:txBody>
            <a:bodyPr/>
            <a:lstStyle/>
            <a:p>
              <a:endParaRPr lang="fi-FI"/>
            </a:p>
          </p:txBody>
        </p:sp>
      </p:grpSp>
      <p:grpSp>
        <p:nvGrpSpPr>
          <p:cNvPr id="14" name="Group 14"/>
          <p:cNvGrpSpPr/>
          <p:nvPr/>
        </p:nvGrpSpPr>
        <p:grpSpPr>
          <a:xfrm>
            <a:off x="2511158" y="4292064"/>
            <a:ext cx="5030709" cy="929802"/>
            <a:chOff x="0" y="0"/>
            <a:chExt cx="11472952" cy="2120491"/>
          </a:xfrm>
        </p:grpSpPr>
        <p:sp>
          <p:nvSpPr>
            <p:cNvPr id="15" name="Freeform 15"/>
            <p:cNvSpPr/>
            <p:nvPr/>
          </p:nvSpPr>
          <p:spPr>
            <a:xfrm>
              <a:off x="0" y="0"/>
              <a:ext cx="11472952" cy="2120491"/>
            </a:xfrm>
            <a:custGeom>
              <a:avLst/>
              <a:gdLst/>
              <a:ahLst/>
              <a:cxnLst/>
              <a:rect l="l" t="t" r="r" b="b"/>
              <a:pathLst>
                <a:path w="11472952" h="2120491">
                  <a:moveTo>
                    <a:pt x="0" y="0"/>
                  </a:moveTo>
                  <a:lnTo>
                    <a:pt x="11472952" y="0"/>
                  </a:lnTo>
                  <a:lnTo>
                    <a:pt x="11472952" y="2120491"/>
                  </a:lnTo>
                  <a:lnTo>
                    <a:pt x="0" y="2120491"/>
                  </a:lnTo>
                  <a:close/>
                </a:path>
              </a:pathLst>
            </a:custGeom>
            <a:solidFill>
              <a:srgbClr val="000000">
                <a:alpha val="0"/>
              </a:srgbClr>
            </a:solidFill>
          </p:spPr>
          <p:txBody>
            <a:bodyPr/>
            <a:lstStyle/>
            <a:p>
              <a:endParaRPr lang="fi-FI"/>
            </a:p>
          </p:txBody>
        </p:sp>
        <p:sp>
          <p:nvSpPr>
            <p:cNvPr id="16" name="TextBox 16"/>
            <p:cNvSpPr txBox="1"/>
            <p:nvPr/>
          </p:nvSpPr>
          <p:spPr>
            <a:xfrm>
              <a:off x="0" y="-57150"/>
              <a:ext cx="11472952" cy="2177641"/>
            </a:xfrm>
            <a:prstGeom prst="rect">
              <a:avLst/>
            </a:prstGeom>
          </p:spPr>
          <p:txBody>
            <a:bodyPr lIns="0" tIns="0" rIns="0" bIns="0" rtlCol="0" anchor="t"/>
            <a:lstStyle/>
            <a:p>
              <a:pPr marL="0" lvl="0" indent="0" algn="ctr">
                <a:lnSpc>
                  <a:spcPts val="3157"/>
                </a:lnSpc>
              </a:pPr>
              <a:r>
                <a:rPr lang="en-US" sz="2630" b="1">
                  <a:solidFill>
                    <a:srgbClr val="FFFFFF"/>
                  </a:solidFill>
                  <a:latin typeface="Calibri (MS) Bold"/>
                  <a:ea typeface="Calibri (MS) Bold"/>
                  <a:cs typeface="Calibri (MS) Bold"/>
                  <a:sym typeface="Calibri (MS) Bold"/>
                </a:rPr>
                <a:t>PIENI EDISTYMINEN JOKAINEN PÄIVÄ TUO SUURIA TULOKSIA</a:t>
              </a:r>
            </a:p>
          </p:txBody>
        </p:sp>
      </p:grpSp>
      <p:sp>
        <p:nvSpPr>
          <p:cNvPr id="17" name="Freeform 17"/>
          <p:cNvSpPr/>
          <p:nvPr/>
        </p:nvSpPr>
        <p:spPr>
          <a:xfrm>
            <a:off x="4374124" y="5361077"/>
            <a:ext cx="1304777" cy="949899"/>
          </a:xfrm>
          <a:custGeom>
            <a:avLst/>
            <a:gdLst/>
            <a:ahLst/>
            <a:cxnLst/>
            <a:rect l="l" t="t" r="r" b="b"/>
            <a:pathLst>
              <a:path w="1304777" h="949899">
                <a:moveTo>
                  <a:pt x="0" y="0"/>
                </a:moveTo>
                <a:lnTo>
                  <a:pt x="1304777" y="0"/>
                </a:lnTo>
                <a:lnTo>
                  <a:pt x="1304777" y="949899"/>
                </a:lnTo>
                <a:lnTo>
                  <a:pt x="0" y="9498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a:p>
        </p:txBody>
      </p:sp>
      <p:sp>
        <p:nvSpPr>
          <p:cNvPr id="18" name="Freeform 18"/>
          <p:cNvSpPr/>
          <p:nvPr/>
        </p:nvSpPr>
        <p:spPr>
          <a:xfrm>
            <a:off x="7186769" y="-435952"/>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i-FI"/>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a:off x="6486797" y="5536251"/>
            <a:ext cx="4205202" cy="611557"/>
            <a:chOff x="0" y="0"/>
            <a:chExt cx="9590314" cy="1394706"/>
          </a:xfrm>
        </p:grpSpPr>
        <p:sp>
          <p:nvSpPr>
            <p:cNvPr id="5" name="Freeform 5"/>
            <p:cNvSpPr/>
            <p:nvPr/>
          </p:nvSpPr>
          <p:spPr>
            <a:xfrm>
              <a:off x="0" y="0"/>
              <a:ext cx="9590278" cy="1394714"/>
            </a:xfrm>
            <a:custGeom>
              <a:avLst/>
              <a:gdLst/>
              <a:ahLst/>
              <a:cxnLst/>
              <a:rect l="l" t="t" r="r" b="b"/>
              <a:pathLst>
                <a:path w="9590278" h="1394714">
                  <a:moveTo>
                    <a:pt x="0" y="0"/>
                  </a:moveTo>
                  <a:lnTo>
                    <a:pt x="9590278" y="0"/>
                  </a:lnTo>
                  <a:lnTo>
                    <a:pt x="9590278" y="1394714"/>
                  </a:lnTo>
                  <a:lnTo>
                    <a:pt x="0" y="1394714"/>
                  </a:lnTo>
                  <a:close/>
                </a:path>
              </a:pathLst>
            </a:custGeom>
            <a:solidFill>
              <a:srgbClr val="60BA47"/>
            </a:solidFill>
          </p:spPr>
          <p:txBody>
            <a:bodyPr/>
            <a:lstStyle/>
            <a:p>
              <a:endParaRPr lang="fi-FI"/>
            </a:p>
          </p:txBody>
        </p:sp>
      </p:grpSp>
      <p:sp>
        <p:nvSpPr>
          <p:cNvPr id="6" name="Freeform 6"/>
          <p:cNvSpPr/>
          <p:nvPr/>
        </p:nvSpPr>
        <p:spPr>
          <a:xfrm>
            <a:off x="495856" y="5961084"/>
            <a:ext cx="1801523" cy="401148"/>
          </a:xfrm>
          <a:custGeom>
            <a:avLst/>
            <a:gdLst/>
            <a:ahLst/>
            <a:cxnLst/>
            <a:rect l="l" t="t" r="r" b="b"/>
            <a:pathLst>
              <a:path w="1801523" h="401148">
                <a:moveTo>
                  <a:pt x="0" y="0"/>
                </a:moveTo>
                <a:lnTo>
                  <a:pt x="1801523" y="0"/>
                </a:lnTo>
                <a:lnTo>
                  <a:pt x="1801523" y="401148"/>
                </a:lnTo>
                <a:lnTo>
                  <a:pt x="0" y="40114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sp>
        <p:nvSpPr>
          <p:cNvPr id="7" name="Freeform 7"/>
          <p:cNvSpPr/>
          <p:nvPr/>
        </p:nvSpPr>
        <p:spPr>
          <a:xfrm>
            <a:off x="7488202" y="817595"/>
            <a:ext cx="2803628" cy="1992051"/>
          </a:xfrm>
          <a:custGeom>
            <a:avLst/>
            <a:gdLst/>
            <a:ahLst/>
            <a:cxnLst/>
            <a:rect l="l" t="t" r="r" b="b"/>
            <a:pathLst>
              <a:path w="2803628" h="1992051">
                <a:moveTo>
                  <a:pt x="0" y="0"/>
                </a:moveTo>
                <a:lnTo>
                  <a:pt x="2803628" y="0"/>
                </a:lnTo>
                <a:lnTo>
                  <a:pt x="2803628" y="1992051"/>
                </a:lnTo>
                <a:lnTo>
                  <a:pt x="0" y="1992051"/>
                </a:lnTo>
                <a:lnTo>
                  <a:pt x="0" y="0"/>
                </a:lnTo>
                <a:close/>
              </a:path>
            </a:pathLst>
          </a:custGeom>
          <a:blipFill>
            <a:blip r:embed="rId4" cstate="screen">
              <a:extLst>
                <a:ext uri="{28A0092B-C50C-407E-A947-70E740481C1C}">
                  <a14:useLocalDpi xmlns:a14="http://schemas.microsoft.com/office/drawing/2010/main"/>
                </a:ext>
              </a:extLst>
            </a:blip>
            <a:stretch>
              <a:fillRect b="-190"/>
            </a:stretch>
          </a:blipFill>
        </p:spPr>
        <p:txBody>
          <a:bodyPr/>
          <a:lstStyle/>
          <a:p>
            <a:endParaRPr lang="fi-FI"/>
          </a:p>
        </p:txBody>
      </p:sp>
      <p:sp>
        <p:nvSpPr>
          <p:cNvPr id="8" name="Freeform 8"/>
          <p:cNvSpPr/>
          <p:nvPr/>
        </p:nvSpPr>
        <p:spPr>
          <a:xfrm>
            <a:off x="0" y="2866485"/>
            <a:ext cx="10692000" cy="2835707"/>
          </a:xfrm>
          <a:custGeom>
            <a:avLst/>
            <a:gdLst/>
            <a:ahLst/>
            <a:cxnLst/>
            <a:rect l="l" t="t" r="r" b="b"/>
            <a:pathLst>
              <a:path w="10692000" h="2835707">
                <a:moveTo>
                  <a:pt x="0" y="0"/>
                </a:moveTo>
                <a:lnTo>
                  <a:pt x="10692000" y="0"/>
                </a:lnTo>
                <a:lnTo>
                  <a:pt x="10692000" y="2835706"/>
                </a:lnTo>
                <a:lnTo>
                  <a:pt x="0" y="2835706"/>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9" name="Group 9"/>
          <p:cNvGrpSpPr/>
          <p:nvPr/>
        </p:nvGrpSpPr>
        <p:grpSpPr>
          <a:xfrm>
            <a:off x="0" y="2983396"/>
            <a:ext cx="10692000" cy="2835707"/>
            <a:chOff x="0" y="0"/>
            <a:chExt cx="24384000" cy="6467066"/>
          </a:xfrm>
        </p:grpSpPr>
        <p:sp>
          <p:nvSpPr>
            <p:cNvPr id="10" name="Freeform 10"/>
            <p:cNvSpPr/>
            <p:nvPr/>
          </p:nvSpPr>
          <p:spPr>
            <a:xfrm>
              <a:off x="0" y="0"/>
              <a:ext cx="24384000" cy="6467094"/>
            </a:xfrm>
            <a:custGeom>
              <a:avLst/>
              <a:gdLst/>
              <a:ahLst/>
              <a:cxnLst/>
              <a:rect l="l" t="t" r="r" b="b"/>
              <a:pathLst>
                <a:path w="24384000" h="6467094">
                  <a:moveTo>
                    <a:pt x="0" y="0"/>
                  </a:moveTo>
                  <a:lnTo>
                    <a:pt x="24384000" y="0"/>
                  </a:lnTo>
                  <a:lnTo>
                    <a:pt x="24384000" y="4261993"/>
                  </a:lnTo>
                  <a:lnTo>
                    <a:pt x="24384000" y="6148197"/>
                  </a:lnTo>
                  <a:lnTo>
                    <a:pt x="24384000" y="6467094"/>
                  </a:lnTo>
                  <a:lnTo>
                    <a:pt x="24384000" y="6088634"/>
                  </a:lnTo>
                  <a:lnTo>
                    <a:pt x="14793722" y="6088634"/>
                  </a:lnTo>
                  <a:lnTo>
                    <a:pt x="14793722" y="6467094"/>
                  </a:lnTo>
                  <a:lnTo>
                    <a:pt x="0" y="6467094"/>
                  </a:lnTo>
                  <a:lnTo>
                    <a:pt x="0" y="2312543"/>
                  </a:lnTo>
                  <a:lnTo>
                    <a:pt x="0" y="426339"/>
                  </a:lnTo>
                  <a:close/>
                </a:path>
              </a:pathLst>
            </a:custGeom>
            <a:gradFill rotWithShape="1">
              <a:gsLst>
                <a:gs pos="0">
                  <a:srgbClr val="09465E">
                    <a:alpha val="1568"/>
                  </a:srgbClr>
                </a:gs>
                <a:gs pos="39000">
                  <a:srgbClr val="09465E">
                    <a:alpha val="1568"/>
                  </a:srgbClr>
                </a:gs>
                <a:gs pos="72000">
                  <a:srgbClr val="09465E">
                    <a:alpha val="100000"/>
                  </a:srgbClr>
                </a:gs>
                <a:gs pos="100000">
                  <a:srgbClr val="09465E">
                    <a:alpha val="100000"/>
                  </a:srgbClr>
                </a:gs>
              </a:gsLst>
              <a:lin ang="5400000"/>
            </a:gradFill>
          </p:spPr>
          <p:txBody>
            <a:bodyPr/>
            <a:lstStyle/>
            <a:p>
              <a:endParaRPr lang="fi-FI"/>
            </a:p>
          </p:txBody>
        </p:sp>
      </p:grpSp>
      <p:grpSp>
        <p:nvGrpSpPr>
          <p:cNvPr id="11" name="Group 11"/>
          <p:cNvGrpSpPr/>
          <p:nvPr/>
        </p:nvGrpSpPr>
        <p:grpSpPr>
          <a:xfrm>
            <a:off x="6506178" y="5614714"/>
            <a:ext cx="3842644" cy="529752"/>
            <a:chOff x="0" y="0"/>
            <a:chExt cx="8763472" cy="1208143"/>
          </a:xfrm>
        </p:grpSpPr>
        <p:sp>
          <p:nvSpPr>
            <p:cNvPr id="12" name="Freeform 12"/>
            <p:cNvSpPr/>
            <p:nvPr/>
          </p:nvSpPr>
          <p:spPr>
            <a:xfrm>
              <a:off x="0" y="0"/>
              <a:ext cx="8763472" cy="1208143"/>
            </a:xfrm>
            <a:custGeom>
              <a:avLst/>
              <a:gdLst/>
              <a:ahLst/>
              <a:cxnLst/>
              <a:rect l="l" t="t" r="r" b="b"/>
              <a:pathLst>
                <a:path w="8763472" h="1208143">
                  <a:moveTo>
                    <a:pt x="0" y="0"/>
                  </a:moveTo>
                  <a:lnTo>
                    <a:pt x="8763472" y="0"/>
                  </a:lnTo>
                  <a:lnTo>
                    <a:pt x="8763472" y="1208143"/>
                  </a:lnTo>
                  <a:lnTo>
                    <a:pt x="0" y="1208143"/>
                  </a:lnTo>
                  <a:close/>
                </a:path>
              </a:pathLst>
            </a:custGeom>
            <a:solidFill>
              <a:srgbClr val="000000">
                <a:alpha val="0"/>
              </a:srgbClr>
            </a:solidFill>
          </p:spPr>
          <p:txBody>
            <a:bodyPr/>
            <a:lstStyle/>
            <a:p>
              <a:endParaRPr lang="fi-FI"/>
            </a:p>
          </p:txBody>
        </p:sp>
        <p:sp>
          <p:nvSpPr>
            <p:cNvPr id="13" name="TextBox 13"/>
            <p:cNvSpPr txBox="1"/>
            <p:nvPr/>
          </p:nvSpPr>
          <p:spPr>
            <a:xfrm>
              <a:off x="0" y="-57150"/>
              <a:ext cx="8763472" cy="1265293"/>
            </a:xfrm>
            <a:prstGeom prst="rect">
              <a:avLst/>
            </a:prstGeom>
          </p:spPr>
          <p:txBody>
            <a:bodyPr lIns="0" tIns="0" rIns="0" bIns="0" rtlCol="0" anchor="t"/>
            <a:lstStyle/>
            <a:p>
              <a:pPr marL="0" lvl="0" indent="0" algn="r">
                <a:lnSpc>
                  <a:spcPts val="3157"/>
                </a:lnSpc>
              </a:pPr>
              <a:r>
                <a:rPr lang="en-US" sz="2630">
                  <a:solidFill>
                    <a:srgbClr val="FFFFFF"/>
                  </a:solidFill>
                  <a:latin typeface="Calibri (MS)"/>
                  <a:ea typeface="Calibri (MS)"/>
                  <a:cs typeface="Calibri (MS)"/>
                  <a:sym typeface="Calibri (MS)"/>
                </a:rPr>
                <a:t>www.waste2worth.eu</a:t>
              </a:r>
            </a:p>
          </p:txBody>
        </p:sp>
      </p:grpSp>
      <p:grpSp>
        <p:nvGrpSpPr>
          <p:cNvPr id="14" name="Group 14"/>
          <p:cNvGrpSpPr/>
          <p:nvPr/>
        </p:nvGrpSpPr>
        <p:grpSpPr>
          <a:xfrm>
            <a:off x="574976" y="4226700"/>
            <a:ext cx="5158122" cy="632381"/>
            <a:chOff x="0" y="0"/>
            <a:chExt cx="11763528" cy="1442198"/>
          </a:xfrm>
        </p:grpSpPr>
        <p:sp>
          <p:nvSpPr>
            <p:cNvPr id="15" name="Freeform 15"/>
            <p:cNvSpPr/>
            <p:nvPr/>
          </p:nvSpPr>
          <p:spPr>
            <a:xfrm>
              <a:off x="0" y="0"/>
              <a:ext cx="11763528" cy="1442198"/>
            </a:xfrm>
            <a:custGeom>
              <a:avLst/>
              <a:gdLst/>
              <a:ahLst/>
              <a:cxnLst/>
              <a:rect l="l" t="t" r="r" b="b"/>
              <a:pathLst>
                <a:path w="11763528" h="1442198">
                  <a:moveTo>
                    <a:pt x="0" y="0"/>
                  </a:moveTo>
                  <a:lnTo>
                    <a:pt x="11763528" y="0"/>
                  </a:lnTo>
                  <a:lnTo>
                    <a:pt x="11763528" y="1442198"/>
                  </a:lnTo>
                  <a:lnTo>
                    <a:pt x="0" y="1442198"/>
                  </a:lnTo>
                  <a:close/>
                </a:path>
              </a:pathLst>
            </a:custGeom>
            <a:solidFill>
              <a:srgbClr val="000000">
                <a:alpha val="0"/>
              </a:srgbClr>
            </a:solidFill>
          </p:spPr>
          <p:txBody>
            <a:bodyPr/>
            <a:lstStyle/>
            <a:p>
              <a:endParaRPr lang="fi-FI"/>
            </a:p>
          </p:txBody>
        </p:sp>
        <p:sp>
          <p:nvSpPr>
            <p:cNvPr id="16" name="TextBox 16"/>
            <p:cNvSpPr txBox="1"/>
            <p:nvPr/>
          </p:nvSpPr>
          <p:spPr>
            <a:xfrm>
              <a:off x="0" y="-38100"/>
              <a:ext cx="11763528" cy="1480298"/>
            </a:xfrm>
            <a:prstGeom prst="rect">
              <a:avLst/>
            </a:prstGeom>
          </p:spPr>
          <p:txBody>
            <a:bodyPr lIns="0" tIns="0" rIns="0" bIns="0" rtlCol="0" anchor="t"/>
            <a:lstStyle/>
            <a:p>
              <a:pPr marL="0" lvl="0" indent="0" algn="l">
                <a:lnSpc>
                  <a:spcPts val="3409"/>
                </a:lnSpc>
              </a:pPr>
              <a:r>
                <a:rPr lang="en-US" sz="3157" b="1" dirty="0" err="1">
                  <a:solidFill>
                    <a:srgbClr val="FFFFFF"/>
                  </a:solidFill>
                  <a:latin typeface="Calibri (MS) Bold"/>
                  <a:ea typeface="Calibri (MS) Bold"/>
                  <a:cs typeface="Calibri (MS) Bold"/>
                  <a:sym typeface="Calibri (MS) Bold"/>
                </a:rPr>
                <a:t>Seuraa</a:t>
              </a:r>
              <a:r>
                <a:rPr lang="en-US" sz="3157" b="1" dirty="0">
                  <a:solidFill>
                    <a:srgbClr val="FFFFFF"/>
                  </a:solidFill>
                  <a:latin typeface="Calibri (MS) Bold"/>
                  <a:ea typeface="Calibri (MS) Bold"/>
                  <a:cs typeface="Calibri (MS) Bold"/>
                  <a:sym typeface="Calibri (MS) Bold"/>
                </a:rPr>
                <a:t> </a:t>
              </a:r>
              <a:r>
                <a:rPr lang="en-US" sz="3157" b="1">
                  <a:solidFill>
                    <a:srgbClr val="FFFFFF"/>
                  </a:solidFill>
                  <a:latin typeface="Calibri (MS) Bold"/>
                  <a:ea typeface="Calibri (MS) Bold"/>
                  <a:cs typeface="Calibri (MS) Bold"/>
                  <a:sym typeface="Calibri (MS) Bold"/>
                </a:rPr>
                <a:t>meidän </a:t>
              </a:r>
              <a:r>
                <a:rPr lang="en-US" sz="3157" b="1" dirty="0" err="1">
                  <a:solidFill>
                    <a:srgbClr val="FFFFFF"/>
                  </a:solidFill>
                  <a:latin typeface="Calibri (MS) Bold"/>
                  <a:ea typeface="Calibri (MS) Bold"/>
                  <a:cs typeface="Calibri (MS) Bold"/>
                  <a:sym typeface="Calibri (MS) Bold"/>
                </a:rPr>
                <a:t>matkaamme</a:t>
              </a:r>
              <a:endParaRPr lang="en-US" sz="3157" b="1" dirty="0">
                <a:solidFill>
                  <a:srgbClr val="FFFFFF"/>
                </a:solidFill>
                <a:latin typeface="Calibri (MS) Bold"/>
                <a:ea typeface="Calibri (MS) Bold"/>
                <a:cs typeface="Calibri (MS) Bold"/>
                <a:sym typeface="Calibri (MS) Bold"/>
              </a:endParaRPr>
            </a:p>
          </p:txBody>
        </p:sp>
      </p:grpSp>
      <p:grpSp>
        <p:nvGrpSpPr>
          <p:cNvPr id="17" name="Group 17"/>
          <p:cNvGrpSpPr/>
          <p:nvPr/>
        </p:nvGrpSpPr>
        <p:grpSpPr>
          <a:xfrm>
            <a:off x="1655675" y="4864503"/>
            <a:ext cx="478274" cy="418087"/>
            <a:chOff x="0" y="0"/>
            <a:chExt cx="1090744" cy="953481"/>
          </a:xfrm>
        </p:grpSpPr>
        <p:sp>
          <p:nvSpPr>
            <p:cNvPr id="18" name="Freeform 18"/>
            <p:cNvSpPr/>
            <p:nvPr/>
          </p:nvSpPr>
          <p:spPr>
            <a:xfrm>
              <a:off x="0" y="0"/>
              <a:ext cx="1090744" cy="953481"/>
            </a:xfrm>
            <a:custGeom>
              <a:avLst/>
              <a:gdLst/>
              <a:ahLst/>
              <a:cxnLst/>
              <a:rect l="l" t="t" r="r" b="b"/>
              <a:pathLst>
                <a:path w="1090744" h="953481">
                  <a:moveTo>
                    <a:pt x="0" y="0"/>
                  </a:moveTo>
                  <a:lnTo>
                    <a:pt x="1090744" y="0"/>
                  </a:lnTo>
                  <a:lnTo>
                    <a:pt x="1090744" y="953481"/>
                  </a:lnTo>
                  <a:lnTo>
                    <a:pt x="0" y="953481"/>
                  </a:lnTo>
                  <a:close/>
                </a:path>
              </a:pathLst>
            </a:custGeom>
            <a:solidFill>
              <a:srgbClr val="000000">
                <a:alpha val="0"/>
              </a:srgbClr>
            </a:solidFill>
          </p:spPr>
          <p:txBody>
            <a:bodyPr/>
            <a:lstStyle/>
            <a:p>
              <a:endParaRPr lang="fi-FI"/>
            </a:p>
          </p:txBody>
        </p:sp>
        <p:sp>
          <p:nvSpPr>
            <p:cNvPr id="19" name="TextBox 19"/>
            <p:cNvSpPr txBox="1"/>
            <p:nvPr/>
          </p:nvSpPr>
          <p:spPr>
            <a:xfrm>
              <a:off x="0" y="-47625"/>
              <a:ext cx="1090744" cy="1001106"/>
            </a:xfrm>
            <a:prstGeom prst="rect">
              <a:avLst/>
            </a:prstGeom>
          </p:spPr>
          <p:txBody>
            <a:bodyPr lIns="0" tIns="0" rIns="0" bIns="0" rtlCol="0" anchor="t"/>
            <a:lstStyle/>
            <a:p>
              <a:pPr marL="0" lvl="0" indent="0" algn="l">
                <a:lnSpc>
                  <a:spcPts val="2525"/>
                </a:lnSpc>
              </a:pPr>
              <a:r>
                <a:rPr lang="en-US" sz="2104" u="sng">
                  <a:solidFill>
                    <a:srgbClr val="0B3A5B"/>
                  </a:solidFill>
                  <a:latin typeface="Calibri (MS)"/>
                  <a:ea typeface="Calibri (MS)"/>
                  <a:cs typeface="Calibri (MS)"/>
                  <a:sym typeface="Calibri (MS)"/>
                  <a:hlinkClick r:id="rId6" tooltip="https://www.youtube.com/@CiEGateway"/>
                </a:rPr>
                <a:t>yt</a:t>
              </a:r>
            </a:p>
          </p:txBody>
        </p:sp>
      </p:grpSp>
      <p:sp>
        <p:nvSpPr>
          <p:cNvPr id="20" name="Freeform 20"/>
          <p:cNvSpPr/>
          <p:nvPr/>
        </p:nvSpPr>
        <p:spPr>
          <a:xfrm>
            <a:off x="1660426" y="4831135"/>
            <a:ext cx="449523" cy="449524"/>
          </a:xfrm>
          <a:custGeom>
            <a:avLst/>
            <a:gdLst/>
            <a:ahLst/>
            <a:cxnLst/>
            <a:rect l="l" t="t" r="r" b="b"/>
            <a:pathLst>
              <a:path w="449523" h="449524">
                <a:moveTo>
                  <a:pt x="0" y="0"/>
                </a:moveTo>
                <a:lnTo>
                  <a:pt x="449523" y="0"/>
                </a:lnTo>
                <a:lnTo>
                  <a:pt x="449523" y="449524"/>
                </a:lnTo>
                <a:lnTo>
                  <a:pt x="0" y="4495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i-FI"/>
          </a:p>
        </p:txBody>
      </p:sp>
      <p:grpSp>
        <p:nvGrpSpPr>
          <p:cNvPr id="21" name="Group 21"/>
          <p:cNvGrpSpPr/>
          <p:nvPr/>
        </p:nvGrpSpPr>
        <p:grpSpPr>
          <a:xfrm>
            <a:off x="593712" y="4852090"/>
            <a:ext cx="430787" cy="416789"/>
            <a:chOff x="0" y="0"/>
            <a:chExt cx="982447" cy="950523"/>
          </a:xfrm>
        </p:grpSpPr>
        <p:sp>
          <p:nvSpPr>
            <p:cNvPr id="22" name="Freeform 22"/>
            <p:cNvSpPr/>
            <p:nvPr/>
          </p:nvSpPr>
          <p:spPr>
            <a:xfrm>
              <a:off x="0" y="0"/>
              <a:ext cx="982447" cy="950523"/>
            </a:xfrm>
            <a:custGeom>
              <a:avLst/>
              <a:gdLst/>
              <a:ahLst/>
              <a:cxnLst/>
              <a:rect l="l" t="t" r="r" b="b"/>
              <a:pathLst>
                <a:path w="982447" h="950523">
                  <a:moveTo>
                    <a:pt x="0" y="0"/>
                  </a:moveTo>
                  <a:lnTo>
                    <a:pt x="982447" y="0"/>
                  </a:lnTo>
                  <a:lnTo>
                    <a:pt x="982447" y="950523"/>
                  </a:lnTo>
                  <a:lnTo>
                    <a:pt x="0" y="950523"/>
                  </a:lnTo>
                  <a:close/>
                </a:path>
              </a:pathLst>
            </a:custGeom>
            <a:solidFill>
              <a:srgbClr val="000000">
                <a:alpha val="0"/>
              </a:srgbClr>
            </a:solidFill>
          </p:spPr>
          <p:txBody>
            <a:bodyPr/>
            <a:lstStyle/>
            <a:p>
              <a:endParaRPr lang="fi-FI"/>
            </a:p>
          </p:txBody>
        </p:sp>
        <p:sp>
          <p:nvSpPr>
            <p:cNvPr id="23" name="TextBox 23"/>
            <p:cNvSpPr txBox="1"/>
            <p:nvPr/>
          </p:nvSpPr>
          <p:spPr>
            <a:xfrm>
              <a:off x="0" y="-38100"/>
              <a:ext cx="982447" cy="988623"/>
            </a:xfrm>
            <a:prstGeom prst="rect">
              <a:avLst/>
            </a:prstGeom>
          </p:spPr>
          <p:txBody>
            <a:bodyPr lIns="0" tIns="0" rIns="0" bIns="0" rtlCol="0" anchor="t"/>
            <a:lstStyle/>
            <a:p>
              <a:pPr marL="0" lvl="0" indent="0" algn="l">
                <a:lnSpc>
                  <a:spcPts val="2494"/>
                </a:lnSpc>
              </a:pPr>
              <a:r>
                <a:rPr lang="en-US" sz="2078" u="sng">
                  <a:solidFill>
                    <a:srgbClr val="0B3A5B"/>
                  </a:solidFill>
                  <a:latin typeface="Calibri (MS)"/>
                  <a:ea typeface="Calibri (MS)"/>
                  <a:cs typeface="Calibri (MS)"/>
                  <a:sym typeface="Calibri (MS)"/>
                  <a:hlinkClick r:id="rId9" tooltip="https://www.linkedin.com/company/cooperation-in-education-gateway"/>
                </a:rPr>
                <a:t>että</a:t>
              </a:r>
            </a:p>
          </p:txBody>
        </p:sp>
      </p:grpSp>
      <p:sp>
        <p:nvSpPr>
          <p:cNvPr id="24" name="Freeform 24"/>
          <p:cNvSpPr/>
          <p:nvPr/>
        </p:nvSpPr>
        <p:spPr>
          <a:xfrm>
            <a:off x="574976" y="4831135"/>
            <a:ext cx="449524" cy="449524"/>
          </a:xfrm>
          <a:custGeom>
            <a:avLst/>
            <a:gdLst/>
            <a:ahLst/>
            <a:cxnLst/>
            <a:rect l="l" t="t" r="r" b="b"/>
            <a:pathLst>
              <a:path w="449524" h="449524">
                <a:moveTo>
                  <a:pt x="0" y="0"/>
                </a:moveTo>
                <a:lnTo>
                  <a:pt x="449523" y="0"/>
                </a:lnTo>
                <a:lnTo>
                  <a:pt x="449523" y="449524"/>
                </a:lnTo>
                <a:lnTo>
                  <a:pt x="0" y="4495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i-FI"/>
          </a:p>
        </p:txBody>
      </p:sp>
      <p:grpSp>
        <p:nvGrpSpPr>
          <p:cNvPr id="25" name="Group 25"/>
          <p:cNvGrpSpPr/>
          <p:nvPr/>
        </p:nvGrpSpPr>
        <p:grpSpPr>
          <a:xfrm>
            <a:off x="1146016" y="4852731"/>
            <a:ext cx="404338" cy="487234"/>
            <a:chOff x="0" y="0"/>
            <a:chExt cx="922128" cy="1111178"/>
          </a:xfrm>
        </p:grpSpPr>
        <p:sp>
          <p:nvSpPr>
            <p:cNvPr id="26" name="Freeform 26"/>
            <p:cNvSpPr/>
            <p:nvPr/>
          </p:nvSpPr>
          <p:spPr>
            <a:xfrm>
              <a:off x="0" y="0"/>
              <a:ext cx="922128" cy="1111178"/>
            </a:xfrm>
            <a:custGeom>
              <a:avLst/>
              <a:gdLst/>
              <a:ahLst/>
              <a:cxnLst/>
              <a:rect l="l" t="t" r="r" b="b"/>
              <a:pathLst>
                <a:path w="922128" h="1111178">
                  <a:moveTo>
                    <a:pt x="0" y="0"/>
                  </a:moveTo>
                  <a:lnTo>
                    <a:pt x="922128" y="0"/>
                  </a:lnTo>
                  <a:lnTo>
                    <a:pt x="922128" y="1111178"/>
                  </a:lnTo>
                  <a:lnTo>
                    <a:pt x="0" y="1111178"/>
                  </a:lnTo>
                  <a:close/>
                </a:path>
              </a:pathLst>
            </a:custGeom>
            <a:solidFill>
              <a:srgbClr val="000000">
                <a:alpha val="0"/>
              </a:srgbClr>
            </a:solidFill>
          </p:spPr>
          <p:txBody>
            <a:bodyPr/>
            <a:lstStyle/>
            <a:p>
              <a:endParaRPr lang="fi-FI"/>
            </a:p>
          </p:txBody>
        </p:sp>
        <p:sp>
          <p:nvSpPr>
            <p:cNvPr id="27" name="TextBox 27"/>
            <p:cNvSpPr txBox="1"/>
            <p:nvPr/>
          </p:nvSpPr>
          <p:spPr>
            <a:xfrm>
              <a:off x="0" y="-28575"/>
              <a:ext cx="922128" cy="1139753"/>
            </a:xfrm>
            <a:prstGeom prst="rect">
              <a:avLst/>
            </a:prstGeom>
          </p:spPr>
          <p:txBody>
            <a:bodyPr lIns="0" tIns="0" rIns="0" bIns="0" rtlCol="0" anchor="t"/>
            <a:lstStyle/>
            <a:p>
              <a:pPr marL="0" lvl="0" indent="0" algn="l">
                <a:lnSpc>
                  <a:spcPts val="1658"/>
                </a:lnSpc>
              </a:pPr>
              <a:r>
                <a:rPr lang="en-US" sz="1382" u="sng">
                  <a:solidFill>
                    <a:srgbClr val="0B3A5B"/>
                  </a:solidFill>
                  <a:latin typeface="Calibri (MS)"/>
                  <a:ea typeface="Calibri (MS)"/>
                  <a:cs typeface="Calibri (MS)"/>
                  <a:sym typeface="Calibri (MS)"/>
                  <a:hlinkClick r:id="rId12" tooltip="https://www.instagram.com/cie.gateway?igsh=dzNxYnl3OGpnbmpn"/>
                </a:rPr>
                <a:t>sisään</a:t>
              </a:r>
            </a:p>
          </p:txBody>
        </p:sp>
      </p:grpSp>
      <p:sp>
        <p:nvSpPr>
          <p:cNvPr id="28" name="Freeform 28"/>
          <p:cNvSpPr/>
          <p:nvPr/>
        </p:nvSpPr>
        <p:spPr>
          <a:xfrm>
            <a:off x="1115326" y="4831135"/>
            <a:ext cx="449524" cy="449524"/>
          </a:xfrm>
          <a:custGeom>
            <a:avLst/>
            <a:gdLst/>
            <a:ahLst/>
            <a:cxnLst/>
            <a:rect l="l" t="t" r="r" b="b"/>
            <a:pathLst>
              <a:path w="449524" h="449524">
                <a:moveTo>
                  <a:pt x="0" y="0"/>
                </a:moveTo>
                <a:lnTo>
                  <a:pt x="449523" y="0"/>
                </a:lnTo>
                <a:lnTo>
                  <a:pt x="449523" y="449524"/>
                </a:lnTo>
                <a:lnTo>
                  <a:pt x="0" y="44952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i-FI"/>
          </a:p>
        </p:txBody>
      </p:sp>
      <p:sp>
        <p:nvSpPr>
          <p:cNvPr id="29" name="Freeform 29"/>
          <p:cNvSpPr/>
          <p:nvPr/>
        </p:nvSpPr>
        <p:spPr>
          <a:xfrm>
            <a:off x="-4615293" y="246590"/>
            <a:ext cx="8145326" cy="4196380"/>
          </a:xfrm>
          <a:custGeom>
            <a:avLst/>
            <a:gdLst/>
            <a:ahLst/>
            <a:cxnLst/>
            <a:rect l="l" t="t" r="r" b="b"/>
            <a:pathLst>
              <a:path w="8145326" h="4196380">
                <a:moveTo>
                  <a:pt x="0" y="0"/>
                </a:moveTo>
                <a:lnTo>
                  <a:pt x="8145325" y="0"/>
                </a:lnTo>
                <a:lnTo>
                  <a:pt x="8145325" y="4196381"/>
                </a:lnTo>
                <a:lnTo>
                  <a:pt x="0" y="419638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fi-F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Google Shape;156;p2"/>
          <p:cNvSpPr txBox="1">
            <a:spLocks noGrp="1"/>
          </p:cNvSpPr>
          <p:nvPr>
            <p:ph type="body" idx="1"/>
          </p:nvPr>
        </p:nvSpPr>
        <p:spPr>
          <a:xfrm>
            <a:off x="4660900" y="3321050"/>
            <a:ext cx="5553193" cy="1862839"/>
          </a:xfrm>
          <a:prstGeom prst="rect">
            <a:avLst/>
          </a:prstGeom>
          <a:noFill/>
          <a:ln>
            <a:noFill/>
          </a:ln>
        </p:spPr>
        <p:txBody>
          <a:bodyPr spcFirstLastPara="1" vert="horz" wrap="square" lIns="80187" tIns="40083" rIns="80187" bIns="40083" rtlCol="0" anchor="t" anchorCtr="0">
            <a:noAutofit/>
          </a:bodyPr>
          <a:lstStyle/>
          <a:p>
            <a:pPr marL="200505"/>
            <a:r>
              <a:rPr lang="en-US" sz="2456" dirty="0">
                <a:latin typeface="Calibri" panose="020F0502020204030204" pitchFamily="34" charset="0"/>
                <a:ea typeface="Calibri" panose="020F0502020204030204" pitchFamily="34" charset="0"/>
                <a:cs typeface="Calibri" panose="020F0502020204030204" pitchFamily="34" charset="0"/>
              </a:rPr>
              <a:t>Suomalainen </a:t>
            </a:r>
            <a:r>
              <a:rPr lang="en-US" sz="2456" dirty="0" err="1">
                <a:latin typeface="Calibri" panose="020F0502020204030204" pitchFamily="34" charset="0"/>
                <a:ea typeface="Calibri" panose="020F0502020204030204" pitchFamily="34" charset="0"/>
                <a:cs typeface="Calibri" panose="020F0502020204030204" pitchFamily="34" charset="0"/>
              </a:rPr>
              <a:t>näkokulma</a:t>
            </a:r>
            <a:r>
              <a:rPr lang="en-US" sz="2456" dirty="0">
                <a:latin typeface="Calibri" panose="020F0502020204030204" pitchFamily="34" charset="0"/>
                <a:ea typeface="Calibri" panose="020F0502020204030204" pitchFamily="34" charset="0"/>
                <a:cs typeface="Calibri" panose="020F0502020204030204" pitchFamily="34" charset="0"/>
              </a:rPr>
              <a:t>: Kaura</a:t>
            </a:r>
            <a:endParaRPr sz="2456" dirty="0">
              <a:latin typeface="Calibri" panose="020F0502020204030204" pitchFamily="34" charset="0"/>
              <a:ea typeface="Calibri" panose="020F0502020204030204" pitchFamily="34" charset="0"/>
              <a:cs typeface="Calibri" panose="020F0502020204030204" pitchFamily="34" charset="0"/>
            </a:endParaRPr>
          </a:p>
        </p:txBody>
      </p:sp>
      <p:sp>
        <p:nvSpPr>
          <p:cNvPr id="159" name="Google Shape;159;p2"/>
          <p:cNvSpPr/>
          <p:nvPr/>
        </p:nvSpPr>
        <p:spPr>
          <a:xfrm>
            <a:off x="-5397509" y="3778249"/>
            <a:ext cx="8146392" cy="4196930"/>
          </a:xfrm>
          <a:custGeom>
            <a:avLst/>
            <a:gdLst/>
            <a:ahLst/>
            <a:cxnLst/>
            <a:rect l="l" t="t" r="r" b="b"/>
            <a:pathLst>
              <a:path w="9288048" h="4785098" extrusionOk="0">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47450"/>
            </a:schemeClr>
          </a:solidFill>
          <a:ln>
            <a:noFill/>
          </a:ln>
        </p:spPr>
        <p:txBody>
          <a:bodyPr spcFirstLastPara="1" wrap="square" lIns="80187" tIns="40083" rIns="80187" bIns="40083" anchor="ctr" anchorCtr="0">
            <a:noAutofit/>
          </a:bodyPr>
          <a:lstStyle/>
          <a:p>
            <a:pPr>
              <a:buClr>
                <a:srgbClr val="000000"/>
              </a:buClr>
              <a:buSzPts val="1800"/>
            </a:pPr>
            <a:endParaRPr sz="1579">
              <a:solidFill>
                <a:schemeClr val="dk1"/>
              </a:solidFill>
              <a:latin typeface="Calibri"/>
              <a:ea typeface="Calibri"/>
              <a:cs typeface="Calibri"/>
              <a:sym typeface="Calibri"/>
            </a:endParaRPr>
          </a:p>
        </p:txBody>
      </p:sp>
      <p:pic>
        <p:nvPicPr>
          <p:cNvPr id="3" name="Picture Placeholder 2" descr="Healthy food bowl">
            <a:extLst>
              <a:ext uri="{FF2B5EF4-FFF2-40B4-BE49-F238E27FC236}">
                <a16:creationId xmlns:a16="http://schemas.microsoft.com/office/drawing/2014/main" id="{906A3AC4-108E-0592-00A3-E9B70BF2A06C}"/>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p:pic>
      <p:sp>
        <p:nvSpPr>
          <p:cNvPr id="4" name="Freeform 2">
            <a:extLst>
              <a:ext uri="{FF2B5EF4-FFF2-40B4-BE49-F238E27FC236}">
                <a16:creationId xmlns:a16="http://schemas.microsoft.com/office/drawing/2014/main" id="{288E10BD-8F88-38EE-CDC7-705C310AEA05}"/>
              </a:ext>
            </a:extLst>
          </p:cNvPr>
          <p:cNvSpPr>
            <a:spLocks/>
          </p:cNvSpPr>
          <p:nvPr/>
        </p:nvSpPr>
        <p:spPr bwMode="auto">
          <a:xfrm>
            <a:off x="8683725" y="3778249"/>
            <a:ext cx="997943" cy="1647731"/>
          </a:xfrm>
          <a:custGeom>
            <a:avLst/>
            <a:gdLst/>
            <a:ahLst/>
            <a:cxnLst/>
            <a:rect l="0" t="0" r="r" b="b"/>
            <a:pathLst>
              <a:path w="713835" h="1318776">
                <a:moveTo>
                  <a:pt x="674872" y="836405"/>
                </a:moveTo>
                <a:lnTo>
                  <a:pt x="547231" y="774586"/>
                </a:lnTo>
                <a:lnTo>
                  <a:pt x="560667" y="734269"/>
                </a:lnTo>
                <a:lnTo>
                  <a:pt x="570072" y="742332"/>
                </a:lnTo>
                <a:cubicBezTo>
                  <a:pt x="575447" y="746364"/>
                  <a:pt x="582165" y="745020"/>
                  <a:pt x="586195" y="742332"/>
                </a:cubicBezTo>
                <a:cubicBezTo>
                  <a:pt x="590226" y="739645"/>
                  <a:pt x="595600" y="734269"/>
                  <a:pt x="595600" y="728893"/>
                </a:cubicBezTo>
                <a:cubicBezTo>
                  <a:pt x="594257" y="719486"/>
                  <a:pt x="587539" y="712767"/>
                  <a:pt x="579477" y="704703"/>
                </a:cubicBezTo>
                <a:lnTo>
                  <a:pt x="578134" y="703360"/>
                </a:lnTo>
                <a:cubicBezTo>
                  <a:pt x="548575" y="673794"/>
                  <a:pt x="524390" y="637509"/>
                  <a:pt x="510954" y="597192"/>
                </a:cubicBezTo>
                <a:cubicBezTo>
                  <a:pt x="506924" y="586441"/>
                  <a:pt x="502893" y="574346"/>
                  <a:pt x="504236" y="560907"/>
                </a:cubicBezTo>
                <a:cubicBezTo>
                  <a:pt x="505580" y="552844"/>
                  <a:pt x="508267" y="546124"/>
                  <a:pt x="510954" y="538061"/>
                </a:cubicBezTo>
                <a:cubicBezTo>
                  <a:pt x="512298" y="532685"/>
                  <a:pt x="514985" y="528654"/>
                  <a:pt x="514985" y="524622"/>
                </a:cubicBezTo>
                <a:cubicBezTo>
                  <a:pt x="517672" y="511183"/>
                  <a:pt x="516329" y="496400"/>
                  <a:pt x="509611" y="478930"/>
                </a:cubicBezTo>
                <a:cubicBezTo>
                  <a:pt x="498862" y="450708"/>
                  <a:pt x="478708" y="426518"/>
                  <a:pt x="454524" y="409047"/>
                </a:cubicBezTo>
                <a:lnTo>
                  <a:pt x="453180" y="407703"/>
                </a:lnTo>
                <a:cubicBezTo>
                  <a:pt x="449150" y="405016"/>
                  <a:pt x="443775" y="400984"/>
                  <a:pt x="439745" y="395608"/>
                </a:cubicBezTo>
                <a:cubicBezTo>
                  <a:pt x="435714" y="390233"/>
                  <a:pt x="434370" y="383513"/>
                  <a:pt x="433027" y="378138"/>
                </a:cubicBezTo>
                <a:cubicBezTo>
                  <a:pt x="428996" y="353948"/>
                  <a:pt x="431683" y="329757"/>
                  <a:pt x="441088" y="306911"/>
                </a:cubicBezTo>
                <a:lnTo>
                  <a:pt x="443775" y="301536"/>
                </a:lnTo>
                <a:cubicBezTo>
                  <a:pt x="446463" y="294816"/>
                  <a:pt x="450493" y="288097"/>
                  <a:pt x="450493" y="282721"/>
                </a:cubicBezTo>
                <a:cubicBezTo>
                  <a:pt x="450493" y="269282"/>
                  <a:pt x="437057" y="258531"/>
                  <a:pt x="424965" y="249124"/>
                </a:cubicBezTo>
                <a:cubicBezTo>
                  <a:pt x="384658" y="216871"/>
                  <a:pt x="363160" y="181929"/>
                  <a:pt x="360473" y="145644"/>
                </a:cubicBezTo>
                <a:cubicBezTo>
                  <a:pt x="359130" y="120110"/>
                  <a:pt x="368535" y="93233"/>
                  <a:pt x="386001" y="71730"/>
                </a:cubicBezTo>
                <a:cubicBezTo>
                  <a:pt x="386001" y="60979"/>
                  <a:pt x="386001" y="47540"/>
                  <a:pt x="380627" y="38133"/>
                </a:cubicBezTo>
                <a:cubicBezTo>
                  <a:pt x="376596" y="30069"/>
                  <a:pt x="365848" y="24694"/>
                  <a:pt x="359130" y="28726"/>
                </a:cubicBezTo>
                <a:lnTo>
                  <a:pt x="349724" y="34101"/>
                </a:lnTo>
                <a:lnTo>
                  <a:pt x="344350" y="504"/>
                </a:lnTo>
                <a:cubicBezTo>
                  <a:pt x="338976" y="-840"/>
                  <a:pt x="332258" y="504"/>
                  <a:pt x="328227" y="4536"/>
                </a:cubicBezTo>
                <a:cubicBezTo>
                  <a:pt x="326884" y="5880"/>
                  <a:pt x="324196" y="8567"/>
                  <a:pt x="322853" y="11255"/>
                </a:cubicBezTo>
                <a:cubicBezTo>
                  <a:pt x="321509" y="13943"/>
                  <a:pt x="318822" y="16631"/>
                  <a:pt x="317478" y="17975"/>
                </a:cubicBezTo>
                <a:cubicBezTo>
                  <a:pt x="309417" y="27382"/>
                  <a:pt x="295981" y="30069"/>
                  <a:pt x="283889" y="28726"/>
                </a:cubicBezTo>
                <a:cubicBezTo>
                  <a:pt x="275827" y="27382"/>
                  <a:pt x="267766" y="23350"/>
                  <a:pt x="262392" y="17975"/>
                </a:cubicBezTo>
                <a:cubicBezTo>
                  <a:pt x="252987" y="31413"/>
                  <a:pt x="246269" y="46196"/>
                  <a:pt x="242238" y="60979"/>
                </a:cubicBezTo>
                <a:cubicBezTo>
                  <a:pt x="240894" y="65011"/>
                  <a:pt x="239551" y="70386"/>
                  <a:pt x="240894" y="73074"/>
                </a:cubicBezTo>
                <a:cubicBezTo>
                  <a:pt x="240894" y="75762"/>
                  <a:pt x="243581" y="77106"/>
                  <a:pt x="244925" y="79794"/>
                </a:cubicBezTo>
                <a:cubicBezTo>
                  <a:pt x="246269" y="81137"/>
                  <a:pt x="246269" y="82481"/>
                  <a:pt x="247612" y="83825"/>
                </a:cubicBezTo>
                <a:cubicBezTo>
                  <a:pt x="262392" y="106672"/>
                  <a:pt x="252987" y="134893"/>
                  <a:pt x="239551" y="152364"/>
                </a:cubicBezTo>
                <a:cubicBezTo>
                  <a:pt x="224771" y="171178"/>
                  <a:pt x="203274" y="181929"/>
                  <a:pt x="184464" y="191337"/>
                </a:cubicBezTo>
                <a:cubicBezTo>
                  <a:pt x="176402" y="195368"/>
                  <a:pt x="168341" y="199400"/>
                  <a:pt x="158936" y="200744"/>
                </a:cubicBezTo>
                <a:cubicBezTo>
                  <a:pt x="145500" y="203432"/>
                  <a:pt x="130721" y="199400"/>
                  <a:pt x="119972" y="189993"/>
                </a:cubicBezTo>
                <a:cubicBezTo>
                  <a:pt x="103849" y="194024"/>
                  <a:pt x="86382" y="189993"/>
                  <a:pt x="70259" y="179242"/>
                </a:cubicBezTo>
                <a:cubicBezTo>
                  <a:pt x="56823" y="169834"/>
                  <a:pt x="47418" y="156395"/>
                  <a:pt x="38013" y="144300"/>
                </a:cubicBezTo>
                <a:lnTo>
                  <a:pt x="35326" y="141613"/>
                </a:lnTo>
                <a:cubicBezTo>
                  <a:pt x="27264" y="130861"/>
                  <a:pt x="16516" y="122798"/>
                  <a:pt x="9798" y="122798"/>
                </a:cubicBezTo>
                <a:cubicBezTo>
                  <a:pt x="7111" y="122798"/>
                  <a:pt x="4424" y="122798"/>
                  <a:pt x="3080" y="125486"/>
                </a:cubicBezTo>
                <a:cubicBezTo>
                  <a:pt x="-4981" y="132205"/>
                  <a:pt x="4424" y="149676"/>
                  <a:pt x="12485" y="159083"/>
                </a:cubicBezTo>
                <a:cubicBezTo>
                  <a:pt x="21890" y="171178"/>
                  <a:pt x="32639" y="181929"/>
                  <a:pt x="43388" y="192681"/>
                </a:cubicBezTo>
                <a:cubicBezTo>
                  <a:pt x="66229" y="215527"/>
                  <a:pt x="85039" y="228966"/>
                  <a:pt x="105193" y="237029"/>
                </a:cubicBezTo>
                <a:lnTo>
                  <a:pt x="107879" y="238373"/>
                </a:lnTo>
                <a:cubicBezTo>
                  <a:pt x="132064" y="265251"/>
                  <a:pt x="150874" y="297504"/>
                  <a:pt x="161623" y="332445"/>
                </a:cubicBezTo>
                <a:lnTo>
                  <a:pt x="162966" y="337821"/>
                </a:lnTo>
                <a:cubicBezTo>
                  <a:pt x="165654" y="345884"/>
                  <a:pt x="166997" y="352604"/>
                  <a:pt x="171028" y="359323"/>
                </a:cubicBezTo>
                <a:cubicBezTo>
                  <a:pt x="173715" y="363355"/>
                  <a:pt x="176402" y="367386"/>
                  <a:pt x="180433" y="371418"/>
                </a:cubicBezTo>
                <a:cubicBezTo>
                  <a:pt x="188494" y="380825"/>
                  <a:pt x="196556" y="391577"/>
                  <a:pt x="196556" y="406359"/>
                </a:cubicBezTo>
                <a:cubicBezTo>
                  <a:pt x="196556" y="414423"/>
                  <a:pt x="193869" y="422486"/>
                  <a:pt x="189838" y="430549"/>
                </a:cubicBezTo>
                <a:cubicBezTo>
                  <a:pt x="185808" y="441301"/>
                  <a:pt x="183120" y="446676"/>
                  <a:pt x="187151" y="452052"/>
                </a:cubicBezTo>
                <a:cubicBezTo>
                  <a:pt x="188494" y="454739"/>
                  <a:pt x="192525" y="456083"/>
                  <a:pt x="197900" y="458771"/>
                </a:cubicBezTo>
                <a:cubicBezTo>
                  <a:pt x="201930" y="460115"/>
                  <a:pt x="204618" y="461459"/>
                  <a:pt x="208648" y="464147"/>
                </a:cubicBezTo>
                <a:cubicBezTo>
                  <a:pt x="227459" y="477586"/>
                  <a:pt x="224771" y="500432"/>
                  <a:pt x="223428" y="520590"/>
                </a:cubicBezTo>
                <a:cubicBezTo>
                  <a:pt x="222084" y="535373"/>
                  <a:pt x="220741" y="551500"/>
                  <a:pt x="226115" y="562251"/>
                </a:cubicBezTo>
                <a:lnTo>
                  <a:pt x="222084" y="564939"/>
                </a:lnTo>
                <a:cubicBezTo>
                  <a:pt x="238207" y="570314"/>
                  <a:pt x="254330" y="577034"/>
                  <a:pt x="263735" y="590473"/>
                </a:cubicBezTo>
                <a:cubicBezTo>
                  <a:pt x="283889" y="618694"/>
                  <a:pt x="267766" y="657667"/>
                  <a:pt x="248956" y="685889"/>
                </a:cubicBezTo>
                <a:cubicBezTo>
                  <a:pt x="232833" y="708735"/>
                  <a:pt x="214023" y="730237"/>
                  <a:pt x="193869" y="749052"/>
                </a:cubicBezTo>
                <a:cubicBezTo>
                  <a:pt x="185808" y="757115"/>
                  <a:pt x="177746" y="763835"/>
                  <a:pt x="171028" y="773242"/>
                </a:cubicBezTo>
                <a:cubicBezTo>
                  <a:pt x="162966" y="786681"/>
                  <a:pt x="160280" y="802807"/>
                  <a:pt x="156249" y="817590"/>
                </a:cubicBezTo>
                <a:cubicBezTo>
                  <a:pt x="142813" y="857907"/>
                  <a:pt x="109223" y="890160"/>
                  <a:pt x="67572" y="900912"/>
                </a:cubicBezTo>
                <a:cubicBezTo>
                  <a:pt x="78321" y="968106"/>
                  <a:pt x="78321" y="1037989"/>
                  <a:pt x="67572" y="1105183"/>
                </a:cubicBezTo>
                <a:cubicBezTo>
                  <a:pt x="60854" y="1141468"/>
                  <a:pt x="55480" y="1187161"/>
                  <a:pt x="86382" y="1208663"/>
                </a:cubicBezTo>
                <a:cubicBezTo>
                  <a:pt x="98475" y="1216726"/>
                  <a:pt x="114597" y="1219414"/>
                  <a:pt x="128033" y="1226133"/>
                </a:cubicBezTo>
                <a:cubicBezTo>
                  <a:pt x="141469" y="1232853"/>
                  <a:pt x="152218" y="1251668"/>
                  <a:pt x="142813" y="1263762"/>
                </a:cubicBezTo>
                <a:cubicBezTo>
                  <a:pt x="164310" y="1263762"/>
                  <a:pt x="177746" y="1283921"/>
                  <a:pt x="191182" y="1300048"/>
                </a:cubicBezTo>
                <a:cubicBezTo>
                  <a:pt x="204618" y="1316174"/>
                  <a:pt x="231489" y="1326925"/>
                  <a:pt x="244925" y="1310799"/>
                </a:cubicBezTo>
                <a:cubicBezTo>
                  <a:pt x="251643" y="1302735"/>
                  <a:pt x="251643" y="1289297"/>
                  <a:pt x="258361" y="1279889"/>
                </a:cubicBezTo>
                <a:cubicBezTo>
                  <a:pt x="267766" y="1266450"/>
                  <a:pt x="287920" y="1267794"/>
                  <a:pt x="304043" y="1263762"/>
                </a:cubicBezTo>
                <a:cubicBezTo>
                  <a:pt x="317478" y="1259731"/>
                  <a:pt x="328227" y="1251668"/>
                  <a:pt x="340320" y="1243604"/>
                </a:cubicBezTo>
                <a:cubicBezTo>
                  <a:pt x="376596" y="1220758"/>
                  <a:pt x="419591" y="1208663"/>
                  <a:pt x="462586" y="1207319"/>
                </a:cubicBezTo>
                <a:cubicBezTo>
                  <a:pt x="466616" y="1183129"/>
                  <a:pt x="494832" y="1177753"/>
                  <a:pt x="520360" y="1180441"/>
                </a:cubicBezTo>
                <a:lnTo>
                  <a:pt x="513642" y="1176409"/>
                </a:lnTo>
                <a:lnTo>
                  <a:pt x="587539" y="1048740"/>
                </a:lnTo>
                <a:cubicBezTo>
                  <a:pt x="591569" y="1042020"/>
                  <a:pt x="595600" y="1033957"/>
                  <a:pt x="605005" y="1029925"/>
                </a:cubicBezTo>
                <a:cubicBezTo>
                  <a:pt x="609036" y="1027238"/>
                  <a:pt x="613067" y="1025894"/>
                  <a:pt x="617098" y="1024550"/>
                </a:cubicBezTo>
                <a:cubicBezTo>
                  <a:pt x="621128" y="1023206"/>
                  <a:pt x="627846" y="1020518"/>
                  <a:pt x="627846" y="1019174"/>
                </a:cubicBezTo>
                <a:cubicBezTo>
                  <a:pt x="627846" y="1017830"/>
                  <a:pt x="626503" y="1016486"/>
                  <a:pt x="625159" y="1015142"/>
                </a:cubicBezTo>
                <a:cubicBezTo>
                  <a:pt x="623816" y="1012455"/>
                  <a:pt x="621128" y="1009767"/>
                  <a:pt x="619785" y="1005735"/>
                </a:cubicBezTo>
                <a:cubicBezTo>
                  <a:pt x="618441" y="997672"/>
                  <a:pt x="622472" y="990952"/>
                  <a:pt x="623816" y="986921"/>
                </a:cubicBezTo>
                <a:cubicBezTo>
                  <a:pt x="639938" y="957355"/>
                  <a:pt x="657405" y="927789"/>
                  <a:pt x="678902" y="900912"/>
                </a:cubicBezTo>
                <a:cubicBezTo>
                  <a:pt x="688307" y="890160"/>
                  <a:pt x="699056" y="876721"/>
                  <a:pt x="713835" y="871346"/>
                </a:cubicBezTo>
                <a:cubicBezTo>
                  <a:pt x="707118" y="852532"/>
                  <a:pt x="682933" y="840436"/>
                  <a:pt x="674872" y="836405"/>
                </a:cubicBezTo>
                <a:close/>
              </a:path>
            </a:pathLst>
          </a:custGeom>
          <a:solidFill>
            <a:schemeClr val="bg1"/>
          </a:solidFill>
          <a:ln>
            <a:noFill/>
          </a:ln>
        </p:spPr>
        <p:txBody>
          <a:bodyPr vert="horz" wrap="square" lIns="80201" tIns="40100" rIns="80201" bIns="40100" numCol="1" anchor="ctr" anchorCtr="0" compatLnSpc="1">
            <a:prstTxWarp prst="textNoShape">
              <a:avLst/>
            </a:prstTxWarp>
          </a:bodyPr>
          <a:lstStyle/>
          <a:p>
            <a:endParaRPr lang="en-IE" sz="1579"/>
          </a:p>
        </p:txBody>
      </p:sp>
      <p:sp>
        <p:nvSpPr>
          <p:cNvPr id="157" name="Google Shape;157;p2"/>
          <p:cNvSpPr/>
          <p:nvPr/>
        </p:nvSpPr>
        <p:spPr>
          <a:xfrm>
            <a:off x="3354515" y="2194193"/>
            <a:ext cx="4554263" cy="612756"/>
          </a:xfrm>
          <a:prstGeom prst="rect">
            <a:avLst/>
          </a:prstGeom>
          <a:solidFill>
            <a:schemeClr val="lt1"/>
          </a:solidFill>
          <a:ln>
            <a:noFill/>
          </a:ln>
        </p:spPr>
        <p:txBody>
          <a:bodyPr spcFirstLastPara="1" wrap="square" lIns="80187" tIns="40083" rIns="80187" bIns="40083" anchor="ctr" anchorCtr="0">
            <a:noAutofit/>
          </a:bodyPr>
          <a:lstStyle/>
          <a:p>
            <a:pPr algn="ctr">
              <a:buClr>
                <a:srgbClr val="000000"/>
              </a:buClr>
              <a:buSzPts val="529"/>
            </a:pPr>
            <a:endParaRPr sz="464">
              <a:solidFill>
                <a:schemeClr val="lt1"/>
              </a:solidFill>
              <a:latin typeface="Montserrat"/>
              <a:ea typeface="Montserrat"/>
              <a:cs typeface="Montserrat"/>
              <a:sym typeface="Montserrat"/>
            </a:endParaRPr>
          </a:p>
        </p:txBody>
      </p:sp>
      <p:sp>
        <p:nvSpPr>
          <p:cNvPr id="158" name="Google Shape;158;p2"/>
          <p:cNvSpPr txBox="1"/>
          <p:nvPr/>
        </p:nvSpPr>
        <p:spPr>
          <a:xfrm>
            <a:off x="3574856" y="2194193"/>
            <a:ext cx="4113579" cy="566916"/>
          </a:xfrm>
          <a:prstGeom prst="rect">
            <a:avLst/>
          </a:prstGeom>
          <a:noFill/>
          <a:ln>
            <a:noFill/>
          </a:ln>
        </p:spPr>
        <p:txBody>
          <a:bodyPr spcFirstLastPara="1" wrap="square" lIns="80187" tIns="40083" rIns="80187" bIns="40083" anchor="t" anchorCtr="0">
            <a:spAutoFit/>
          </a:bodyPr>
          <a:lstStyle/>
          <a:p>
            <a:pPr>
              <a:buClr>
                <a:srgbClr val="000000"/>
              </a:buClr>
              <a:buSzPts val="3600"/>
            </a:pPr>
            <a:r>
              <a:rPr lang="en-US" sz="3158" b="1" dirty="0" err="1">
                <a:solidFill>
                  <a:srgbClr val="60BA47"/>
                </a:solidFill>
                <a:latin typeface="Calibri"/>
                <a:ea typeface="Arial"/>
                <a:cs typeface="Calibri"/>
                <a:sym typeface="Calibri"/>
              </a:rPr>
              <a:t>Jätevirtakartat</a:t>
            </a:r>
            <a:endParaRPr sz="1228"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2506612" y="-1004125"/>
            <a:ext cx="5385481" cy="9568249"/>
            <a:chOff x="0" y="0"/>
            <a:chExt cx="12282040" cy="21821192"/>
          </a:xfrm>
        </p:grpSpPr>
        <p:sp>
          <p:nvSpPr>
            <p:cNvPr id="7" name="Freeform 7"/>
            <p:cNvSpPr/>
            <p:nvPr/>
          </p:nvSpPr>
          <p:spPr>
            <a:xfrm>
              <a:off x="0" y="0"/>
              <a:ext cx="12282043" cy="21821139"/>
            </a:xfrm>
            <a:custGeom>
              <a:avLst/>
              <a:gdLst/>
              <a:ahLst/>
              <a:cxnLst/>
              <a:rect l="l" t="t" r="r" b="b"/>
              <a:pathLst>
                <a:path w="12282043" h="21821139">
                  <a:moveTo>
                    <a:pt x="0" y="0"/>
                  </a:moveTo>
                  <a:lnTo>
                    <a:pt x="12282043" y="0"/>
                  </a:lnTo>
                  <a:lnTo>
                    <a:pt x="12282043" y="21821139"/>
                  </a:lnTo>
                  <a:lnTo>
                    <a:pt x="0" y="21821139"/>
                  </a:lnTo>
                  <a:close/>
                </a:path>
              </a:pathLst>
            </a:custGeom>
            <a:solidFill>
              <a:srgbClr val="FFFFFF"/>
            </a:solidFill>
          </p:spPr>
          <p:txBody>
            <a:bodyPr/>
            <a:lstStyle/>
            <a:p>
              <a:endParaRPr lang="fi-FI"/>
            </a:p>
          </p:txBody>
        </p:sp>
        <p:sp>
          <p:nvSpPr>
            <p:cNvPr id="8" name="TextBox 8"/>
            <p:cNvSpPr txBox="1"/>
            <p:nvPr/>
          </p:nvSpPr>
          <p:spPr>
            <a:xfrm>
              <a:off x="0" y="-19050"/>
              <a:ext cx="12282040" cy="2184024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736141" y="1759240"/>
            <a:ext cx="1882150" cy="1389426"/>
            <a:chOff x="0" y="0"/>
            <a:chExt cx="4292400" cy="3168702"/>
          </a:xfrm>
        </p:grpSpPr>
        <p:sp>
          <p:nvSpPr>
            <p:cNvPr id="12" name="Freeform 12"/>
            <p:cNvSpPr/>
            <p:nvPr/>
          </p:nvSpPr>
          <p:spPr>
            <a:xfrm>
              <a:off x="0" y="0"/>
              <a:ext cx="4292400" cy="3168702"/>
            </a:xfrm>
            <a:custGeom>
              <a:avLst/>
              <a:gdLst/>
              <a:ahLst/>
              <a:cxnLst/>
              <a:rect l="l" t="t" r="r" b="b"/>
              <a:pathLst>
                <a:path w="4292400" h="3168702">
                  <a:moveTo>
                    <a:pt x="0" y="0"/>
                  </a:moveTo>
                  <a:lnTo>
                    <a:pt x="4292400" y="0"/>
                  </a:lnTo>
                  <a:lnTo>
                    <a:pt x="4292400" y="3168702"/>
                  </a:lnTo>
                  <a:lnTo>
                    <a:pt x="0" y="3168702"/>
                  </a:lnTo>
                  <a:close/>
                </a:path>
              </a:pathLst>
            </a:custGeom>
            <a:solidFill>
              <a:srgbClr val="000000">
                <a:alpha val="0"/>
              </a:srgbClr>
            </a:solidFill>
          </p:spPr>
          <p:txBody>
            <a:bodyPr/>
            <a:lstStyle/>
            <a:p>
              <a:endParaRPr lang="fi-FI"/>
            </a:p>
          </p:txBody>
        </p:sp>
        <p:sp>
          <p:nvSpPr>
            <p:cNvPr id="13" name="TextBox 13"/>
            <p:cNvSpPr txBox="1"/>
            <p:nvPr/>
          </p:nvSpPr>
          <p:spPr>
            <a:xfrm>
              <a:off x="0" y="-38100"/>
              <a:ext cx="4292400" cy="3206802"/>
            </a:xfrm>
            <a:prstGeom prst="rect">
              <a:avLst/>
            </a:prstGeom>
          </p:spPr>
          <p:txBody>
            <a:bodyPr lIns="0" tIns="0" rIns="0" bIns="0" rtlCol="0" anchor="t"/>
            <a:lstStyle/>
            <a:p>
              <a:pPr marL="0" lvl="0" indent="0" algn="l">
                <a:lnSpc>
                  <a:spcPts val="3409"/>
                </a:lnSpc>
              </a:pPr>
              <a:r>
                <a:rPr lang="en-US" sz="3157" b="1" dirty="0" err="1">
                  <a:solidFill>
                    <a:srgbClr val="09465E"/>
                  </a:solidFill>
                  <a:latin typeface="Calibri (MS) Bold"/>
                  <a:ea typeface="Calibri (MS) Bold"/>
                  <a:cs typeface="Calibri (MS) Bold"/>
                  <a:sym typeface="Calibri (MS) Bold"/>
                </a:rPr>
                <a:t>Kauran</a:t>
              </a:r>
              <a:r>
                <a:rPr lang="en-US" sz="3157" b="1" dirty="0">
                  <a:solidFill>
                    <a:srgbClr val="09465E"/>
                  </a:solidFill>
                  <a:latin typeface="Calibri (MS) Bold"/>
                  <a:ea typeface="Calibri (MS) Bold"/>
                  <a:cs typeface="Calibri (MS) Bold"/>
                  <a:sym typeface="Calibri (MS) Bold"/>
                </a:rPr>
                <a:t> </a:t>
              </a:r>
              <a:r>
                <a:rPr lang="en-US" sz="3157" b="1" dirty="0" err="1">
                  <a:solidFill>
                    <a:srgbClr val="09465E"/>
                  </a:solidFill>
                  <a:latin typeface="Calibri (MS) Bold"/>
                  <a:ea typeface="Calibri (MS) Bold"/>
                  <a:cs typeface="Calibri (MS) Bold"/>
                  <a:sym typeface="Calibri (MS) Bold"/>
                </a:rPr>
                <a:t>jätevirtoja</a:t>
              </a:r>
              <a:endParaRPr lang="en-US" sz="3157" b="1" dirty="0">
                <a:solidFill>
                  <a:srgbClr val="09465E"/>
                </a:solidFill>
                <a:latin typeface="Calibri (MS) Bold"/>
                <a:ea typeface="Calibri (MS) Bold"/>
                <a:cs typeface="Calibri (MS) Bold"/>
                <a:sym typeface="Calibri (MS) Bold"/>
              </a:endParaRPr>
            </a:p>
          </p:txBody>
        </p:sp>
      </p:grpSp>
      <p:grpSp>
        <p:nvGrpSpPr>
          <p:cNvPr id="14" name="Group 14"/>
          <p:cNvGrpSpPr/>
          <p:nvPr/>
        </p:nvGrpSpPr>
        <p:grpSpPr>
          <a:xfrm>
            <a:off x="609844" y="3489573"/>
            <a:ext cx="2633924" cy="2378321"/>
            <a:chOff x="0" y="-806360"/>
            <a:chExt cx="6006882" cy="5423960"/>
          </a:xfrm>
        </p:grpSpPr>
        <p:sp>
          <p:nvSpPr>
            <p:cNvPr id="15" name="Freeform 15"/>
            <p:cNvSpPr/>
            <p:nvPr/>
          </p:nvSpPr>
          <p:spPr>
            <a:xfrm>
              <a:off x="0" y="0"/>
              <a:ext cx="4509600" cy="4617600"/>
            </a:xfrm>
            <a:custGeom>
              <a:avLst/>
              <a:gdLst/>
              <a:ahLst/>
              <a:cxnLst/>
              <a:rect l="l" t="t" r="r" b="b"/>
              <a:pathLst>
                <a:path w="4509600" h="4617600">
                  <a:moveTo>
                    <a:pt x="0" y="0"/>
                  </a:moveTo>
                  <a:lnTo>
                    <a:pt x="4509600" y="0"/>
                  </a:lnTo>
                  <a:lnTo>
                    <a:pt x="4509600" y="4617600"/>
                  </a:lnTo>
                  <a:lnTo>
                    <a:pt x="0" y="4617600"/>
                  </a:lnTo>
                  <a:close/>
                </a:path>
              </a:pathLst>
            </a:custGeom>
            <a:solidFill>
              <a:srgbClr val="000000">
                <a:alpha val="0"/>
              </a:srgbClr>
            </a:solidFill>
          </p:spPr>
          <p:txBody>
            <a:bodyPr/>
            <a:lstStyle/>
            <a:p>
              <a:endParaRPr lang="fi-FI"/>
            </a:p>
          </p:txBody>
        </p:sp>
        <p:sp>
          <p:nvSpPr>
            <p:cNvPr id="16" name="TextBox 16"/>
            <p:cNvSpPr txBox="1"/>
            <p:nvPr/>
          </p:nvSpPr>
          <p:spPr>
            <a:xfrm>
              <a:off x="311956" y="-806360"/>
              <a:ext cx="5694926" cy="4646176"/>
            </a:xfrm>
            <a:prstGeom prst="rect">
              <a:avLst/>
            </a:prstGeom>
          </p:spPr>
          <p:txBody>
            <a:bodyPr lIns="0" tIns="0" rIns="0" bIns="0" rtlCol="0" anchor="t"/>
            <a:lstStyle/>
            <a:p>
              <a:pPr marL="0" lvl="0" indent="0" algn="l">
                <a:lnSpc>
                  <a:spcPts val="1620"/>
                </a:lnSpc>
              </a:pPr>
              <a:r>
                <a:rPr lang="en-US" sz="1350" dirty="0" err="1">
                  <a:solidFill>
                    <a:srgbClr val="09465E"/>
                  </a:solidFill>
                  <a:latin typeface="Calibri (MS)"/>
                  <a:ea typeface="Calibri (MS)"/>
                  <a:cs typeface="Calibri (MS)"/>
                  <a:sym typeface="Calibri (MS)"/>
                </a:rPr>
                <a:t>Keskeiset</a:t>
              </a:r>
              <a:r>
                <a:rPr lang="en-US" sz="1350" dirty="0">
                  <a:solidFill>
                    <a:srgbClr val="09465E"/>
                  </a:solidFill>
                  <a:latin typeface="Calibri (MS)"/>
                  <a:ea typeface="Calibri (MS)"/>
                  <a:cs typeface="Calibri (MS)"/>
                  <a:sym typeface="Calibri (MS)"/>
                </a:rPr>
                <a:t> </a:t>
              </a:r>
              <a:r>
                <a:rPr lang="en-US" sz="1350" dirty="0" err="1">
                  <a:solidFill>
                    <a:srgbClr val="09465E"/>
                  </a:solidFill>
                  <a:latin typeface="Calibri (MS)"/>
                  <a:ea typeface="Calibri (MS)"/>
                  <a:cs typeface="Calibri (MS)"/>
                  <a:sym typeface="Calibri (MS)"/>
                </a:rPr>
                <a:t>kauran</a:t>
              </a:r>
              <a:r>
                <a:rPr lang="en-US" sz="1350" dirty="0">
                  <a:solidFill>
                    <a:srgbClr val="09465E"/>
                  </a:solidFill>
                  <a:latin typeface="Calibri (MS)"/>
                  <a:ea typeface="Calibri (MS)"/>
                  <a:cs typeface="Calibri (MS)"/>
                  <a:sym typeface="Calibri (MS)"/>
                </a:rPr>
                <a:t> </a:t>
              </a:r>
              <a:r>
                <a:rPr lang="en-US" sz="1350" dirty="0" err="1">
                  <a:solidFill>
                    <a:srgbClr val="09465E"/>
                  </a:solidFill>
                  <a:latin typeface="Calibri (MS)"/>
                  <a:ea typeface="Calibri (MS)"/>
                  <a:cs typeface="Calibri (MS)"/>
                  <a:sym typeface="Calibri (MS)"/>
                </a:rPr>
                <a:t>sivutuotteiden</a:t>
              </a:r>
              <a:r>
                <a:rPr lang="en-US" sz="1350" dirty="0">
                  <a:solidFill>
                    <a:srgbClr val="09465E"/>
                  </a:solidFill>
                  <a:latin typeface="Calibri (MS)"/>
                  <a:ea typeface="Calibri (MS)"/>
                  <a:cs typeface="Calibri (MS)"/>
                  <a:sym typeface="Calibri (MS)"/>
                </a:rPr>
                <a:t> </a:t>
              </a:r>
              <a:r>
                <a:rPr lang="en-US" sz="1350" dirty="0" err="1">
                  <a:solidFill>
                    <a:srgbClr val="09465E"/>
                  </a:solidFill>
                  <a:latin typeface="Calibri (MS)"/>
                  <a:ea typeface="Calibri (MS)"/>
                  <a:cs typeface="Calibri (MS)"/>
                  <a:sym typeface="Calibri (MS)"/>
                </a:rPr>
                <a:t>hyödyntämismahdollisuudet</a:t>
              </a:r>
              <a:r>
                <a:rPr lang="en-US" sz="1350" dirty="0">
                  <a:solidFill>
                    <a:srgbClr val="09465E"/>
                  </a:solidFill>
                  <a:latin typeface="Calibri (MS)"/>
                  <a:ea typeface="Calibri (MS)"/>
                  <a:cs typeface="Calibri (MS)"/>
                  <a:sym typeface="Calibri (MS)"/>
                </a:rPr>
                <a:t>.</a:t>
              </a:r>
            </a:p>
          </p:txBody>
        </p:sp>
      </p:grpSp>
      <p:pic>
        <p:nvPicPr>
          <p:cNvPr id="19" name="Kuva 18" descr="Kuva, joka sisältää kohteen teksti, kuvakaappaus, Verkkosivusto, Verkkomainonta&#10;&#10;Tekoälyn generoima sisältö voi olla virheellistä.">
            <a:extLst>
              <a:ext uri="{FF2B5EF4-FFF2-40B4-BE49-F238E27FC236}">
                <a16:creationId xmlns:a16="http://schemas.microsoft.com/office/drawing/2014/main" id="{57C4175A-8500-EE9F-2506-6DB25BB0519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90656" y="1184941"/>
            <a:ext cx="5496023" cy="5186617"/>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2506612" y="-1004125"/>
            <a:ext cx="5385481" cy="9568249"/>
            <a:chOff x="0" y="0"/>
            <a:chExt cx="12282040" cy="21821192"/>
          </a:xfrm>
        </p:grpSpPr>
        <p:sp>
          <p:nvSpPr>
            <p:cNvPr id="7" name="Freeform 7"/>
            <p:cNvSpPr/>
            <p:nvPr/>
          </p:nvSpPr>
          <p:spPr>
            <a:xfrm>
              <a:off x="0" y="0"/>
              <a:ext cx="12282043" cy="21821139"/>
            </a:xfrm>
            <a:custGeom>
              <a:avLst/>
              <a:gdLst/>
              <a:ahLst/>
              <a:cxnLst/>
              <a:rect l="l" t="t" r="r" b="b"/>
              <a:pathLst>
                <a:path w="12282043" h="21821139">
                  <a:moveTo>
                    <a:pt x="0" y="0"/>
                  </a:moveTo>
                  <a:lnTo>
                    <a:pt x="12282043" y="0"/>
                  </a:lnTo>
                  <a:lnTo>
                    <a:pt x="12282043" y="21821139"/>
                  </a:lnTo>
                  <a:lnTo>
                    <a:pt x="0" y="21821139"/>
                  </a:lnTo>
                  <a:close/>
                </a:path>
              </a:pathLst>
            </a:custGeom>
            <a:solidFill>
              <a:srgbClr val="FFFFFF"/>
            </a:solidFill>
          </p:spPr>
          <p:txBody>
            <a:bodyPr/>
            <a:lstStyle/>
            <a:p>
              <a:endParaRPr lang="fi-FI"/>
            </a:p>
          </p:txBody>
        </p:sp>
        <p:sp>
          <p:nvSpPr>
            <p:cNvPr id="8" name="TextBox 8"/>
            <p:cNvSpPr txBox="1"/>
            <p:nvPr/>
          </p:nvSpPr>
          <p:spPr>
            <a:xfrm>
              <a:off x="0" y="-19050"/>
              <a:ext cx="12282040" cy="2184024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504666" y="1125321"/>
            <a:ext cx="8816164" cy="704820"/>
            <a:chOff x="0" y="0"/>
            <a:chExt cx="20106000" cy="1607400"/>
          </a:xfrm>
        </p:grpSpPr>
        <p:sp>
          <p:nvSpPr>
            <p:cNvPr id="12" name="Freeform 12"/>
            <p:cNvSpPr/>
            <p:nvPr/>
          </p:nvSpPr>
          <p:spPr>
            <a:xfrm>
              <a:off x="0" y="0"/>
              <a:ext cx="20106005" cy="1607439"/>
            </a:xfrm>
            <a:custGeom>
              <a:avLst/>
              <a:gdLst/>
              <a:ahLst/>
              <a:cxnLst/>
              <a:rect l="l" t="t" r="r" b="b"/>
              <a:pathLst>
                <a:path w="20106005" h="1607439">
                  <a:moveTo>
                    <a:pt x="0" y="0"/>
                  </a:moveTo>
                  <a:lnTo>
                    <a:pt x="20106005" y="0"/>
                  </a:lnTo>
                  <a:lnTo>
                    <a:pt x="20106005" y="1607439"/>
                  </a:lnTo>
                  <a:lnTo>
                    <a:pt x="0" y="1607439"/>
                  </a:lnTo>
                  <a:close/>
                </a:path>
              </a:pathLst>
            </a:custGeom>
            <a:solidFill>
              <a:srgbClr val="FFFFFF"/>
            </a:solidFill>
          </p:spPr>
          <p:txBody>
            <a:bodyPr/>
            <a:lstStyle/>
            <a:p>
              <a:endParaRPr lang="fi-FI"/>
            </a:p>
          </p:txBody>
        </p:sp>
        <p:sp>
          <p:nvSpPr>
            <p:cNvPr id="13" name="TextBox 13"/>
            <p:cNvSpPr txBox="1"/>
            <p:nvPr/>
          </p:nvSpPr>
          <p:spPr>
            <a:xfrm>
              <a:off x="0" y="-28575"/>
              <a:ext cx="20106000" cy="1635975"/>
            </a:xfrm>
            <a:prstGeom prst="rect">
              <a:avLst/>
            </a:prstGeom>
          </p:spPr>
          <p:txBody>
            <a:bodyPr lIns="29700" tIns="29700" rIns="29700" bIns="29700" rtlCol="0" anchor="t"/>
            <a:lstStyle/>
            <a:p>
              <a:pPr marL="0" lvl="0" indent="0" algn="l">
                <a:lnSpc>
                  <a:spcPts val="2557"/>
                </a:lnSpc>
              </a:pPr>
              <a:r>
                <a:rPr lang="en-US" sz="2367" b="1" dirty="0">
                  <a:solidFill>
                    <a:srgbClr val="09465E"/>
                  </a:solidFill>
                  <a:latin typeface="Calibri (MS) Bold"/>
                  <a:ea typeface="Calibri (MS) Bold"/>
                  <a:cs typeface="Calibri (MS) Bold"/>
                  <a:sym typeface="Calibri (MS) Bold"/>
                </a:rPr>
                <a:t>KAURA – </a:t>
              </a:r>
              <a:r>
                <a:rPr lang="en-US" sz="2367" b="1" dirty="0" err="1">
                  <a:solidFill>
                    <a:srgbClr val="09465E"/>
                  </a:solidFill>
                  <a:latin typeface="Calibri (MS) Bold"/>
                  <a:ea typeface="Calibri (MS) Bold"/>
                  <a:cs typeface="Calibri (MS) Bold"/>
                  <a:sym typeface="Calibri (MS) Bold"/>
                </a:rPr>
                <a:t>supervilja</a:t>
              </a:r>
              <a:r>
                <a:rPr lang="en-US" sz="2367" b="1" dirty="0">
                  <a:solidFill>
                    <a:srgbClr val="09465E"/>
                  </a:solidFill>
                  <a:latin typeface="Calibri (MS) Bold"/>
                  <a:ea typeface="Calibri (MS) Bold"/>
                  <a:cs typeface="Calibri (MS) Bold"/>
                  <a:sym typeface="Calibri (MS) Bold"/>
                </a:rPr>
                <a:t> </a:t>
              </a:r>
            </a:p>
          </p:txBody>
        </p:sp>
      </p:grpSp>
      <p:grpSp>
        <p:nvGrpSpPr>
          <p:cNvPr id="14" name="Group 14"/>
          <p:cNvGrpSpPr/>
          <p:nvPr/>
        </p:nvGrpSpPr>
        <p:grpSpPr>
          <a:xfrm>
            <a:off x="483545" y="1533448"/>
            <a:ext cx="9537557" cy="4946433"/>
            <a:chOff x="-2" y="-658954"/>
            <a:chExt cx="21751197" cy="11280754"/>
          </a:xfrm>
        </p:grpSpPr>
        <p:sp>
          <p:nvSpPr>
            <p:cNvPr id="15" name="Freeform 15"/>
            <p:cNvSpPr/>
            <p:nvPr/>
          </p:nvSpPr>
          <p:spPr>
            <a:xfrm>
              <a:off x="0" y="0"/>
              <a:ext cx="21543000" cy="10621800"/>
            </a:xfrm>
            <a:custGeom>
              <a:avLst/>
              <a:gdLst/>
              <a:ahLst/>
              <a:cxnLst/>
              <a:rect l="l" t="t" r="r" b="b"/>
              <a:pathLst>
                <a:path w="21543000" h="10621800">
                  <a:moveTo>
                    <a:pt x="0" y="0"/>
                  </a:moveTo>
                  <a:lnTo>
                    <a:pt x="21543000" y="0"/>
                  </a:lnTo>
                  <a:lnTo>
                    <a:pt x="21543000" y="10621800"/>
                  </a:lnTo>
                  <a:lnTo>
                    <a:pt x="0" y="10621800"/>
                  </a:lnTo>
                  <a:close/>
                </a:path>
              </a:pathLst>
            </a:custGeom>
            <a:solidFill>
              <a:srgbClr val="000000">
                <a:alpha val="0"/>
              </a:srgbClr>
            </a:solidFill>
          </p:spPr>
          <p:txBody>
            <a:bodyPr/>
            <a:lstStyle/>
            <a:p>
              <a:endParaRPr lang="fi-FI"/>
            </a:p>
          </p:txBody>
        </p:sp>
        <p:sp>
          <p:nvSpPr>
            <p:cNvPr id="16" name="TextBox 16"/>
            <p:cNvSpPr txBox="1"/>
            <p:nvPr/>
          </p:nvSpPr>
          <p:spPr>
            <a:xfrm>
              <a:off x="-2" y="-658954"/>
              <a:ext cx="21751197" cy="10659899"/>
            </a:xfrm>
            <a:prstGeom prst="rect">
              <a:avLst/>
            </a:prstGeom>
          </p:spPr>
          <p:txBody>
            <a:bodyPr lIns="0" tIns="0" rIns="0" bIns="0" rtlCol="0" anchor="t"/>
            <a:lstStyle/>
            <a:p>
              <a:pPr marL="0" lvl="0" indent="0" algn="l">
                <a:lnSpc>
                  <a:spcPts val="2104"/>
                </a:lnSpc>
              </a:pPr>
              <a:r>
                <a:rPr lang="en-US" sz="1753" dirty="0" err="1">
                  <a:solidFill>
                    <a:srgbClr val="09465E"/>
                  </a:solidFill>
                  <a:latin typeface="Calibri (MS)"/>
                  <a:ea typeface="Calibri (MS)"/>
                  <a:cs typeface="Calibri (MS)"/>
                  <a:sym typeface="Calibri (MS)"/>
                </a:rPr>
                <a:t>Kaurasta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valmistetaan</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kauraleipää</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hiutaleita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moniin</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eri</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tarkoituksiin</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keksejä</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juomia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jogurttimaisia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tuotteita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lihan</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korvikkeita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kuten</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kauraa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kaurajauhoja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kaurapastaa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erilaisia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välipaloja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suklaata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lakritsia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sekä</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jäätelöä</a:t>
              </a:r>
              <a:r>
                <a:rPr lang="en-US" sz="1753" dirty="0">
                  <a:solidFill>
                    <a:srgbClr val="09465E"/>
                  </a:solidFill>
                  <a:latin typeface="Calibri (MS)"/>
                  <a:ea typeface="Calibri (MS)"/>
                  <a:cs typeface="Calibri (MS)"/>
                  <a:sym typeface="Calibri (MS)"/>
                </a:rPr>
                <a:t>.</a:t>
              </a:r>
            </a:p>
            <a:p>
              <a:pPr marL="0" lvl="0" indent="0" algn="l">
                <a:lnSpc>
                  <a:spcPts val="2174"/>
                </a:lnSpc>
              </a:pPr>
              <a:endParaRPr lang="en-US" sz="1753" dirty="0">
                <a:solidFill>
                  <a:srgbClr val="09465E"/>
                </a:solidFill>
                <a:latin typeface="Calibri (MS)"/>
                <a:ea typeface="Calibri (MS)"/>
                <a:cs typeface="Calibri (MS)"/>
                <a:sym typeface="Calibri (MS)"/>
              </a:endParaRPr>
            </a:p>
            <a:p>
              <a:pPr marL="0" lvl="0" indent="0" algn="l">
                <a:lnSpc>
                  <a:spcPts val="2104"/>
                </a:lnSpc>
              </a:pP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KAURA JA SEN JALOSTEIDEN MONIPUOLISUUS</a:t>
              </a:r>
            </a:p>
            <a:p>
              <a:pPr marL="0" lvl="0" indent="0" algn="l">
                <a:lnSpc>
                  <a:spcPts val="2174"/>
                </a:lnSpc>
              </a:pPr>
              <a:endPar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0" lvl="0" indent="0" algn="l">
                <a:lnSpc>
                  <a:spcPts val="2104"/>
                </a:lnSpc>
              </a:pP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Kauran</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ominaisuudet</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kemiallinen</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koostumus</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kuten</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beetaglukaani</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proteiini</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rasva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rasvahappopitoisuudet</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tukevat</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käsitystä</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siitä</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että</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kauraa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hyödyntää</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monipuolisesti</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sekä</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elintarvike</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että</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rehualalla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174"/>
                </a:lnSpc>
              </a:pPr>
              <a:endPar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0" lvl="0" indent="0" algn="l">
                <a:lnSpc>
                  <a:spcPts val="2104"/>
                </a:lnSpc>
              </a:pPr>
              <a:r>
                <a:rPr lang="en-US" sz="1753"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Korkea</a:t>
              </a:r>
              <a:r>
                <a:rPr lang="en-US" sz="175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kysyntä</a:t>
              </a:r>
              <a:r>
                <a:rPr lang="en-US" sz="175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markkinoilla</a:t>
              </a:r>
              <a:r>
                <a:rPr lang="en-US" sz="175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1753"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peruselintarvike</a:t>
              </a:r>
              <a:r>
                <a:rPr lang="en-US" sz="175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herkullisia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ravitsevia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kohtuuhintaisia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monipuolisia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tuotesovelluksia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104"/>
                </a:lnSpc>
              </a:pPr>
              <a:endPar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0" lvl="0" indent="0" algn="l">
                <a:lnSpc>
                  <a:spcPts val="2104"/>
                </a:lnSpc>
              </a:pPr>
              <a:r>
                <a:rPr lang="en-US" sz="1753"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Kauran</a:t>
              </a:r>
              <a:r>
                <a:rPr lang="en-US" sz="175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tehokas</a:t>
              </a:r>
              <a:r>
                <a:rPr lang="en-US" sz="175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hyödyntäminen</a:t>
              </a:r>
              <a:r>
                <a:rPr lang="en-US" sz="175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ravintolisät</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pakkausmateriaalit</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kosmetiikka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lääketeollisuus</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rehu</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biolannoitteet</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biopolttoaineet</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tekstiiliteollisuus</a:t>
              </a:r>
              <a:endPar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0" lvl="0" indent="0" algn="l">
                <a:lnSpc>
                  <a:spcPts val="2104"/>
                </a:lnSpc>
              </a:pPr>
              <a:endPar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0" lvl="0" indent="0" algn="l">
                <a:lnSpc>
                  <a:spcPts val="2104"/>
                </a:lnSpc>
              </a:pPr>
              <a:r>
                <a:rPr lang="en-US" sz="1753"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Sivutuotteiden</a:t>
              </a:r>
              <a:r>
                <a:rPr lang="en-US" sz="175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monimuotoisuus</a:t>
              </a:r>
              <a:r>
                <a:rPr lang="en-US" sz="175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sivutuotteet</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kuten</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akanat</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kuorifraktiot</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myllyteollisuuden</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sivuvirrat</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10800000">
            <a:off x="0" y="772875"/>
            <a:ext cx="527413" cy="6014252"/>
            <a:chOff x="0" y="0"/>
            <a:chExt cx="1202810" cy="13716004"/>
          </a:xfrm>
        </p:grpSpPr>
        <p:sp>
          <p:nvSpPr>
            <p:cNvPr id="5" name="Freeform 5"/>
            <p:cNvSpPr/>
            <p:nvPr/>
          </p:nvSpPr>
          <p:spPr>
            <a:xfrm>
              <a:off x="0" y="0"/>
              <a:ext cx="1202817" cy="13716000"/>
            </a:xfrm>
            <a:custGeom>
              <a:avLst/>
              <a:gdLst/>
              <a:ahLst/>
              <a:cxnLst/>
              <a:rect l="l" t="t" r="r" b="b"/>
              <a:pathLst>
                <a:path w="1202817" h="13716000">
                  <a:moveTo>
                    <a:pt x="1202817" y="0"/>
                  </a:moveTo>
                  <a:lnTo>
                    <a:pt x="0" y="0"/>
                  </a:lnTo>
                  <a:lnTo>
                    <a:pt x="0" y="13716000"/>
                  </a:lnTo>
                  <a:lnTo>
                    <a:pt x="1202817" y="13716000"/>
                  </a:lnTo>
                  <a:close/>
                </a:path>
              </a:pathLst>
            </a:custGeom>
            <a:solidFill>
              <a:srgbClr val="09465E"/>
            </a:solidFill>
          </p:spPr>
          <p:txBody>
            <a:bodyPr/>
            <a:lstStyle/>
            <a:p>
              <a:endParaRPr lang="fi-FI"/>
            </a:p>
          </p:txBody>
        </p:sp>
      </p:grpSp>
      <p:sp>
        <p:nvSpPr>
          <p:cNvPr id="6" name="Freeform 6"/>
          <p:cNvSpPr/>
          <p:nvPr/>
        </p:nvSpPr>
        <p:spPr>
          <a:xfrm flipH="1">
            <a:off x="533893" y="2430682"/>
            <a:ext cx="7400825" cy="4714282"/>
          </a:xfrm>
          <a:custGeom>
            <a:avLst/>
            <a:gdLst/>
            <a:ahLst/>
            <a:cxnLst/>
            <a:rect l="l" t="t" r="r" b="b"/>
            <a:pathLst>
              <a:path w="7400825" h="4714282">
                <a:moveTo>
                  <a:pt x="7400825" y="0"/>
                </a:moveTo>
                <a:lnTo>
                  <a:pt x="0" y="0"/>
                </a:lnTo>
                <a:lnTo>
                  <a:pt x="0" y="4714282"/>
                </a:lnTo>
                <a:lnTo>
                  <a:pt x="7400825" y="4714282"/>
                </a:lnTo>
                <a:lnTo>
                  <a:pt x="7400825" y="0"/>
                </a:lnTo>
                <a:close/>
              </a:path>
            </a:pathLst>
          </a:custGeom>
          <a:blipFill>
            <a:blip r:embed="rId3" cstate="screen">
              <a:extLst>
                <a:ext uri="{28A0092B-C50C-407E-A947-70E740481C1C}">
                  <a14:useLocalDpi xmlns:a14="http://schemas.microsoft.com/office/drawing/2010/main"/>
                </a:ext>
              </a:extLst>
            </a:blip>
            <a:stretch>
              <a:fillRect l="20556"/>
            </a:stretch>
          </a:blipFill>
        </p:spPr>
        <p:txBody>
          <a:bodyPr/>
          <a:lstStyle/>
          <a:p>
            <a:endParaRPr lang="fi-FI"/>
          </a:p>
        </p:txBody>
      </p:sp>
      <p:sp>
        <p:nvSpPr>
          <p:cNvPr id="7" name="AutoShape 7"/>
          <p:cNvSpPr/>
          <p:nvPr/>
        </p:nvSpPr>
        <p:spPr>
          <a:xfrm rot="214365">
            <a:off x="112662" y="648426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8" name="Freeform 8"/>
          <p:cNvSpPr/>
          <p:nvPr/>
        </p:nvSpPr>
        <p:spPr>
          <a:xfrm rot="-5400000">
            <a:off x="-915229" y="514727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9" name="Group 9"/>
          <p:cNvGrpSpPr/>
          <p:nvPr/>
        </p:nvGrpSpPr>
        <p:grpSpPr>
          <a:xfrm>
            <a:off x="635789" y="1134511"/>
            <a:ext cx="4377038" cy="870567"/>
            <a:chOff x="0" y="0"/>
            <a:chExt cx="9982200" cy="1985400"/>
          </a:xfrm>
        </p:grpSpPr>
        <p:sp>
          <p:nvSpPr>
            <p:cNvPr id="10" name="Freeform 10"/>
            <p:cNvSpPr/>
            <p:nvPr/>
          </p:nvSpPr>
          <p:spPr>
            <a:xfrm>
              <a:off x="0" y="0"/>
              <a:ext cx="9982200" cy="1985400"/>
            </a:xfrm>
            <a:custGeom>
              <a:avLst/>
              <a:gdLst/>
              <a:ahLst/>
              <a:cxnLst/>
              <a:rect l="l" t="t" r="r" b="b"/>
              <a:pathLst>
                <a:path w="9982200" h="1985400">
                  <a:moveTo>
                    <a:pt x="0" y="0"/>
                  </a:moveTo>
                  <a:lnTo>
                    <a:pt x="9982200" y="0"/>
                  </a:lnTo>
                  <a:lnTo>
                    <a:pt x="9982200" y="1985400"/>
                  </a:lnTo>
                  <a:lnTo>
                    <a:pt x="0" y="1985400"/>
                  </a:lnTo>
                  <a:close/>
                </a:path>
              </a:pathLst>
            </a:custGeom>
            <a:solidFill>
              <a:srgbClr val="000000">
                <a:alpha val="0"/>
              </a:srgbClr>
            </a:solidFill>
          </p:spPr>
          <p:txBody>
            <a:bodyPr/>
            <a:lstStyle/>
            <a:p>
              <a:endParaRPr lang="fi-FI"/>
            </a:p>
          </p:txBody>
        </p:sp>
        <p:sp>
          <p:nvSpPr>
            <p:cNvPr id="11" name="TextBox 11"/>
            <p:cNvSpPr txBox="1"/>
            <p:nvPr/>
          </p:nvSpPr>
          <p:spPr>
            <a:xfrm>
              <a:off x="0" y="-38100"/>
              <a:ext cx="9982200" cy="2023500"/>
            </a:xfrm>
            <a:prstGeom prst="rect">
              <a:avLst/>
            </a:prstGeom>
          </p:spPr>
          <p:txBody>
            <a:bodyPr lIns="0" tIns="0" rIns="0" bIns="0" rtlCol="0" anchor="t"/>
            <a:lstStyle/>
            <a:p>
              <a:pPr marL="0" lvl="0" indent="0" algn="l">
                <a:lnSpc>
                  <a:spcPts val="3409"/>
                </a:lnSpc>
              </a:pPr>
              <a:r>
                <a:rPr lang="en-US" sz="3157" b="1">
                  <a:solidFill>
                    <a:srgbClr val="09465E"/>
                  </a:solidFill>
                  <a:latin typeface="Calibri (MS) Bold"/>
                  <a:ea typeface="Calibri (MS) Bold"/>
                  <a:cs typeface="Calibri (MS) Bold"/>
                  <a:sym typeface="Calibri (MS) Bold"/>
                </a:rPr>
                <a:t>Kauran jätevirrat</a:t>
              </a:r>
            </a:p>
          </p:txBody>
        </p:sp>
      </p:grpSp>
      <p:grpSp>
        <p:nvGrpSpPr>
          <p:cNvPr id="12" name="Group 12"/>
          <p:cNvGrpSpPr/>
          <p:nvPr/>
        </p:nvGrpSpPr>
        <p:grpSpPr>
          <a:xfrm>
            <a:off x="5346000" y="922243"/>
            <a:ext cx="5409149" cy="5274670"/>
            <a:chOff x="0" y="0"/>
            <a:chExt cx="12336016" cy="12029325"/>
          </a:xfrm>
        </p:grpSpPr>
        <p:sp>
          <p:nvSpPr>
            <p:cNvPr id="13" name="Freeform 13"/>
            <p:cNvSpPr/>
            <p:nvPr/>
          </p:nvSpPr>
          <p:spPr>
            <a:xfrm>
              <a:off x="0" y="0"/>
              <a:ext cx="12336016" cy="12029325"/>
            </a:xfrm>
            <a:custGeom>
              <a:avLst/>
              <a:gdLst/>
              <a:ahLst/>
              <a:cxnLst/>
              <a:rect l="l" t="t" r="r" b="b"/>
              <a:pathLst>
                <a:path w="12336016" h="12029325">
                  <a:moveTo>
                    <a:pt x="0" y="0"/>
                  </a:moveTo>
                  <a:lnTo>
                    <a:pt x="12336016" y="0"/>
                  </a:lnTo>
                  <a:lnTo>
                    <a:pt x="12336016" y="12029325"/>
                  </a:lnTo>
                  <a:lnTo>
                    <a:pt x="0" y="12029325"/>
                  </a:lnTo>
                  <a:close/>
                </a:path>
              </a:pathLst>
            </a:custGeom>
            <a:solidFill>
              <a:srgbClr val="000000">
                <a:alpha val="0"/>
              </a:srgbClr>
            </a:solidFill>
          </p:spPr>
          <p:txBody>
            <a:bodyPr/>
            <a:lstStyle/>
            <a:p>
              <a:endParaRPr lang="fi-FI"/>
            </a:p>
          </p:txBody>
        </p:sp>
        <p:sp>
          <p:nvSpPr>
            <p:cNvPr id="14" name="TextBox 14"/>
            <p:cNvSpPr txBox="1"/>
            <p:nvPr/>
          </p:nvSpPr>
          <p:spPr>
            <a:xfrm>
              <a:off x="0" y="-57150"/>
              <a:ext cx="12336016" cy="12086475"/>
            </a:xfrm>
            <a:prstGeom prst="rect">
              <a:avLst/>
            </a:prstGeom>
          </p:spPr>
          <p:txBody>
            <a:bodyPr lIns="0" tIns="0" rIns="0" bIns="0" rtlCol="0" anchor="t"/>
            <a:lstStyle/>
            <a:p>
              <a:pPr marL="0" lvl="0" indent="0" algn="l">
                <a:lnSpc>
                  <a:spcPts val="2609"/>
                </a:lnSpc>
              </a:pPr>
              <a:r>
                <a:rPr lang="en-US" sz="2104" dirty="0">
                  <a:solidFill>
                    <a:srgbClr val="09465E"/>
                  </a:solidFill>
                  <a:latin typeface="Calibri (MS)"/>
                  <a:ea typeface="Calibri (MS)"/>
                  <a:cs typeface="Calibri (MS)"/>
                  <a:sym typeface="Calibri (MS)"/>
                </a:rPr>
                <a:t>Kaura </a:t>
              </a:r>
              <a:r>
                <a:rPr lang="en-US" sz="2104" dirty="0" err="1">
                  <a:solidFill>
                    <a:srgbClr val="09465E"/>
                  </a:solidFill>
                  <a:latin typeface="Calibri (MS)"/>
                  <a:ea typeface="Calibri (MS)"/>
                  <a:cs typeface="Calibri (MS)"/>
                  <a:sym typeface="Calibri (MS)"/>
                </a:rPr>
                <a:t>tarjoaa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laajan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valikoiman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sivutuotteita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joita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voidaan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muuntaa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ruoan</a:t>
              </a:r>
              <a:r>
                <a:rPr lang="en-US" sz="2104" dirty="0">
                  <a:solidFill>
                    <a:srgbClr val="09465E"/>
                  </a:solidFill>
                  <a:latin typeface="Calibri (MS)"/>
                  <a:ea typeface="Calibri (MS)"/>
                  <a:cs typeface="Calibri (MS)"/>
                  <a:sym typeface="Calibri (MS)"/>
                </a:rPr>
                <a:t> ja </a:t>
              </a:r>
              <a:r>
                <a:rPr lang="en-US" sz="2104" dirty="0" err="1">
                  <a:solidFill>
                    <a:srgbClr val="09465E"/>
                  </a:solidFill>
                  <a:latin typeface="Calibri (MS)"/>
                  <a:ea typeface="Calibri (MS)"/>
                  <a:cs typeface="Calibri (MS)"/>
                  <a:sym typeface="Calibri (MS)"/>
                </a:rPr>
                <a:t>juoman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ohella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lisäarvotuotteiksi</a:t>
              </a:r>
              <a:r>
                <a:rPr lang="en-US" sz="2104" dirty="0">
                  <a:solidFill>
                    <a:srgbClr val="09465E"/>
                  </a:solidFill>
                  <a:latin typeface="Calibri (MS)"/>
                  <a:ea typeface="Calibri (MS)"/>
                  <a:cs typeface="Calibri (MS)"/>
                  <a:sym typeface="Calibri (MS)"/>
                </a:rPr>
                <a:t>. </a:t>
              </a:r>
            </a:p>
            <a:p>
              <a:pPr marL="0" lvl="0" indent="0" algn="l">
                <a:lnSpc>
                  <a:spcPts val="2609"/>
                </a:lnSpc>
              </a:pPr>
              <a:endParaRPr lang="en-US" sz="2104" dirty="0">
                <a:solidFill>
                  <a:srgbClr val="09465E"/>
                </a:solidFill>
                <a:latin typeface="Calibri (MS)"/>
                <a:ea typeface="Calibri (MS)"/>
                <a:cs typeface="Calibri (MS)"/>
                <a:sym typeface="Calibri (MS)"/>
              </a:endParaRPr>
            </a:p>
            <a:p>
              <a:pPr marL="0" lvl="0" indent="0" algn="l">
                <a:lnSpc>
                  <a:spcPts val="2609"/>
                </a:lnSpc>
              </a:pPr>
              <a:r>
                <a:rPr lang="en-US" sz="2104" dirty="0" err="1">
                  <a:solidFill>
                    <a:srgbClr val="09465E"/>
                  </a:solidFill>
                  <a:latin typeface="Calibri (MS)"/>
                  <a:ea typeface="Calibri (MS)"/>
                  <a:cs typeface="Calibri (MS)"/>
                  <a:sym typeface="Calibri (MS)"/>
                </a:rPr>
                <a:t>Seuraavilla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dioilla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tarkastellaan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esimerkkejä</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tuotteista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joita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voidaan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valmistaa</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kaurajätteistä</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kuten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akanoista</a:t>
              </a:r>
              <a:r>
                <a:rPr lang="en-US" sz="2104" dirty="0">
                  <a:solidFill>
                    <a:srgbClr val="09465E"/>
                  </a:solidFill>
                  <a:latin typeface="Calibri (MS)"/>
                  <a:ea typeface="Calibri (MS)"/>
                  <a:cs typeface="Calibri (MS)"/>
                  <a:sym typeface="Calibri (MS)"/>
                </a:rPr>
                <a:t> ja </a:t>
              </a:r>
              <a:r>
                <a:rPr lang="en-US" sz="2104" dirty="0" err="1">
                  <a:solidFill>
                    <a:srgbClr val="09465E"/>
                  </a:solidFill>
                  <a:latin typeface="Calibri (MS)"/>
                  <a:ea typeface="Calibri (MS)"/>
                  <a:cs typeface="Calibri (MS)"/>
                  <a:sym typeface="Calibri (MS)"/>
                </a:rPr>
                <a:t>kuorifraktioista</a:t>
              </a:r>
              <a:r>
                <a:rPr lang="en-US" sz="2104" dirty="0">
                  <a:solidFill>
                    <a:srgbClr val="09465E"/>
                  </a:solidFill>
                  <a:latin typeface="Calibri (MS)"/>
                  <a:ea typeface="Calibri (MS)"/>
                  <a:cs typeface="Calibri (MS)"/>
                  <a:sym typeface="Calibri (MS)"/>
                </a:rPr>
                <a:t>:</a:t>
              </a:r>
            </a:p>
            <a:p>
              <a:pPr marL="0" lvl="0" indent="0" algn="l">
                <a:lnSpc>
                  <a:spcPts val="2609"/>
                </a:lnSpc>
              </a:pPr>
              <a:endParaRPr lang="en-US" sz="2104" dirty="0">
                <a:solidFill>
                  <a:srgbClr val="09465E"/>
                </a:solidFill>
                <a:latin typeface="Calibri (MS)"/>
                <a:ea typeface="Calibri (MS)"/>
                <a:cs typeface="Calibri (MS)"/>
                <a:sym typeface="Calibri (MS)"/>
              </a:endParaRPr>
            </a:p>
            <a:p>
              <a:pPr marL="800100" lvl="1" indent="-342900">
                <a:lnSpc>
                  <a:spcPts val="2609"/>
                </a:lnSpc>
                <a:buFont typeface="Arial" panose="020B0604020202020204" pitchFamily="34" charset="0"/>
                <a:buChar char="•"/>
              </a:pP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ravintolisät</a:t>
              </a:r>
              <a:endParaRPr lang="en-US" sz="2104" dirty="0">
                <a:solidFill>
                  <a:srgbClr val="09465E"/>
                </a:solidFill>
                <a:latin typeface="Calibri (MS)"/>
                <a:ea typeface="Calibri (MS)"/>
                <a:cs typeface="Calibri (MS)"/>
                <a:sym typeface="Calibri (MS)"/>
              </a:endParaRPr>
            </a:p>
            <a:p>
              <a:pPr marL="800100" lvl="1" indent="-342900">
                <a:lnSpc>
                  <a:spcPts val="2609"/>
                </a:lnSpc>
                <a:buFont typeface="Arial" panose="020B0604020202020204" pitchFamily="34" charset="0"/>
                <a:buChar char="•"/>
              </a:pP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pakkausmateriaalit</a:t>
              </a:r>
              <a:endParaRPr lang="en-US" sz="2104" dirty="0">
                <a:solidFill>
                  <a:srgbClr val="09465E"/>
                </a:solidFill>
                <a:latin typeface="Calibri (MS)"/>
                <a:ea typeface="Calibri (MS)"/>
                <a:cs typeface="Calibri (MS)"/>
                <a:sym typeface="Calibri (MS)"/>
              </a:endParaRPr>
            </a:p>
            <a:p>
              <a:pPr marL="800100" lvl="1" indent="-342900">
                <a:lnSpc>
                  <a:spcPts val="2609"/>
                </a:lnSpc>
                <a:buFont typeface="Arial" panose="020B0604020202020204" pitchFamily="34" charset="0"/>
                <a:buChar char="•"/>
              </a:pP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kosmetiikka</a:t>
              </a:r>
              <a:endParaRPr lang="en-US" sz="2104" dirty="0">
                <a:solidFill>
                  <a:srgbClr val="09465E"/>
                </a:solidFill>
                <a:latin typeface="Calibri (MS)"/>
                <a:ea typeface="Calibri (MS)"/>
                <a:cs typeface="Calibri (MS)"/>
                <a:sym typeface="Calibri (MS)"/>
              </a:endParaRPr>
            </a:p>
            <a:p>
              <a:pPr marL="800100" lvl="1" indent="-342900">
                <a:lnSpc>
                  <a:spcPts val="2609"/>
                </a:lnSpc>
                <a:buFont typeface="Arial" panose="020B0604020202020204" pitchFamily="34" charset="0"/>
                <a:buChar char="•"/>
              </a:pP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lääkkeiden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käyttö</a:t>
              </a:r>
              <a:endParaRPr lang="en-US" sz="2104" dirty="0">
                <a:solidFill>
                  <a:srgbClr val="09465E"/>
                </a:solidFill>
                <a:latin typeface="Calibri (MS)"/>
                <a:ea typeface="Calibri (MS)"/>
                <a:cs typeface="Calibri (MS)"/>
                <a:sym typeface="Calibri (MS)"/>
              </a:endParaRPr>
            </a:p>
            <a:p>
              <a:pPr marL="800100" lvl="1" indent="-342900">
                <a:lnSpc>
                  <a:spcPts val="2609"/>
                </a:lnSpc>
                <a:buFont typeface="Arial" panose="020B0604020202020204" pitchFamily="34" charset="0"/>
                <a:buChar char="•"/>
              </a:pP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eläinten</a:t>
              </a: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ravinto</a:t>
              </a:r>
              <a:endParaRPr lang="en-US" sz="2104" dirty="0">
                <a:solidFill>
                  <a:srgbClr val="09465E"/>
                </a:solidFill>
                <a:latin typeface="Calibri (MS)"/>
                <a:ea typeface="Calibri (MS)"/>
                <a:cs typeface="Calibri (MS)"/>
                <a:sym typeface="Calibri (MS)"/>
              </a:endParaRPr>
            </a:p>
            <a:p>
              <a:pPr marL="800100" lvl="1" indent="-342900">
                <a:lnSpc>
                  <a:spcPts val="2609"/>
                </a:lnSpc>
                <a:buFont typeface="Arial" panose="020B0604020202020204" pitchFamily="34" charset="0"/>
                <a:buChar char="•"/>
              </a:pP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biolannoite</a:t>
              </a:r>
              <a:endParaRPr lang="en-US" sz="2104" dirty="0">
                <a:solidFill>
                  <a:srgbClr val="09465E"/>
                </a:solidFill>
                <a:latin typeface="Calibri (MS)"/>
                <a:ea typeface="Calibri (MS)"/>
                <a:cs typeface="Calibri (MS)"/>
                <a:sym typeface="Calibri (MS)"/>
              </a:endParaRPr>
            </a:p>
            <a:p>
              <a:pPr marL="800100" lvl="1" indent="-342900">
                <a:lnSpc>
                  <a:spcPts val="2609"/>
                </a:lnSpc>
                <a:buFont typeface="Arial" panose="020B0604020202020204" pitchFamily="34" charset="0"/>
                <a:buChar char="•"/>
              </a:pP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biopolttoaineet</a:t>
              </a:r>
              <a:endParaRPr lang="en-US" sz="2104" dirty="0">
                <a:solidFill>
                  <a:srgbClr val="09465E"/>
                </a:solidFill>
                <a:latin typeface="Calibri (MS)"/>
                <a:ea typeface="Calibri (MS)"/>
                <a:cs typeface="Calibri (MS)"/>
                <a:sym typeface="Calibri (MS)"/>
              </a:endParaRPr>
            </a:p>
            <a:p>
              <a:pPr marL="800100" lvl="1" indent="-342900">
                <a:lnSpc>
                  <a:spcPts val="2609"/>
                </a:lnSpc>
                <a:buFont typeface="Arial" panose="020B0604020202020204" pitchFamily="34" charset="0"/>
                <a:buChar char="•"/>
              </a:pPr>
              <a:r>
                <a:rPr lang="en-US" sz="2104" dirty="0">
                  <a:solidFill>
                    <a:srgbClr val="09465E"/>
                  </a:solidFill>
                  <a:latin typeface="Calibri (MS)"/>
                  <a:ea typeface="Calibri (MS)"/>
                  <a:cs typeface="Calibri (MS)"/>
                  <a:sym typeface="Calibri (MS)"/>
                </a:rPr>
                <a:t> </a:t>
              </a:r>
              <a:r>
                <a:rPr lang="en-US" sz="2104" dirty="0" err="1">
                  <a:solidFill>
                    <a:srgbClr val="09465E"/>
                  </a:solidFill>
                  <a:latin typeface="Calibri (MS)"/>
                  <a:ea typeface="Calibri (MS)"/>
                  <a:cs typeface="Calibri (MS)"/>
                  <a:sym typeface="Calibri (MS)"/>
                </a:rPr>
                <a:t>tekstiilisovellukset</a:t>
              </a:r>
              <a:endParaRPr lang="en-US" sz="2104" dirty="0">
                <a:solidFill>
                  <a:srgbClr val="09465E"/>
                </a:solidFill>
                <a:latin typeface="Calibri (MS)"/>
                <a:ea typeface="Calibri (MS)"/>
                <a:cs typeface="Calibri (MS)"/>
                <a:sym typeface="Calibri (MS)"/>
              </a:endParaRPr>
            </a:p>
          </p:txBody>
        </p:sp>
      </p:grpSp>
      <p:pic>
        <p:nvPicPr>
          <p:cNvPr id="16" name="Kuva 1" descr="Piles of various wholegrain foods">
            <a:extLst>
              <a:ext uri="{FF2B5EF4-FFF2-40B4-BE49-F238E27FC236}">
                <a16:creationId xmlns:a16="http://schemas.microsoft.com/office/drawing/2014/main" id="{3FBEC88F-AE71-5B8E-887A-A9FBB9F1ADC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47507" y="2635250"/>
            <a:ext cx="4465319" cy="34316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4209323" y="1485762"/>
            <a:ext cx="5561471" cy="4551565"/>
            <a:chOff x="0" y="-47625"/>
            <a:chExt cx="12683400" cy="10380225"/>
          </a:xfrm>
        </p:grpSpPr>
        <p:sp>
          <p:nvSpPr>
            <p:cNvPr id="12" name="Freeform 12"/>
            <p:cNvSpPr/>
            <p:nvPr/>
          </p:nvSpPr>
          <p:spPr>
            <a:xfrm>
              <a:off x="0" y="0"/>
              <a:ext cx="12683400" cy="10332600"/>
            </a:xfrm>
            <a:custGeom>
              <a:avLst/>
              <a:gdLst/>
              <a:ahLst/>
              <a:cxnLst/>
              <a:rect l="l" t="t" r="r" b="b"/>
              <a:pathLst>
                <a:path w="12683400" h="10332600">
                  <a:moveTo>
                    <a:pt x="0" y="0"/>
                  </a:moveTo>
                  <a:lnTo>
                    <a:pt x="12683400" y="0"/>
                  </a:lnTo>
                  <a:lnTo>
                    <a:pt x="12683400" y="10332600"/>
                  </a:lnTo>
                  <a:lnTo>
                    <a:pt x="0" y="10332600"/>
                  </a:lnTo>
                  <a:close/>
                </a:path>
              </a:pathLst>
            </a:custGeom>
            <a:solidFill>
              <a:srgbClr val="000000">
                <a:alpha val="0"/>
              </a:srgbClr>
            </a:solidFill>
          </p:spPr>
          <p:txBody>
            <a:bodyPr/>
            <a:lstStyle/>
            <a:p>
              <a:endParaRPr lang="fi-FI"/>
            </a:p>
          </p:txBody>
        </p:sp>
        <p:sp>
          <p:nvSpPr>
            <p:cNvPr id="13" name="TextBox 13"/>
            <p:cNvSpPr txBox="1"/>
            <p:nvPr/>
          </p:nvSpPr>
          <p:spPr>
            <a:xfrm>
              <a:off x="0" y="-47625"/>
              <a:ext cx="12683400" cy="10380225"/>
            </a:xfrm>
            <a:prstGeom prst="rect">
              <a:avLst/>
            </a:prstGeom>
          </p:spPr>
          <p:txBody>
            <a:bodyPr lIns="0" tIns="0" rIns="0" bIns="0" rtlCol="0" anchor="t"/>
            <a:lstStyle/>
            <a:p>
              <a:pPr marL="0" lvl="0" indent="0" algn="l">
                <a:lnSpc>
                  <a:spcPts val="2392"/>
                </a:lnSpc>
              </a:pPr>
              <a:endParaRPr dirty="0"/>
            </a:p>
            <a:p>
              <a:pPr marL="342900" lvl="0" indent="-342900" algn="l">
                <a:lnSpc>
                  <a:spcPts val="2392"/>
                </a:lnSpc>
                <a:buFont typeface="Arial" panose="020B0604020202020204" pitchFamily="34" charset="0"/>
                <a:buChar char="•"/>
              </a:pPr>
              <a:r>
                <a:rPr lang="en-US" sz="1929"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KAURAPALOISTA JA -JÄTTEISTÄ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kuivata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jauhaa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kaurajauhoa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sekä</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kauraksylitolia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jota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hyödyntää</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leivonnaisissa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kastikkeissa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sakeuttajana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emulgointiaineena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teksturointiaineena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hlinkClick r:id="rId4"/>
                </a:rPr>
                <a:t>gourmet-</a:t>
              </a:r>
              <a:r>
                <a:rPr lang="en-US" sz="1929"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hlinkClick r:id="rId4"/>
                </a:rPr>
                <a:t>tuotteissa</a:t>
              </a:r>
              <a:r>
                <a:rPr lang="en-US" sz="1929"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342900" lvl="0" indent="-342900" algn="l">
                <a:lnSpc>
                  <a:spcPts val="2392"/>
                </a:lnSpc>
                <a:buFont typeface="Arial" panose="020B0604020202020204" pitchFamily="34" charset="0"/>
                <a:buChar char="•"/>
              </a:pPr>
              <a:endParaRPr lang="en-US" sz="1929"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42900" lvl="0" indent="-342900" algn="l">
                <a:lnSpc>
                  <a:spcPts val="2392"/>
                </a:lnSpc>
                <a:buFont typeface="Arial" panose="020B0604020202020204" pitchFamily="34" charset="0"/>
                <a:buChar char="•"/>
              </a:pPr>
              <a:r>
                <a:rPr lang="en-US" sz="1929"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LISÄRAVINTEET: </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Kaura on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kuitujen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antioksidanttien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vitamiinien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lähde</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mikä</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tekee</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siitä</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arvokkaan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raaka-aineen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ravintolisien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valmistuksessa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endPar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endParaRPr>
            </a:p>
            <a:p>
              <a:pPr marL="342900" lvl="0" indent="-342900" algn="l">
                <a:lnSpc>
                  <a:spcPts val="2392"/>
                </a:lnSpc>
                <a:buFont typeface="Arial" panose="020B0604020202020204" pitchFamily="34" charset="0"/>
                <a:buChar char="•"/>
              </a:pPr>
              <a:endParaRPr lang="en-US" sz="1929" b="1" u="sng"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hlinkClick r:id="rId4" tooltip="https://uusiouutiset.fi/fazerin-uudet-kaura-kaakaokonvehdit-syntyvat-tuotannon-ylijaamasta-ja-sivuvirroista/"/>
              </a:endParaRPr>
            </a:p>
            <a:p>
              <a:pPr marL="342900" indent="-342900">
                <a:lnSpc>
                  <a:spcPts val="2392"/>
                </a:lnSpc>
                <a:buFont typeface="Arial" panose="020B0604020202020204" pitchFamily="34" charset="0"/>
                <a:buChar char="•"/>
              </a:pPr>
              <a:r>
                <a:rPr lang="en-US" sz="1929"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ELÄINREHU: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Kauran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jätevirtoja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hyödyntää</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rehuna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kunhan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ne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käsitelään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asianmukaisesti</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myrkkyjen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poistamiseksi</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endPar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endParaRPr>
            </a:p>
          </p:txBody>
        </p:sp>
      </p:grpSp>
      <p:grpSp>
        <p:nvGrpSpPr>
          <p:cNvPr id="14" name="Group 14"/>
          <p:cNvGrpSpPr/>
          <p:nvPr/>
        </p:nvGrpSpPr>
        <p:grpSpPr>
          <a:xfrm>
            <a:off x="0" y="1001455"/>
            <a:ext cx="3767281" cy="1203152"/>
            <a:chOff x="0" y="0"/>
            <a:chExt cx="8591600" cy="2743889"/>
          </a:xfrm>
        </p:grpSpPr>
        <p:sp>
          <p:nvSpPr>
            <p:cNvPr id="15" name="Freeform 15"/>
            <p:cNvSpPr/>
            <p:nvPr/>
          </p:nvSpPr>
          <p:spPr>
            <a:xfrm>
              <a:off x="0" y="0"/>
              <a:ext cx="8591550" cy="2743872"/>
            </a:xfrm>
            <a:custGeom>
              <a:avLst/>
              <a:gdLst/>
              <a:ahLst/>
              <a:cxnLst/>
              <a:rect l="l" t="t" r="r" b="b"/>
              <a:pathLst>
                <a:path w="8591550" h="2743872">
                  <a:moveTo>
                    <a:pt x="0" y="0"/>
                  </a:moveTo>
                  <a:lnTo>
                    <a:pt x="8591550" y="0"/>
                  </a:lnTo>
                  <a:lnTo>
                    <a:pt x="8591550" y="2743872"/>
                  </a:lnTo>
                  <a:lnTo>
                    <a:pt x="0" y="2743872"/>
                  </a:lnTo>
                  <a:close/>
                </a:path>
              </a:pathLst>
            </a:custGeom>
            <a:solidFill>
              <a:srgbClr val="60BA47"/>
            </a:solidFill>
          </p:spPr>
          <p:txBody>
            <a:bodyPr/>
            <a:lstStyle/>
            <a:p>
              <a:endParaRPr lang="fi-FI"/>
            </a:p>
          </p:txBody>
        </p:sp>
        <p:sp>
          <p:nvSpPr>
            <p:cNvPr id="16" name="TextBox 16"/>
            <p:cNvSpPr txBox="1"/>
            <p:nvPr/>
          </p:nvSpPr>
          <p:spPr>
            <a:xfrm>
              <a:off x="0" y="-19050"/>
              <a:ext cx="8591600" cy="2762939"/>
            </a:xfrm>
            <a:prstGeom prst="rect">
              <a:avLst/>
            </a:prstGeom>
          </p:spPr>
          <p:txBody>
            <a:bodyPr lIns="29700" tIns="29700" rIns="29700" bIns="29700" rtlCol="0" anchor="ctr"/>
            <a:lstStyle/>
            <a:p>
              <a:pPr marL="0" lvl="0" indent="0" algn="ctr">
                <a:lnSpc>
                  <a:spcPts val="2651"/>
                </a:lnSpc>
              </a:pPr>
              <a:r>
                <a:rPr lang="en-US" sz="2455" b="1">
                  <a:solidFill>
                    <a:srgbClr val="FFFFFF"/>
                  </a:solidFill>
                  <a:latin typeface="Calibri (MS) Bold"/>
                  <a:ea typeface="Calibri (MS) Bold"/>
                  <a:cs typeface="Calibri (MS) Bold"/>
                  <a:sym typeface="Calibri (MS) Bold"/>
                </a:rPr>
                <a:t>Kaurajäte muiden teollisuudenalojen lähtöaineena</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a:p>
        </p:txBody>
      </p:sp>
      <p:sp>
        <p:nvSpPr>
          <p:cNvPr id="18" name="Freeform 18"/>
          <p:cNvSpPr/>
          <p:nvPr/>
        </p:nvSpPr>
        <p:spPr>
          <a:xfrm rot="-5400000">
            <a:off x="1841558" y="2425997"/>
            <a:ext cx="2163491" cy="1714059"/>
          </a:xfrm>
          <a:custGeom>
            <a:avLst/>
            <a:gdLst/>
            <a:ahLst/>
            <a:cxnLst/>
            <a:rect l="l" t="t" r="r" b="b"/>
            <a:pathLst>
              <a:path w="2163491" h="1714059">
                <a:moveTo>
                  <a:pt x="0" y="0"/>
                </a:moveTo>
                <a:lnTo>
                  <a:pt x="2163491" y="0"/>
                </a:lnTo>
                <a:lnTo>
                  <a:pt x="2163491" y="1714059"/>
                </a:lnTo>
                <a:lnTo>
                  <a:pt x="0" y="1714059"/>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fi-FI"/>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4209323" y="1477409"/>
            <a:ext cx="5709377" cy="4612233"/>
            <a:chOff x="0" y="-66675"/>
            <a:chExt cx="13020712" cy="10518584"/>
          </a:xfrm>
        </p:grpSpPr>
        <p:sp>
          <p:nvSpPr>
            <p:cNvPr id="12" name="Freeform 12"/>
            <p:cNvSpPr/>
            <p:nvPr/>
          </p:nvSpPr>
          <p:spPr>
            <a:xfrm>
              <a:off x="0" y="0"/>
              <a:ext cx="12683400" cy="10451909"/>
            </a:xfrm>
            <a:custGeom>
              <a:avLst/>
              <a:gdLst/>
              <a:ahLst/>
              <a:cxnLst/>
              <a:rect l="l" t="t" r="r" b="b"/>
              <a:pathLst>
                <a:path w="12683400" h="10451909">
                  <a:moveTo>
                    <a:pt x="0" y="0"/>
                  </a:moveTo>
                  <a:lnTo>
                    <a:pt x="12683400" y="0"/>
                  </a:lnTo>
                  <a:lnTo>
                    <a:pt x="12683400" y="10451909"/>
                  </a:lnTo>
                  <a:lnTo>
                    <a:pt x="0" y="10451909"/>
                  </a:lnTo>
                  <a:close/>
                </a:path>
              </a:pathLst>
            </a:custGeom>
            <a:solidFill>
              <a:srgbClr val="000000">
                <a:alpha val="0"/>
              </a:srgbClr>
            </a:solidFill>
          </p:spPr>
          <p:txBody>
            <a:bodyPr/>
            <a:lstStyle/>
            <a:p>
              <a:endParaRPr lang="fi-FI"/>
            </a:p>
          </p:txBody>
        </p:sp>
        <p:sp>
          <p:nvSpPr>
            <p:cNvPr id="13" name="TextBox 13"/>
            <p:cNvSpPr txBox="1"/>
            <p:nvPr/>
          </p:nvSpPr>
          <p:spPr>
            <a:xfrm>
              <a:off x="0" y="-66675"/>
              <a:ext cx="13020712" cy="10518583"/>
            </a:xfrm>
            <a:prstGeom prst="rect">
              <a:avLst/>
            </a:prstGeom>
          </p:spPr>
          <p:txBody>
            <a:bodyPr lIns="0" tIns="0" rIns="0" bIns="0" rtlCol="0" anchor="t"/>
            <a:lstStyle/>
            <a:p>
              <a:pPr marL="400386" lvl="1" indent="-200193" algn="l">
                <a:lnSpc>
                  <a:spcPts val="2562"/>
                </a:lnSpc>
                <a:buFont typeface="Arial"/>
                <a:buChar char="•"/>
              </a:pPr>
              <a:r>
                <a:rPr lang="en-US" sz="1856"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BIOLANNOITE – </a:t>
              </a:r>
              <a:r>
                <a:rPr lang="en-US" sz="1856"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hlinkClick r:id="rId4"/>
                </a:rPr>
                <a:t>takaisin</a:t>
              </a:r>
              <a:r>
                <a:rPr lang="en-US" sz="1856"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hlinkClick r:id="rId4"/>
                </a:rPr>
                <a:t> </a:t>
              </a:r>
              <a:r>
                <a:rPr lang="en-US" sz="1856"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hlinkClick r:id="rId4"/>
                </a:rPr>
                <a:t>maahan</a:t>
              </a:r>
              <a:endParaRPr lang="en-US" sz="1856"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0" lvl="0" indent="0" algn="l">
                <a:lnSpc>
                  <a:spcPts val="2562"/>
                </a:lnSpc>
              </a:pPr>
              <a:endParaRPr lang="en-US" sz="1856"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400386" lvl="1" indent="-200193" algn="l">
                <a:lnSpc>
                  <a:spcPts val="2562"/>
                </a:lnSpc>
                <a:buFont typeface="Arial"/>
                <a:buChar char="•"/>
              </a:pPr>
              <a:r>
                <a:rPr lang="en-US" sz="1856"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BIOPOLTTOAINE: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Orgaanisena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jätteenä</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kauraa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hyödyntää</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raaka-aineena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biopolttoaineiden</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tuotannossa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käymisprosessien</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avulla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562"/>
                </a:lnSpc>
              </a:pPr>
              <a:endParaRPr lang="en-US" sz="1856" b="1" u="sng"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hlinkClick r:id="rId4" tooltip="https://myllarin.fi/inspiraatio/kaura-kiertaa-lannoitteena-takaisin-pellolle/"/>
              </a:endParaRPr>
            </a:p>
            <a:p>
              <a:pPr marL="400386" lvl="1" indent="-200193" algn="l">
                <a:lnSpc>
                  <a:spcPts val="2562"/>
                </a:lnSpc>
                <a:buFont typeface="Arial"/>
                <a:buChar char="•"/>
              </a:pPr>
              <a:r>
                <a:rPr lang="en-US" sz="1856"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BIOKAASUN TUOTANTO: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Anaerobisen</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mädätyksen</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avulla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kauran</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jäte</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muuntaa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biokaasuksi</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jota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hyödyntää</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uusiutuvana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energialähteenä</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562"/>
                </a:lnSpc>
              </a:pPr>
              <a:endParaRPr lang="en-US" sz="1856" b="1" u="sng"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hlinkClick r:id="rId4" tooltip="https://myllarin.fi/inspiraatio/kaura-kiertaa-lannoitteena-takaisin-pellolle/"/>
              </a:endParaRPr>
            </a:p>
            <a:p>
              <a:pPr marL="400386" lvl="1" indent="-200193" algn="l">
                <a:lnSpc>
                  <a:spcPts val="2562"/>
                </a:lnSpc>
                <a:buFont typeface="Arial"/>
                <a:buChar char="•"/>
              </a:pPr>
              <a:r>
                <a:rPr lang="en-US" sz="1856"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KOSMETIIKKA: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Kauralla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on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supistavia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probioottisia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ominaisuuksia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sitä</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hyödynnetään</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luonnollisissa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kasvonaamioissa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kuorinnoissa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sekä</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parrasta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kasvosuihkeeseen</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endPar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hlinkClick r:id="rId4" tooltip="https://myllarin.fi/inspiraatio/kaura-kiertaa-lannoitteena-takaisin-pellolle/"/>
              </a:endParaRPr>
            </a:p>
          </p:txBody>
        </p:sp>
      </p:grpSp>
      <p:grpSp>
        <p:nvGrpSpPr>
          <p:cNvPr id="14" name="Group 14"/>
          <p:cNvGrpSpPr/>
          <p:nvPr/>
        </p:nvGrpSpPr>
        <p:grpSpPr>
          <a:xfrm>
            <a:off x="-11862" y="1064604"/>
            <a:ext cx="3235488" cy="1461025"/>
            <a:chOff x="0" y="0"/>
            <a:chExt cx="7378800" cy="3331990"/>
          </a:xfrm>
        </p:grpSpPr>
        <p:sp>
          <p:nvSpPr>
            <p:cNvPr id="15" name="Freeform 15"/>
            <p:cNvSpPr/>
            <p:nvPr/>
          </p:nvSpPr>
          <p:spPr>
            <a:xfrm>
              <a:off x="0" y="0"/>
              <a:ext cx="7378827" cy="3331972"/>
            </a:xfrm>
            <a:custGeom>
              <a:avLst/>
              <a:gdLst/>
              <a:ahLst/>
              <a:cxnLst/>
              <a:rect l="l" t="t" r="r" b="b"/>
              <a:pathLst>
                <a:path w="7378827" h="3331972">
                  <a:moveTo>
                    <a:pt x="0" y="0"/>
                  </a:moveTo>
                  <a:lnTo>
                    <a:pt x="7378827" y="0"/>
                  </a:lnTo>
                  <a:lnTo>
                    <a:pt x="7378827" y="3331972"/>
                  </a:lnTo>
                  <a:lnTo>
                    <a:pt x="0" y="3331972"/>
                  </a:lnTo>
                  <a:close/>
                </a:path>
              </a:pathLst>
            </a:custGeom>
            <a:solidFill>
              <a:srgbClr val="60BA47"/>
            </a:solidFill>
          </p:spPr>
          <p:txBody>
            <a:bodyPr/>
            <a:lstStyle/>
            <a:p>
              <a:endParaRPr lang="fi-FI"/>
            </a:p>
          </p:txBody>
        </p:sp>
        <p:sp>
          <p:nvSpPr>
            <p:cNvPr id="16" name="TextBox 16"/>
            <p:cNvSpPr txBox="1"/>
            <p:nvPr/>
          </p:nvSpPr>
          <p:spPr>
            <a:xfrm>
              <a:off x="0" y="-19050"/>
              <a:ext cx="7378800" cy="3351040"/>
            </a:xfrm>
            <a:prstGeom prst="rect">
              <a:avLst/>
            </a:prstGeom>
          </p:spPr>
          <p:txBody>
            <a:bodyPr lIns="29700" tIns="29700" rIns="29700" bIns="29700" rtlCol="0" anchor="ctr"/>
            <a:lstStyle/>
            <a:p>
              <a:pPr marL="0" lvl="0" indent="0" algn="ctr">
                <a:lnSpc>
                  <a:spcPts val="3030"/>
                </a:lnSpc>
              </a:pPr>
              <a:r>
                <a:rPr lang="en-US" sz="2806" b="1">
                  <a:solidFill>
                    <a:srgbClr val="FFFFFF"/>
                  </a:solidFill>
                  <a:latin typeface="Calibri (MS) Bold"/>
                  <a:ea typeface="Calibri (MS) Bold"/>
                  <a:cs typeface="Calibri (MS) Bold"/>
                  <a:sym typeface="Calibri (MS) Bold"/>
                </a:rPr>
                <a:t>Kaurajäte muiden teollisuudenalojen lähtöaineena</a:t>
              </a:r>
            </a:p>
          </p:txBody>
        </p:sp>
      </p:grpSp>
      <p:sp>
        <p:nvSpPr>
          <p:cNvPr id="17" name="Freeform 17"/>
          <p:cNvSpPr/>
          <p:nvPr/>
        </p:nvSpPr>
        <p:spPr>
          <a:xfrm>
            <a:off x="-3305378" y="3309155"/>
            <a:ext cx="6125429" cy="3186241"/>
          </a:xfrm>
          <a:custGeom>
            <a:avLst/>
            <a:gdLst/>
            <a:ahLst/>
            <a:cxnLst/>
            <a:rect l="l" t="t" r="r" b="b"/>
            <a:pathLst>
              <a:path w="6125429" h="3186241">
                <a:moveTo>
                  <a:pt x="0" y="0"/>
                </a:moveTo>
                <a:lnTo>
                  <a:pt x="6125428" y="0"/>
                </a:lnTo>
                <a:lnTo>
                  <a:pt x="6125428" y="3186241"/>
                </a:lnTo>
                <a:lnTo>
                  <a:pt x="0" y="31862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4232168" y="1391198"/>
            <a:ext cx="5561471" cy="4583209"/>
            <a:chOff x="0" y="0"/>
            <a:chExt cx="12683400" cy="10452391"/>
          </a:xfrm>
        </p:grpSpPr>
        <p:sp>
          <p:nvSpPr>
            <p:cNvPr id="12" name="Freeform 12"/>
            <p:cNvSpPr/>
            <p:nvPr/>
          </p:nvSpPr>
          <p:spPr>
            <a:xfrm>
              <a:off x="0" y="0"/>
              <a:ext cx="12683400" cy="10452391"/>
            </a:xfrm>
            <a:custGeom>
              <a:avLst/>
              <a:gdLst/>
              <a:ahLst/>
              <a:cxnLst/>
              <a:rect l="l" t="t" r="r" b="b"/>
              <a:pathLst>
                <a:path w="12683400" h="10452391">
                  <a:moveTo>
                    <a:pt x="0" y="0"/>
                  </a:moveTo>
                  <a:lnTo>
                    <a:pt x="12683400" y="0"/>
                  </a:lnTo>
                  <a:lnTo>
                    <a:pt x="12683400" y="10452391"/>
                  </a:lnTo>
                  <a:lnTo>
                    <a:pt x="0" y="10452391"/>
                  </a:lnTo>
                  <a:close/>
                </a:path>
              </a:pathLst>
            </a:custGeom>
            <a:solidFill>
              <a:srgbClr val="000000">
                <a:alpha val="0"/>
              </a:srgbClr>
            </a:solidFill>
          </p:spPr>
          <p:txBody>
            <a:bodyPr/>
            <a:lstStyle/>
            <a:p>
              <a:endParaRPr lang="fi-FI"/>
            </a:p>
          </p:txBody>
        </p:sp>
        <p:sp>
          <p:nvSpPr>
            <p:cNvPr id="13" name="TextBox 13"/>
            <p:cNvSpPr txBox="1"/>
            <p:nvPr/>
          </p:nvSpPr>
          <p:spPr>
            <a:xfrm>
              <a:off x="0" y="-66675"/>
              <a:ext cx="12683400" cy="10519066"/>
            </a:xfrm>
            <a:prstGeom prst="rect">
              <a:avLst/>
            </a:prstGeom>
          </p:spPr>
          <p:txBody>
            <a:bodyPr lIns="0" tIns="0" rIns="0" bIns="0" rtlCol="0" anchor="t"/>
            <a:lstStyle/>
            <a:p>
              <a:pPr marL="396728" lvl="1" indent="-198364" algn="l">
                <a:lnSpc>
                  <a:spcPts val="2573"/>
                </a:lnSpc>
                <a:buFont typeface="Arial"/>
                <a:buChar char="•"/>
              </a:pPr>
              <a:r>
                <a:rPr lang="en-US" sz="186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LÄÄKETEOLLISUUS: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Käytetään</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tablettien</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kapseleiden</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valmistuksessa</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liukenemisen</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tehostamiseksi</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396728" lvl="1" indent="-198364" algn="l">
                <a:lnSpc>
                  <a:spcPts val="2573"/>
                </a:lnSpc>
                <a:buFont typeface="Arial"/>
                <a:buChar char="•"/>
              </a:pPr>
              <a:r>
                <a:rPr lang="en-US" sz="186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LUONNOLLISET VÄRIAINEET</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Kauran</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osista</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kuten</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akanoista</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kuorista</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uuttaa</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luonnollisia</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väriaineita</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joita</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hyödyntää</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elintarviketeollisuudessa</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tai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kosmetiikassa</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396728" lvl="1" indent="-198364" algn="l">
                <a:lnSpc>
                  <a:spcPts val="2573"/>
                </a:lnSpc>
                <a:buFont typeface="Arial"/>
                <a:buChar char="•"/>
              </a:pPr>
              <a:r>
                <a:rPr lang="en-US" sz="186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PAPERINTUOTANTO: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biopakkausmateriaali</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kuten</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kuorista</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valmistettu</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hlinkClick r:id="rId4"/>
                </a:rPr>
                <a:t>pakkausmateriaali</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396728" lvl="1" indent="-198364" algn="l">
                <a:lnSpc>
                  <a:spcPts val="2573"/>
                </a:lnSpc>
                <a:buFont typeface="Arial"/>
                <a:buChar char="•"/>
              </a:pPr>
              <a:r>
                <a:rPr lang="en-US" sz="1864"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TEKSTIILITEOLLISUUS</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esim</a:t>
              </a:r>
              <a:r>
                <a:rPr lang="en-US" sz="1864"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468000" lvl="2">
                <a:lnSpc>
                  <a:spcPts val="2573"/>
                </a:lnSpc>
              </a:pPr>
              <a:r>
                <a:rPr lang="en-US" sz="1864" i="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hlinkClick r:id="rId5"/>
                </a:rPr>
                <a:t>Kauratyyny</a:t>
              </a:r>
              <a:r>
                <a:rPr lang="en-US" sz="1864" i="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hlinkClick r:id="rId5"/>
                </a:rPr>
                <a:t>: </a:t>
              </a:r>
              <a:r>
                <a:rPr lang="en-US" sz="1864" i="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Lämpimänä</a:t>
              </a:r>
              <a:r>
                <a:rPr lang="en-US" sz="1864" i="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i="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tyyny</a:t>
              </a:r>
              <a:r>
                <a:rPr lang="en-US" sz="1864" i="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on </a:t>
              </a:r>
              <a:r>
                <a:rPr lang="en-US" sz="1864" i="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erinomainen</a:t>
              </a:r>
              <a:r>
                <a:rPr lang="en-US" sz="1864" i="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i="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apu</a:t>
              </a:r>
              <a:r>
                <a:rPr lang="en-US" sz="1864" i="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i="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rentoutumiseen</a:t>
              </a:r>
              <a:r>
                <a:rPr lang="en-US" sz="1864" i="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i="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kiputilojen</a:t>
              </a:r>
              <a:r>
                <a:rPr lang="en-US" sz="1864" i="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i="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lievittämiseen</a:t>
              </a:r>
              <a:r>
                <a:rPr lang="en-US" sz="1864" i="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1864" i="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jopa</a:t>
              </a:r>
              <a:r>
                <a:rPr lang="en-US" sz="1864" i="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i="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kylmien</a:t>
              </a:r>
              <a:r>
                <a:rPr lang="en-US" sz="1864" i="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i="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jalkojen</a:t>
              </a:r>
              <a:r>
                <a:rPr lang="en-US" sz="1864" i="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i="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lämmittämiseen</a:t>
              </a:r>
              <a:r>
                <a:rPr lang="en-US" sz="1864" i="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i="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Jäädytettynä</a:t>
              </a:r>
              <a:r>
                <a:rPr lang="en-US" sz="1864" i="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i="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tyynyä</a:t>
              </a:r>
              <a:r>
                <a:rPr lang="en-US" sz="1864" i="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i="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a:t>
              </a:r>
              <a:r>
                <a:rPr lang="en-US" sz="1864" i="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i="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hyödyntää</a:t>
              </a:r>
              <a:r>
                <a:rPr lang="en-US" sz="1864" i="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i="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esimerkiksi</a:t>
              </a:r>
              <a:r>
                <a:rPr lang="en-US" sz="1864" i="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i="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päänsäryn</a:t>
              </a:r>
              <a:r>
                <a:rPr lang="en-US" sz="1864" i="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i="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lievittämisessä</a:t>
              </a:r>
              <a:r>
                <a:rPr lang="en-US" sz="1864" i="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tai </a:t>
              </a:r>
              <a:r>
                <a:rPr lang="en-US" sz="1864" i="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ensiapuna</a:t>
              </a:r>
              <a:r>
                <a:rPr lang="en-US" sz="1864" i="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64" i="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lihasjännityksiin</a:t>
              </a:r>
              <a:r>
                <a:rPr lang="en-US" sz="1864" i="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endParaRPr lang="en-US" sz="1864" i="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hlinkClick r:id="rId5" tooltip="https://jokipiinpellava.fi/tuote/kauratyyny/"/>
              </a:endParaRPr>
            </a:p>
          </p:txBody>
        </p:sp>
      </p:grpSp>
      <p:sp>
        <p:nvSpPr>
          <p:cNvPr id="14" name="Freeform 14"/>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i-FI"/>
          </a:p>
        </p:txBody>
      </p:sp>
      <p:grpSp>
        <p:nvGrpSpPr>
          <p:cNvPr id="15" name="Group 15"/>
          <p:cNvGrpSpPr/>
          <p:nvPr/>
        </p:nvGrpSpPr>
        <p:grpSpPr>
          <a:xfrm>
            <a:off x="14039" y="1064604"/>
            <a:ext cx="3235488" cy="1461025"/>
            <a:chOff x="0" y="0"/>
            <a:chExt cx="7378800" cy="3331990"/>
          </a:xfrm>
        </p:grpSpPr>
        <p:sp>
          <p:nvSpPr>
            <p:cNvPr id="16" name="Freeform 16"/>
            <p:cNvSpPr/>
            <p:nvPr/>
          </p:nvSpPr>
          <p:spPr>
            <a:xfrm>
              <a:off x="0" y="0"/>
              <a:ext cx="7378827" cy="3331972"/>
            </a:xfrm>
            <a:custGeom>
              <a:avLst/>
              <a:gdLst/>
              <a:ahLst/>
              <a:cxnLst/>
              <a:rect l="l" t="t" r="r" b="b"/>
              <a:pathLst>
                <a:path w="7378827" h="3331972">
                  <a:moveTo>
                    <a:pt x="0" y="0"/>
                  </a:moveTo>
                  <a:lnTo>
                    <a:pt x="7378827" y="0"/>
                  </a:lnTo>
                  <a:lnTo>
                    <a:pt x="7378827" y="3331972"/>
                  </a:lnTo>
                  <a:lnTo>
                    <a:pt x="0" y="3331972"/>
                  </a:lnTo>
                  <a:close/>
                </a:path>
              </a:pathLst>
            </a:custGeom>
            <a:solidFill>
              <a:srgbClr val="60BA47"/>
            </a:solidFill>
          </p:spPr>
          <p:txBody>
            <a:bodyPr/>
            <a:lstStyle/>
            <a:p>
              <a:endParaRPr lang="fi-FI"/>
            </a:p>
          </p:txBody>
        </p:sp>
        <p:sp>
          <p:nvSpPr>
            <p:cNvPr id="17" name="TextBox 17"/>
            <p:cNvSpPr txBox="1"/>
            <p:nvPr/>
          </p:nvSpPr>
          <p:spPr>
            <a:xfrm>
              <a:off x="0" y="-19050"/>
              <a:ext cx="7378800" cy="3351040"/>
            </a:xfrm>
            <a:prstGeom prst="rect">
              <a:avLst/>
            </a:prstGeom>
          </p:spPr>
          <p:txBody>
            <a:bodyPr lIns="29700" tIns="29700" rIns="29700" bIns="29700" rtlCol="0" anchor="ctr"/>
            <a:lstStyle/>
            <a:p>
              <a:pPr marL="0" lvl="0" indent="0" algn="ctr">
                <a:lnSpc>
                  <a:spcPts val="3030"/>
                </a:lnSpc>
              </a:pPr>
              <a:r>
                <a:rPr lang="en-US" sz="2806" b="1">
                  <a:solidFill>
                    <a:srgbClr val="FFFFFF"/>
                  </a:solidFill>
                  <a:latin typeface="Calibri (MS) Bold"/>
                  <a:ea typeface="Calibri (MS) Bold"/>
                  <a:cs typeface="Calibri (MS) Bold"/>
                  <a:sym typeface="Calibri (MS) Bold"/>
                </a:rPr>
                <a:t>Kaurajäte muiden teollisuudenalojen lähtöaineena</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4209323" y="1506645"/>
            <a:ext cx="5561471" cy="4530682"/>
            <a:chOff x="0" y="0"/>
            <a:chExt cx="12683400" cy="10332600"/>
          </a:xfrm>
        </p:grpSpPr>
        <p:sp>
          <p:nvSpPr>
            <p:cNvPr id="12" name="Freeform 12"/>
            <p:cNvSpPr/>
            <p:nvPr/>
          </p:nvSpPr>
          <p:spPr>
            <a:xfrm>
              <a:off x="0" y="0"/>
              <a:ext cx="12683400" cy="10332600"/>
            </a:xfrm>
            <a:custGeom>
              <a:avLst/>
              <a:gdLst/>
              <a:ahLst/>
              <a:cxnLst/>
              <a:rect l="l" t="t" r="r" b="b"/>
              <a:pathLst>
                <a:path w="12683400" h="10332600">
                  <a:moveTo>
                    <a:pt x="0" y="0"/>
                  </a:moveTo>
                  <a:lnTo>
                    <a:pt x="12683400" y="0"/>
                  </a:lnTo>
                  <a:lnTo>
                    <a:pt x="12683400" y="10332600"/>
                  </a:lnTo>
                  <a:lnTo>
                    <a:pt x="0" y="10332600"/>
                  </a:lnTo>
                  <a:close/>
                </a:path>
              </a:pathLst>
            </a:custGeom>
            <a:solidFill>
              <a:srgbClr val="000000">
                <a:alpha val="0"/>
              </a:srgbClr>
            </a:solidFill>
          </p:spPr>
          <p:txBody>
            <a:bodyPr/>
            <a:lstStyle/>
            <a:p>
              <a:endParaRPr lang="fi-FI"/>
            </a:p>
          </p:txBody>
        </p:sp>
        <p:sp>
          <p:nvSpPr>
            <p:cNvPr id="13" name="TextBox 13"/>
            <p:cNvSpPr txBox="1"/>
            <p:nvPr/>
          </p:nvSpPr>
          <p:spPr>
            <a:xfrm>
              <a:off x="0" y="-47625"/>
              <a:ext cx="12683400" cy="10380225"/>
            </a:xfrm>
            <a:prstGeom prst="rect">
              <a:avLst/>
            </a:prstGeom>
          </p:spPr>
          <p:txBody>
            <a:bodyPr lIns="0" tIns="0" rIns="0" bIns="0" rtlCol="0" anchor="t"/>
            <a:lstStyle/>
            <a:p>
              <a:pPr marL="0" lvl="0" indent="0" algn="l">
                <a:lnSpc>
                  <a:spcPts val="2392"/>
                </a:lnSpc>
              </a:pPr>
              <a:r>
                <a:rPr lang="en-US" sz="1929" dirty="0" err="1">
                  <a:solidFill>
                    <a:schemeClr val="tx2"/>
                  </a:solidFill>
                  <a:latin typeface="Calibri (MS)"/>
                  <a:ea typeface="Calibri (MS)"/>
                  <a:cs typeface="Calibri (MS)"/>
                  <a:sym typeface="Calibri (MS)"/>
                  <a:hlinkClick r:id="rId4">
                    <a:extLst>
                      <a:ext uri="{A12FA001-AC4F-418D-AE19-62706E023703}">
                        <ahyp:hlinkClr xmlns:ahyp="http://schemas.microsoft.com/office/drawing/2018/hyperlinkcolor" val="tx"/>
                      </a:ext>
                    </a:extLst>
                  </a:hlinkClick>
                </a:rPr>
                <a:t>Kauraokara</a:t>
              </a:r>
              <a:r>
                <a:rPr lang="en-US" sz="1929" dirty="0">
                  <a:solidFill>
                    <a:schemeClr val="tx2"/>
                  </a:solidFill>
                  <a:latin typeface="Calibri (MS)"/>
                  <a:ea typeface="Calibri (MS)"/>
                  <a:cs typeface="Calibri (MS)"/>
                  <a:sym typeface="Calibri (MS)"/>
                </a:rPr>
                <a:t> </a:t>
              </a:r>
              <a:r>
                <a:rPr lang="en-US" sz="1929" dirty="0" err="1">
                  <a:solidFill>
                    <a:schemeClr val="tx2"/>
                  </a:solidFill>
                  <a:latin typeface="Calibri (MS)"/>
                  <a:ea typeface="Calibri (MS)"/>
                  <a:cs typeface="Calibri (MS)"/>
                  <a:sym typeface="Calibri (MS)"/>
                </a:rPr>
                <a:t>syntyy</a:t>
              </a:r>
              <a:r>
                <a:rPr lang="en-US" sz="1929" dirty="0">
                  <a:solidFill>
                    <a:schemeClr val="tx2"/>
                  </a:solidFill>
                  <a:latin typeface="Calibri (MS)"/>
                  <a:ea typeface="Calibri (MS)"/>
                  <a:cs typeface="Calibri (MS)"/>
                  <a:sym typeface="Calibri (MS)"/>
                </a:rPr>
                <a:t> </a:t>
              </a:r>
              <a:r>
                <a:rPr lang="en-US" sz="1929" dirty="0" err="1">
                  <a:solidFill>
                    <a:schemeClr val="tx2"/>
                  </a:solidFill>
                  <a:latin typeface="Calibri (MS)"/>
                  <a:ea typeface="Calibri (MS)"/>
                  <a:cs typeface="Calibri (MS)"/>
                  <a:sym typeface="Calibri (MS)"/>
                </a:rPr>
                <a:t>kaurajuomien</a:t>
              </a:r>
              <a:r>
                <a:rPr lang="en-US" sz="1929" dirty="0">
                  <a:solidFill>
                    <a:schemeClr val="tx2"/>
                  </a:solidFill>
                  <a:latin typeface="Calibri (MS)"/>
                  <a:ea typeface="Calibri (MS)"/>
                  <a:cs typeface="Calibri (MS)"/>
                  <a:sym typeface="Calibri (MS)"/>
                </a:rPr>
                <a:t> </a:t>
              </a:r>
              <a:r>
                <a:rPr lang="en-US" sz="1929" dirty="0" err="1">
                  <a:solidFill>
                    <a:schemeClr val="tx2"/>
                  </a:solidFill>
                  <a:latin typeface="Calibri (MS)"/>
                  <a:ea typeface="Calibri (MS)"/>
                  <a:cs typeface="Calibri (MS)"/>
                  <a:sym typeface="Calibri (MS)"/>
                </a:rPr>
                <a:t>valmistuksen</a:t>
              </a:r>
              <a:r>
                <a:rPr lang="en-US" sz="1929" dirty="0">
                  <a:solidFill>
                    <a:schemeClr val="tx2"/>
                  </a:solidFill>
                  <a:latin typeface="Calibri (MS)"/>
                  <a:ea typeface="Calibri (MS)"/>
                  <a:cs typeface="Calibri (MS)"/>
                  <a:sym typeface="Calibri (MS)"/>
                </a:rPr>
                <a:t> </a:t>
              </a:r>
              <a:r>
                <a:rPr lang="en-US" sz="1929" dirty="0" err="1">
                  <a:solidFill>
                    <a:schemeClr val="tx2"/>
                  </a:solidFill>
                  <a:latin typeface="Calibri (MS)"/>
                  <a:ea typeface="Calibri (MS)"/>
                  <a:cs typeface="Calibri (MS)"/>
                  <a:sym typeface="Calibri (MS)"/>
                </a:rPr>
                <a:t>sivutuotteena</a:t>
              </a:r>
              <a:r>
                <a:rPr lang="en-US" sz="1929" dirty="0">
                  <a:solidFill>
                    <a:schemeClr val="tx2"/>
                  </a:solidFill>
                  <a:latin typeface="Calibri (MS)"/>
                  <a:ea typeface="Calibri (MS)"/>
                  <a:cs typeface="Calibri (MS)"/>
                  <a:sym typeface="Calibri (MS)"/>
                </a:rPr>
                <a:t>.</a:t>
              </a:r>
            </a:p>
            <a:p>
              <a:pPr marL="0" lvl="0" indent="0" algn="l">
                <a:lnSpc>
                  <a:spcPts val="2392"/>
                </a:lnSpc>
              </a:pPr>
              <a:endParaRPr lang="en-US" sz="1929" dirty="0">
                <a:solidFill>
                  <a:schemeClr val="tx2"/>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endParaRPr>
            </a:p>
            <a:p>
              <a:pPr marL="0" lvl="0" indent="0" algn="l">
                <a:lnSpc>
                  <a:spcPts val="2392"/>
                </a:lnSpc>
              </a:pPr>
              <a:r>
                <a:rPr lang="en-US" sz="1929" dirty="0">
                  <a:solidFill>
                    <a:schemeClr val="tx2"/>
                  </a:solidFill>
                  <a:latin typeface="Calibri (MS)"/>
                  <a:ea typeface="Calibri (MS)"/>
                  <a:cs typeface="Calibri (MS)"/>
                  <a:sym typeface="Calibri (MS)"/>
                </a:rPr>
                <a:t>Se </a:t>
              </a:r>
              <a:r>
                <a:rPr lang="en-US" sz="1929" dirty="0" err="1">
                  <a:solidFill>
                    <a:schemeClr val="tx2"/>
                  </a:solidFill>
                  <a:latin typeface="Calibri (MS)"/>
                  <a:ea typeface="Calibri (MS)"/>
                  <a:cs typeface="Calibri (MS)"/>
                  <a:sym typeface="Calibri (MS)"/>
                </a:rPr>
                <a:t>sisältää</a:t>
              </a:r>
              <a:r>
                <a:rPr lang="en-US" sz="1929" dirty="0">
                  <a:solidFill>
                    <a:schemeClr val="tx2"/>
                  </a:solidFill>
                  <a:latin typeface="Calibri (MS)"/>
                  <a:ea typeface="Calibri (MS)"/>
                  <a:cs typeface="Calibri (MS)"/>
                  <a:sym typeface="Calibri (MS)"/>
                </a:rPr>
                <a:t> </a:t>
              </a:r>
              <a:r>
                <a:rPr lang="en-US" sz="1929" dirty="0" err="1">
                  <a:solidFill>
                    <a:schemeClr val="tx2"/>
                  </a:solidFill>
                  <a:latin typeface="Calibri (MS)"/>
                  <a:ea typeface="Calibri (MS)"/>
                  <a:cs typeface="Calibri (MS)"/>
                  <a:sym typeface="Calibri (MS)"/>
                </a:rPr>
                <a:t>runsaasti</a:t>
              </a:r>
              <a:r>
                <a:rPr lang="en-US" sz="1929" dirty="0">
                  <a:solidFill>
                    <a:schemeClr val="tx2"/>
                  </a:solidFill>
                  <a:latin typeface="Calibri (MS)"/>
                  <a:ea typeface="Calibri (MS)"/>
                  <a:cs typeface="Calibri (MS)"/>
                  <a:sym typeface="Calibri (MS)"/>
                </a:rPr>
                <a:t> </a:t>
              </a:r>
              <a:r>
                <a:rPr lang="en-US" sz="1929" dirty="0" err="1">
                  <a:solidFill>
                    <a:schemeClr val="tx2"/>
                  </a:solidFill>
                  <a:latin typeface="Calibri (MS)"/>
                  <a:ea typeface="Calibri (MS)"/>
                  <a:cs typeface="Calibri (MS)"/>
                  <a:sym typeface="Calibri (MS)"/>
                </a:rPr>
                <a:t>kuitua</a:t>
              </a:r>
              <a:r>
                <a:rPr lang="en-US" sz="1929" dirty="0">
                  <a:solidFill>
                    <a:schemeClr val="tx2"/>
                  </a:solidFill>
                  <a:latin typeface="Calibri (MS)"/>
                  <a:ea typeface="Calibri (MS)"/>
                  <a:cs typeface="Calibri (MS)"/>
                  <a:sym typeface="Calibri (MS)"/>
                </a:rPr>
                <a:t>, </a:t>
              </a:r>
              <a:r>
                <a:rPr lang="en-US" sz="1929" dirty="0" err="1">
                  <a:solidFill>
                    <a:schemeClr val="tx2"/>
                  </a:solidFill>
                  <a:latin typeface="Calibri (MS)"/>
                  <a:ea typeface="Calibri (MS)"/>
                  <a:cs typeface="Calibri (MS)"/>
                  <a:sym typeface="Calibri (MS)"/>
                </a:rPr>
                <a:t>pehmeää</a:t>
              </a:r>
              <a:r>
                <a:rPr lang="en-US" sz="1929" dirty="0">
                  <a:solidFill>
                    <a:schemeClr val="tx2"/>
                  </a:solidFill>
                  <a:latin typeface="Calibri (MS)"/>
                  <a:ea typeface="Calibri (MS)"/>
                  <a:cs typeface="Calibri (MS)"/>
                  <a:sym typeface="Calibri (MS)"/>
                </a:rPr>
                <a:t> </a:t>
              </a:r>
              <a:r>
                <a:rPr lang="en-US" sz="1929" dirty="0" err="1">
                  <a:solidFill>
                    <a:schemeClr val="tx2"/>
                  </a:solidFill>
                  <a:latin typeface="Calibri (MS)"/>
                  <a:ea typeface="Calibri (MS)"/>
                  <a:cs typeface="Calibri (MS)"/>
                  <a:sym typeface="Calibri (MS)"/>
                </a:rPr>
                <a:t>rasvaa</a:t>
              </a:r>
              <a:r>
                <a:rPr lang="en-US" sz="1929" dirty="0">
                  <a:solidFill>
                    <a:schemeClr val="tx2"/>
                  </a:solidFill>
                  <a:latin typeface="Calibri (MS)"/>
                  <a:ea typeface="Calibri (MS)"/>
                  <a:cs typeface="Calibri (MS)"/>
                  <a:sym typeface="Calibri (MS)"/>
                </a:rPr>
                <a:t>, </a:t>
              </a:r>
              <a:r>
                <a:rPr lang="en-US" sz="1929" dirty="0" err="1">
                  <a:solidFill>
                    <a:schemeClr val="tx2"/>
                  </a:solidFill>
                  <a:latin typeface="Calibri (MS)"/>
                  <a:ea typeface="Calibri (MS)"/>
                  <a:cs typeface="Calibri (MS)"/>
                  <a:sym typeface="Calibri (MS)"/>
                </a:rPr>
                <a:t>vitamiineja</a:t>
              </a:r>
              <a:r>
                <a:rPr lang="en-US" sz="1929" dirty="0">
                  <a:solidFill>
                    <a:schemeClr val="tx2"/>
                  </a:solidFill>
                  <a:latin typeface="Calibri (MS)"/>
                  <a:ea typeface="Calibri (MS)"/>
                  <a:cs typeface="Calibri (MS)"/>
                  <a:sym typeface="Calibri (MS)"/>
                </a:rPr>
                <a:t>, </a:t>
              </a:r>
              <a:r>
                <a:rPr lang="en-US" sz="1929" dirty="0" err="1">
                  <a:solidFill>
                    <a:schemeClr val="tx2"/>
                  </a:solidFill>
                  <a:latin typeface="Calibri (MS)"/>
                  <a:ea typeface="Calibri (MS)"/>
                  <a:cs typeface="Calibri (MS)"/>
                  <a:sym typeface="Calibri (MS)"/>
                </a:rPr>
                <a:t>kivennäisaineita</a:t>
              </a:r>
              <a:r>
                <a:rPr lang="en-US" sz="1929" dirty="0">
                  <a:solidFill>
                    <a:schemeClr val="tx2"/>
                  </a:solidFill>
                  <a:latin typeface="Calibri (MS)"/>
                  <a:ea typeface="Calibri (MS)"/>
                  <a:cs typeface="Calibri (MS)"/>
                  <a:sym typeface="Calibri (MS)"/>
                </a:rPr>
                <a:t> ja </a:t>
              </a:r>
              <a:r>
                <a:rPr lang="en-US" sz="1929" dirty="0" err="1">
                  <a:solidFill>
                    <a:schemeClr val="tx2"/>
                  </a:solidFill>
                  <a:latin typeface="Calibri (MS)"/>
                  <a:ea typeface="Calibri (MS)"/>
                  <a:cs typeface="Calibri (MS)"/>
                  <a:sym typeface="Calibri (MS)"/>
                </a:rPr>
                <a:t>beetaglukaania</a:t>
              </a:r>
              <a:r>
                <a:rPr lang="en-US" sz="1929" dirty="0">
                  <a:solidFill>
                    <a:schemeClr val="tx2"/>
                  </a:solidFill>
                  <a:latin typeface="Calibri (MS)"/>
                  <a:ea typeface="Calibri (MS)"/>
                  <a:cs typeface="Calibri (MS)"/>
                  <a:sym typeface="Calibri (MS)"/>
                </a:rPr>
                <a:t>.</a:t>
              </a:r>
            </a:p>
            <a:p>
              <a:pPr marL="0" lvl="0" indent="0" algn="l">
                <a:lnSpc>
                  <a:spcPts val="2392"/>
                </a:lnSpc>
              </a:pPr>
              <a:endParaRPr lang="en-US" sz="1929" dirty="0">
                <a:solidFill>
                  <a:schemeClr val="tx2"/>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endParaRPr>
            </a:p>
            <a:p>
              <a:pPr marL="0" lvl="0" indent="0" algn="l">
                <a:lnSpc>
                  <a:spcPts val="2392"/>
                </a:lnSpc>
              </a:pPr>
              <a:r>
                <a:rPr lang="en-US" sz="1929" dirty="0" err="1">
                  <a:solidFill>
                    <a:schemeClr val="tx2"/>
                  </a:solidFill>
                  <a:latin typeface="Calibri (MS)"/>
                  <a:ea typeface="Calibri (MS)"/>
                  <a:cs typeface="Calibri (MS)"/>
                  <a:sym typeface="Calibri (MS)"/>
                </a:rPr>
                <a:t>Sovellukset</a:t>
              </a:r>
              <a:r>
                <a:rPr lang="en-US" sz="1929" dirty="0">
                  <a:solidFill>
                    <a:schemeClr val="tx2"/>
                  </a:solidFill>
                  <a:latin typeface="Calibri (MS)"/>
                  <a:ea typeface="Calibri (MS)"/>
                  <a:cs typeface="Calibri (MS)"/>
                  <a:sym typeface="Calibri (MS)"/>
                </a:rPr>
                <a:t>, </a:t>
              </a:r>
              <a:r>
                <a:rPr lang="en-US" sz="1929" dirty="0" err="1">
                  <a:solidFill>
                    <a:schemeClr val="tx2"/>
                  </a:solidFill>
                  <a:latin typeface="Calibri (MS)"/>
                  <a:ea typeface="Calibri (MS)"/>
                  <a:cs typeface="Calibri (MS)"/>
                  <a:sym typeface="Calibri (MS)"/>
                </a:rPr>
                <a:t>kuten</a:t>
              </a:r>
              <a:r>
                <a:rPr lang="en-US" sz="1929" dirty="0">
                  <a:solidFill>
                    <a:schemeClr val="tx2"/>
                  </a:solidFill>
                  <a:latin typeface="Calibri (MS)"/>
                  <a:ea typeface="Calibri (MS)"/>
                  <a:cs typeface="Calibri (MS)"/>
                  <a:sym typeface="Calibri (MS)"/>
                </a:rPr>
                <a:t>:</a:t>
              </a:r>
            </a:p>
            <a:p>
              <a:pPr marL="342900" lvl="0" indent="-342900" algn="l">
                <a:lnSpc>
                  <a:spcPts val="2392"/>
                </a:lnSpc>
                <a:buFont typeface="Arial" panose="020B0604020202020204" pitchFamily="34" charset="0"/>
                <a:buChar char="•"/>
              </a:pPr>
              <a:r>
                <a:rPr lang="en-US" sz="1929" dirty="0" err="1">
                  <a:solidFill>
                    <a:schemeClr val="tx2"/>
                  </a:solidFill>
                  <a:latin typeface="Calibri (MS)"/>
                  <a:ea typeface="Calibri (MS)"/>
                  <a:cs typeface="Calibri (MS)"/>
                  <a:sym typeface="Calibri (MS)"/>
                </a:rPr>
                <a:t>Eläinten</a:t>
              </a:r>
              <a:r>
                <a:rPr lang="en-US" sz="1929" dirty="0">
                  <a:solidFill>
                    <a:schemeClr val="tx2"/>
                  </a:solidFill>
                  <a:latin typeface="Calibri (MS)"/>
                  <a:ea typeface="Calibri (MS)"/>
                  <a:cs typeface="Calibri (MS)"/>
                  <a:sym typeface="Calibri (MS)"/>
                </a:rPr>
                <a:t> </a:t>
              </a:r>
              <a:r>
                <a:rPr lang="en-US" sz="1929" dirty="0" err="1">
                  <a:solidFill>
                    <a:schemeClr val="tx2"/>
                  </a:solidFill>
                  <a:latin typeface="Calibri (MS)"/>
                  <a:ea typeface="Calibri (MS)"/>
                  <a:cs typeface="Calibri (MS)"/>
                  <a:sym typeface="Calibri (MS)"/>
                </a:rPr>
                <a:t>ravinto</a:t>
              </a:r>
              <a:endParaRPr lang="en-US" sz="1929" dirty="0">
                <a:solidFill>
                  <a:schemeClr val="tx2"/>
                </a:solidFill>
                <a:latin typeface="Calibri (MS)"/>
                <a:ea typeface="Calibri (MS)"/>
                <a:cs typeface="Calibri (MS)"/>
                <a:sym typeface="Calibri (MS)"/>
              </a:endParaRPr>
            </a:p>
            <a:p>
              <a:pPr marL="342900" lvl="0" indent="-342900" algn="l">
                <a:lnSpc>
                  <a:spcPts val="2392"/>
                </a:lnSpc>
                <a:buFont typeface="Arial" panose="020B0604020202020204" pitchFamily="34" charset="0"/>
                <a:buChar char="•"/>
              </a:pPr>
              <a:r>
                <a:rPr lang="en-US" sz="1929" dirty="0" err="1">
                  <a:solidFill>
                    <a:schemeClr val="tx2"/>
                  </a:solidFill>
                  <a:latin typeface="Calibri (MS)"/>
                  <a:ea typeface="Calibri (MS)"/>
                  <a:cs typeface="Calibri (MS)"/>
                  <a:sym typeface="Calibri (MS)"/>
                </a:rPr>
                <a:t>Biokaasun</a:t>
              </a:r>
              <a:r>
                <a:rPr lang="en-US" sz="1929" dirty="0">
                  <a:solidFill>
                    <a:schemeClr val="tx2"/>
                  </a:solidFill>
                  <a:latin typeface="Calibri (MS)"/>
                  <a:ea typeface="Calibri (MS)"/>
                  <a:cs typeface="Calibri (MS)"/>
                  <a:sym typeface="Calibri (MS)"/>
                </a:rPr>
                <a:t> </a:t>
              </a:r>
              <a:r>
                <a:rPr lang="en-US" sz="1929" dirty="0" err="1">
                  <a:solidFill>
                    <a:schemeClr val="tx2"/>
                  </a:solidFill>
                  <a:latin typeface="Calibri (MS)"/>
                  <a:ea typeface="Calibri (MS)"/>
                  <a:cs typeface="Calibri (MS)"/>
                  <a:sym typeface="Calibri (MS)"/>
                </a:rPr>
                <a:t>lähtöaine</a:t>
              </a:r>
              <a:endParaRPr lang="en-US" sz="1929" dirty="0">
                <a:solidFill>
                  <a:schemeClr val="tx2"/>
                </a:solidFill>
                <a:latin typeface="Calibri (MS)"/>
                <a:ea typeface="Calibri (MS)"/>
                <a:cs typeface="Calibri (MS)"/>
                <a:sym typeface="Calibri (MS)"/>
              </a:endParaRPr>
            </a:p>
            <a:p>
              <a:pPr marL="342900" lvl="0" indent="-342900" algn="l">
                <a:lnSpc>
                  <a:spcPts val="2392"/>
                </a:lnSpc>
                <a:buFont typeface="Arial" panose="020B0604020202020204" pitchFamily="34" charset="0"/>
                <a:buChar char="•"/>
              </a:pPr>
              <a:r>
                <a:rPr lang="en-US" sz="1929" dirty="0">
                  <a:solidFill>
                    <a:schemeClr val="tx2"/>
                  </a:solidFill>
                  <a:latin typeface="Calibri (MS)"/>
                  <a:ea typeface="Calibri (MS)"/>
                  <a:cs typeface="Calibri (MS)"/>
                  <a:sym typeface="Calibri (MS)"/>
                </a:rPr>
                <a:t>Uusi </a:t>
              </a:r>
              <a:r>
                <a:rPr lang="en-US" sz="1929" dirty="0" err="1">
                  <a:solidFill>
                    <a:schemeClr val="tx2"/>
                  </a:solidFill>
                  <a:latin typeface="Calibri (MS)"/>
                  <a:ea typeface="Calibri (MS)"/>
                  <a:cs typeface="Calibri (MS)"/>
                  <a:sym typeface="Calibri (MS)"/>
                </a:rPr>
                <a:t>SGen</a:t>
              </a:r>
              <a:r>
                <a:rPr lang="en-US" sz="1929" dirty="0">
                  <a:solidFill>
                    <a:schemeClr val="tx2"/>
                  </a:solidFill>
                  <a:latin typeface="Calibri (MS)"/>
                  <a:ea typeface="Calibri (MS)"/>
                  <a:cs typeface="Calibri (MS)"/>
                  <a:sym typeface="Calibri (MS)"/>
                </a:rPr>
                <a:t> </a:t>
              </a:r>
              <a:r>
                <a:rPr lang="en-US" sz="1929" dirty="0" err="1">
                  <a:solidFill>
                    <a:schemeClr val="tx2"/>
                  </a:solidFill>
                  <a:latin typeface="Calibri (MS)"/>
                  <a:ea typeface="Calibri (MS)"/>
                  <a:cs typeface="Calibri (MS)"/>
                  <a:sym typeface="Calibri (MS)"/>
                </a:rPr>
                <a:t>kauraproteiini</a:t>
              </a:r>
              <a:r>
                <a:rPr lang="en-US" sz="1929" dirty="0">
                  <a:solidFill>
                    <a:schemeClr val="tx2"/>
                  </a:solidFill>
                  <a:latin typeface="Calibri (MS)"/>
                  <a:ea typeface="Calibri (MS)"/>
                  <a:cs typeface="Calibri (MS)"/>
                  <a:sym typeface="Calibri (MS)"/>
                </a:rPr>
                <a:t> (Sustainable Generation Protein):</a:t>
              </a:r>
              <a:endParaRPr lang="en-US" sz="1929" dirty="0">
                <a:solidFill>
                  <a:schemeClr val="tx2"/>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endParaRPr>
            </a:p>
            <a:p>
              <a:pPr lvl="1">
                <a:lnSpc>
                  <a:spcPts val="2392"/>
                </a:lnSpc>
              </a:pPr>
              <a:r>
                <a:rPr lang="en-US" sz="1600" dirty="0" err="1">
                  <a:solidFill>
                    <a:schemeClr val="tx2"/>
                  </a:solidFill>
                  <a:latin typeface="Calibri (MS)"/>
                  <a:ea typeface="Calibri (MS)"/>
                  <a:cs typeface="Calibri (MS)"/>
                  <a:sym typeface="Calibri (MS)"/>
                </a:rPr>
                <a:t>proteiinilisänä</a:t>
              </a:r>
              <a:r>
                <a:rPr lang="en-US" sz="1600" dirty="0">
                  <a:solidFill>
                    <a:schemeClr val="tx2"/>
                  </a:solidFill>
                  <a:latin typeface="Calibri (MS)"/>
                  <a:ea typeface="Calibri (MS)"/>
                  <a:cs typeface="Calibri (MS)"/>
                  <a:sym typeface="Calibri (MS)"/>
                </a:rPr>
                <a:t> </a:t>
              </a:r>
              <a:r>
                <a:rPr lang="en-US" sz="1600" dirty="0" err="1">
                  <a:solidFill>
                    <a:schemeClr val="tx2"/>
                  </a:solidFill>
                  <a:latin typeface="Calibri (MS)"/>
                  <a:ea typeface="Calibri (MS)"/>
                  <a:cs typeface="Calibri (MS)"/>
                  <a:sym typeface="Calibri (MS)"/>
                </a:rPr>
                <a:t>kaikessa</a:t>
              </a:r>
              <a:r>
                <a:rPr lang="en-US" sz="1600" dirty="0">
                  <a:solidFill>
                    <a:schemeClr val="tx2"/>
                  </a:solidFill>
                  <a:latin typeface="Calibri (MS)"/>
                  <a:ea typeface="Calibri (MS)"/>
                  <a:cs typeface="Calibri (MS)"/>
                  <a:sym typeface="Calibri (MS)"/>
                </a:rPr>
                <a:t> </a:t>
              </a:r>
              <a:r>
                <a:rPr lang="en-US" sz="1600" dirty="0" err="1">
                  <a:solidFill>
                    <a:schemeClr val="tx2"/>
                  </a:solidFill>
                  <a:latin typeface="Calibri (MS)"/>
                  <a:ea typeface="Calibri (MS)"/>
                  <a:cs typeface="Calibri (MS)"/>
                  <a:sym typeface="Calibri (MS)"/>
                </a:rPr>
                <a:t>ruoanlaitossa</a:t>
              </a:r>
              <a:r>
                <a:rPr lang="en-US" sz="1600" dirty="0">
                  <a:solidFill>
                    <a:schemeClr val="tx2"/>
                  </a:solidFill>
                  <a:latin typeface="Calibri (MS)"/>
                  <a:ea typeface="Calibri (MS)"/>
                  <a:cs typeface="Calibri (MS)"/>
                  <a:sym typeface="Calibri (MS)"/>
                </a:rPr>
                <a:t>, </a:t>
              </a:r>
              <a:r>
                <a:rPr lang="en-US" sz="1600" dirty="0" err="1">
                  <a:solidFill>
                    <a:schemeClr val="tx2"/>
                  </a:solidFill>
                  <a:latin typeface="Calibri (MS)"/>
                  <a:ea typeface="Calibri (MS)"/>
                  <a:cs typeface="Calibri (MS)"/>
                  <a:sym typeface="Calibri (MS)"/>
                </a:rPr>
                <a:t>kuten</a:t>
              </a:r>
              <a:r>
                <a:rPr lang="en-US" sz="1600" dirty="0">
                  <a:solidFill>
                    <a:schemeClr val="tx2"/>
                  </a:solidFill>
                  <a:latin typeface="Calibri (MS)"/>
                  <a:ea typeface="Calibri (MS)"/>
                  <a:cs typeface="Calibri (MS)"/>
                  <a:sym typeface="Calibri (MS)"/>
                </a:rPr>
                <a:t> </a:t>
              </a:r>
              <a:r>
                <a:rPr lang="en-US" sz="1600" dirty="0" err="1">
                  <a:solidFill>
                    <a:schemeClr val="tx2"/>
                  </a:solidFill>
                  <a:latin typeface="Calibri (MS)"/>
                  <a:ea typeface="Calibri (MS)"/>
                  <a:cs typeface="Calibri (MS)"/>
                  <a:sym typeface="Calibri (MS)"/>
                </a:rPr>
                <a:t>energiapatukoissa</a:t>
              </a:r>
              <a:r>
                <a:rPr lang="en-US" sz="1600" dirty="0">
                  <a:solidFill>
                    <a:schemeClr val="tx2"/>
                  </a:solidFill>
                  <a:latin typeface="Calibri (MS)"/>
                  <a:ea typeface="Calibri (MS)"/>
                  <a:cs typeface="Calibri (MS)"/>
                  <a:sym typeface="Calibri (MS)"/>
                </a:rPr>
                <a:t>, </a:t>
              </a:r>
              <a:r>
                <a:rPr lang="en-US" sz="1600" dirty="0" err="1">
                  <a:solidFill>
                    <a:schemeClr val="tx2"/>
                  </a:solidFill>
                  <a:latin typeface="Calibri (MS)"/>
                  <a:ea typeface="Calibri (MS)"/>
                  <a:cs typeface="Calibri (MS)"/>
                  <a:sym typeface="Calibri (MS)"/>
                </a:rPr>
                <a:t>muroissa</a:t>
              </a:r>
              <a:r>
                <a:rPr lang="en-US" sz="1600" dirty="0">
                  <a:solidFill>
                    <a:schemeClr val="tx2"/>
                  </a:solidFill>
                  <a:latin typeface="Calibri (MS)"/>
                  <a:ea typeface="Calibri (MS)"/>
                  <a:cs typeface="Calibri (MS)"/>
                  <a:sym typeface="Calibri (MS)"/>
                </a:rPr>
                <a:t>, </a:t>
              </a:r>
              <a:r>
                <a:rPr lang="en-US" sz="1600" dirty="0" err="1">
                  <a:solidFill>
                    <a:schemeClr val="tx2"/>
                  </a:solidFill>
                  <a:latin typeface="Calibri (MS)"/>
                  <a:ea typeface="Calibri (MS)"/>
                  <a:cs typeface="Calibri (MS)"/>
                  <a:sym typeface="Calibri (MS)"/>
                </a:rPr>
                <a:t>kasvipohjaisissa</a:t>
              </a:r>
              <a:r>
                <a:rPr lang="en-US" sz="1600" dirty="0">
                  <a:solidFill>
                    <a:schemeClr val="tx2"/>
                  </a:solidFill>
                  <a:latin typeface="Calibri (MS)"/>
                  <a:ea typeface="Calibri (MS)"/>
                  <a:cs typeface="Calibri (MS)"/>
                  <a:sym typeface="Calibri (MS)"/>
                </a:rPr>
                <a:t> </a:t>
              </a:r>
              <a:r>
                <a:rPr lang="en-US" sz="1600" dirty="0" err="1">
                  <a:solidFill>
                    <a:schemeClr val="tx2"/>
                  </a:solidFill>
                  <a:latin typeface="Calibri (MS)"/>
                  <a:ea typeface="Calibri (MS)"/>
                  <a:cs typeface="Calibri (MS)"/>
                  <a:sym typeface="Calibri (MS)"/>
                </a:rPr>
                <a:t>jogurteissa</a:t>
              </a:r>
              <a:r>
                <a:rPr lang="en-US" sz="1600" dirty="0">
                  <a:solidFill>
                    <a:schemeClr val="tx2"/>
                  </a:solidFill>
                  <a:latin typeface="Calibri (MS)"/>
                  <a:ea typeface="Calibri (MS)"/>
                  <a:cs typeface="Calibri (MS)"/>
                  <a:sym typeface="Calibri (MS)"/>
                </a:rPr>
                <a:t>, </a:t>
              </a:r>
              <a:r>
                <a:rPr lang="en-US" sz="1600" dirty="0" err="1">
                  <a:solidFill>
                    <a:schemeClr val="tx2"/>
                  </a:solidFill>
                  <a:latin typeface="Calibri (MS)"/>
                  <a:ea typeface="Calibri (MS)"/>
                  <a:cs typeface="Calibri (MS)"/>
                  <a:sym typeface="Calibri (MS)"/>
                </a:rPr>
                <a:t>palautusjuomissa</a:t>
              </a:r>
              <a:r>
                <a:rPr lang="en-US" sz="1600" dirty="0">
                  <a:solidFill>
                    <a:schemeClr val="tx2"/>
                  </a:solidFill>
                  <a:latin typeface="Calibri (MS)"/>
                  <a:ea typeface="Calibri (MS)"/>
                  <a:cs typeface="Calibri (MS)"/>
                  <a:sym typeface="Calibri (MS)"/>
                </a:rPr>
                <a:t>, </a:t>
              </a:r>
              <a:r>
                <a:rPr lang="en-US" sz="1600" dirty="0" err="1">
                  <a:solidFill>
                    <a:schemeClr val="tx2"/>
                  </a:solidFill>
                  <a:latin typeface="Calibri (MS)"/>
                  <a:ea typeface="Calibri (MS)"/>
                  <a:cs typeface="Calibri (MS)"/>
                  <a:sym typeface="Calibri (MS)"/>
                </a:rPr>
                <a:t>proteiinijauheissa</a:t>
              </a:r>
              <a:r>
                <a:rPr lang="en-US" sz="1600" dirty="0">
                  <a:solidFill>
                    <a:schemeClr val="tx2"/>
                  </a:solidFill>
                  <a:latin typeface="Calibri (MS)"/>
                  <a:ea typeface="Calibri (MS)"/>
                  <a:cs typeface="Calibri (MS)"/>
                  <a:sym typeface="Calibri (MS)"/>
                </a:rPr>
                <a:t> ja </a:t>
              </a:r>
              <a:r>
                <a:rPr lang="en-US" sz="1600" dirty="0" err="1">
                  <a:solidFill>
                    <a:schemeClr val="tx2"/>
                  </a:solidFill>
                  <a:latin typeface="Calibri (MS)"/>
                  <a:ea typeface="Calibri (MS)"/>
                  <a:cs typeface="Calibri (MS)"/>
                  <a:sym typeface="Calibri (MS)"/>
                </a:rPr>
                <a:t>ateriankorvikkeissa</a:t>
              </a:r>
              <a:r>
                <a:rPr lang="en-US" sz="1600" dirty="0">
                  <a:solidFill>
                    <a:schemeClr val="tx2"/>
                  </a:solidFill>
                  <a:latin typeface="Calibri (MS)"/>
                  <a:ea typeface="Calibri (MS)"/>
                  <a:cs typeface="Calibri (MS)"/>
                  <a:sym typeface="Calibri (MS)"/>
                </a:rPr>
                <a:t>, </a:t>
              </a:r>
              <a:r>
                <a:rPr lang="en-US" sz="1600" dirty="0" err="1">
                  <a:solidFill>
                    <a:schemeClr val="tx2"/>
                  </a:solidFill>
                  <a:latin typeface="Calibri (MS)"/>
                  <a:ea typeface="Calibri (MS)"/>
                  <a:cs typeface="Calibri (MS)"/>
                  <a:sym typeface="Calibri (MS)"/>
                </a:rPr>
                <a:t>sekä</a:t>
              </a:r>
              <a:r>
                <a:rPr lang="en-US" sz="1600" dirty="0">
                  <a:solidFill>
                    <a:schemeClr val="tx2"/>
                  </a:solidFill>
                  <a:latin typeface="Calibri (MS)"/>
                  <a:ea typeface="Calibri (MS)"/>
                  <a:cs typeface="Calibri (MS)"/>
                  <a:sym typeface="Calibri (MS)"/>
                </a:rPr>
                <a:t> </a:t>
              </a:r>
              <a:r>
                <a:rPr lang="en-US" sz="1600" dirty="0" err="1">
                  <a:solidFill>
                    <a:schemeClr val="tx2"/>
                  </a:solidFill>
                  <a:latin typeface="Calibri (MS)"/>
                  <a:ea typeface="Calibri (MS)"/>
                  <a:cs typeface="Calibri (MS)"/>
                  <a:sym typeface="Calibri (MS)"/>
                </a:rPr>
                <a:t>lihankorvikkeiden</a:t>
              </a:r>
              <a:r>
                <a:rPr lang="en-US" sz="1600" dirty="0">
                  <a:solidFill>
                    <a:schemeClr val="tx2"/>
                  </a:solidFill>
                  <a:latin typeface="Calibri (MS)"/>
                  <a:ea typeface="Calibri (MS)"/>
                  <a:cs typeface="Calibri (MS)"/>
                  <a:sym typeface="Calibri (MS)"/>
                </a:rPr>
                <a:t> </a:t>
              </a:r>
              <a:r>
                <a:rPr lang="en-US" sz="1600" dirty="0" err="1">
                  <a:solidFill>
                    <a:schemeClr val="tx2"/>
                  </a:solidFill>
                  <a:latin typeface="Calibri (MS)"/>
                  <a:ea typeface="Calibri (MS)"/>
                  <a:cs typeface="Calibri (MS)"/>
                  <a:sym typeface="Calibri (MS)"/>
                </a:rPr>
                <a:t>raaka-aineena</a:t>
              </a:r>
              <a:r>
                <a:rPr lang="en-US" sz="1600" dirty="0">
                  <a:solidFill>
                    <a:schemeClr val="tx2"/>
                  </a:solidFill>
                  <a:latin typeface="Calibri (MS)"/>
                  <a:ea typeface="Calibri (MS)"/>
                  <a:cs typeface="Calibri (MS)"/>
                  <a:sym typeface="Calibri (MS)"/>
                </a:rPr>
                <a:t>.</a:t>
              </a:r>
              <a:endParaRPr lang="en-US" sz="1600" dirty="0">
                <a:solidFill>
                  <a:schemeClr val="tx2"/>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endParaRPr>
            </a:p>
          </p:txBody>
        </p:sp>
      </p:grpSp>
      <p:grpSp>
        <p:nvGrpSpPr>
          <p:cNvPr id="14" name="Group 14"/>
          <p:cNvGrpSpPr/>
          <p:nvPr/>
        </p:nvGrpSpPr>
        <p:grpSpPr>
          <a:xfrm>
            <a:off x="0" y="1498036"/>
            <a:ext cx="3268301" cy="572459"/>
            <a:chOff x="0" y="0"/>
            <a:chExt cx="7453634" cy="1305540"/>
          </a:xfrm>
        </p:grpSpPr>
        <p:sp>
          <p:nvSpPr>
            <p:cNvPr id="15" name="Freeform 15"/>
            <p:cNvSpPr/>
            <p:nvPr/>
          </p:nvSpPr>
          <p:spPr>
            <a:xfrm>
              <a:off x="0" y="0"/>
              <a:ext cx="7453630" cy="1305560"/>
            </a:xfrm>
            <a:custGeom>
              <a:avLst/>
              <a:gdLst/>
              <a:ahLst/>
              <a:cxnLst/>
              <a:rect l="l" t="t" r="r" b="b"/>
              <a:pathLst>
                <a:path w="7453630" h="1305560">
                  <a:moveTo>
                    <a:pt x="0" y="0"/>
                  </a:moveTo>
                  <a:lnTo>
                    <a:pt x="7453630" y="0"/>
                  </a:lnTo>
                  <a:lnTo>
                    <a:pt x="7453630" y="1305560"/>
                  </a:lnTo>
                  <a:lnTo>
                    <a:pt x="0" y="1305560"/>
                  </a:lnTo>
                  <a:close/>
                </a:path>
              </a:pathLst>
            </a:custGeom>
            <a:solidFill>
              <a:srgbClr val="60BA47"/>
            </a:solidFill>
          </p:spPr>
          <p:txBody>
            <a:bodyPr/>
            <a:lstStyle/>
            <a:p>
              <a:endParaRPr lang="fi-FI"/>
            </a:p>
          </p:txBody>
        </p:sp>
        <p:sp>
          <p:nvSpPr>
            <p:cNvPr id="16" name="TextBox 16"/>
            <p:cNvSpPr txBox="1"/>
            <p:nvPr/>
          </p:nvSpPr>
          <p:spPr>
            <a:xfrm>
              <a:off x="0" y="-28575"/>
              <a:ext cx="7453634" cy="1334115"/>
            </a:xfrm>
            <a:prstGeom prst="rect">
              <a:avLst/>
            </a:prstGeom>
          </p:spPr>
          <p:txBody>
            <a:bodyPr lIns="29700" tIns="29700" rIns="29700" bIns="29700" rtlCol="0" anchor="ctr"/>
            <a:lstStyle/>
            <a:p>
              <a:pPr marL="0" lvl="0" indent="0" algn="ctr">
                <a:lnSpc>
                  <a:spcPts val="2841"/>
                </a:lnSpc>
              </a:pPr>
              <a:r>
                <a:rPr lang="en-US" sz="2630" b="1">
                  <a:solidFill>
                    <a:srgbClr val="FFFFFF"/>
                  </a:solidFill>
                  <a:latin typeface="Calibri (MS) Bold"/>
                  <a:ea typeface="Calibri (MS) Bold"/>
                  <a:cs typeface="Calibri (MS) Bold"/>
                  <a:sym typeface="Calibri (MS) Bold"/>
                </a:rPr>
                <a:t>Esimerkki / Okara</a:t>
              </a:r>
            </a:p>
          </p:txBody>
        </p:sp>
      </p:grpSp>
      <p:sp>
        <p:nvSpPr>
          <p:cNvPr id="18" name="Freeform 18"/>
          <p:cNvSpPr/>
          <p:nvPr/>
        </p:nvSpPr>
        <p:spPr>
          <a:xfrm rot="-5400000">
            <a:off x="484669" y="2702365"/>
            <a:ext cx="3221567" cy="2345693"/>
          </a:xfrm>
          <a:custGeom>
            <a:avLst/>
            <a:gdLst/>
            <a:ahLst/>
            <a:cxnLst/>
            <a:rect l="l" t="t" r="r" b="b"/>
            <a:pathLst>
              <a:path w="2163491" h="1714059">
                <a:moveTo>
                  <a:pt x="0" y="0"/>
                </a:moveTo>
                <a:lnTo>
                  <a:pt x="2163491" y="0"/>
                </a:lnTo>
                <a:lnTo>
                  <a:pt x="2163491" y="1714059"/>
                </a:lnTo>
                <a:lnTo>
                  <a:pt x="0" y="1714059"/>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fi-FI"/>
          </a:p>
        </p:txBody>
      </p:sp>
      <p:sp>
        <p:nvSpPr>
          <p:cNvPr id="17" name="Freeform 17"/>
          <p:cNvSpPr/>
          <p:nvPr/>
        </p:nvSpPr>
        <p:spPr>
          <a:xfrm>
            <a:off x="-5854700" y="3478087"/>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i-FI"/>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3ABD387-5D00-4A87-BE58-54CC3D16CA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da0c0-d638-440e-806c-9eaade8987c8"/>
    <ds:schemaRef ds:uri="d7a7d2cd-df7e-4745-bde0-17e5b7a4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2A5BA2-8F25-417C-B65F-F1F811F319C1}">
  <ds:schemaRefs>
    <ds:schemaRef ds:uri="http://schemas.microsoft.com/sharepoint/v3/contenttype/forms"/>
  </ds:schemaRefs>
</ds:datastoreItem>
</file>

<file path=customXml/itemProps3.xml><?xml version="1.0" encoding="utf-8"?>
<ds:datastoreItem xmlns:ds="http://schemas.openxmlformats.org/officeDocument/2006/customXml" ds:itemID="{0571F6A6-8675-4083-A4EF-F3D7E7B84B9C}">
  <ds:schemaRefs>
    <ds:schemaRef ds:uri="c90da0c0-d638-440e-806c-9eaade8987c8"/>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 ds:uri="d7a7d2cd-df7e-4745-bde0-17e5b7a43ab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83</TotalTime>
  <Words>623</Words>
  <Application>Microsoft Office PowerPoint</Application>
  <PresentationFormat>Custom</PresentationFormat>
  <Paragraphs>107</Paragraphs>
  <Slides>14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 (MS)</vt:lpstr>
      <vt:lpstr>Calibri</vt:lpstr>
      <vt:lpstr>Montserrat Light</vt:lpstr>
      <vt:lpstr>Aptos</vt:lpstr>
      <vt:lpstr>Montserrat</vt:lpstr>
      <vt:lpstr>Arimo Bold</vt:lpstr>
      <vt:lpstr>Calibri (MS)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Apple Waste Stream v3.pptx</dc:title>
  <dc:creator>Anna-Maria Saarela</dc:creator>
  <cp:lastModifiedBy>Paula Whyte ( Momentum Consulting )</cp:lastModifiedBy>
  <cp:revision>5</cp:revision>
  <dcterms:created xsi:type="dcterms:W3CDTF">2006-08-16T00:00:00Z</dcterms:created>
  <dcterms:modified xsi:type="dcterms:W3CDTF">2025-03-28T10:00:22Z</dcterms:modified>
  <dc:identifier>DAGiEx4Y2_4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