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4393" r:id="rId5"/>
    <p:sldId id="4347" r:id="rId6"/>
    <p:sldId id="265" r:id="rId7"/>
    <p:sldId id="259" r:id="rId8"/>
    <p:sldId id="260" r:id="rId9"/>
    <p:sldId id="261" r:id="rId10"/>
    <p:sldId id="262" r:id="rId11"/>
    <p:sldId id="263" r:id="rId12"/>
    <p:sldId id="264" r:id="rId13"/>
    <p:sldId id="268" r:id="rId14"/>
    <p:sldId id="269" r:id="rId15"/>
  </p:sldIdLst>
  <p:sldSz cx="10693400" cy="7556500"/>
  <p:notesSz cx="6858000" cy="9144000"/>
  <p:embeddedFontLst>
    <p:embeddedFont>
      <p:font typeface="Calibri (MS)" panose="020B0604020202020204" charset="0"/>
      <p:regular r:id="rId17"/>
    </p:embeddedFont>
    <p:embeddedFont>
      <p:font typeface="Calibri (MS) Bold"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Light" panose="00000400000000000000"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EE469-1148-4F66-8823-0B9198665B8F}" v="5" dt="2025-03-27T13:34:48.948"/>
    <p1510:client id="{F6744B0B-CF6D-493E-95F6-7B7599B0E2E2}" v="8" dt="2025-03-27T19:43:40.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66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931B7-5294-40D8-AF0F-E1FBB0655087}" type="datetimeFigureOut">
              <a:rPr lang="en-GB" smtClean="0"/>
              <a:t>28/03/2025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8361-DA43-49CB-8A1E-63C0B14AE1E3}" type="slidenum">
              <a:rPr lang="en-GB" smtClean="0"/>
              <a:t>‹#›</a:t>
            </a:fld>
            <a:endParaRPr lang="en-GB"/>
          </a:p>
        </p:txBody>
      </p:sp>
    </p:spTree>
    <p:extLst>
      <p:ext uri="{BB962C8B-B14F-4D97-AF65-F5344CB8AC3E}">
        <p14:creationId xmlns:p14="http://schemas.microsoft.com/office/powerpoint/2010/main" val="196461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21C8361-DA43-49CB-8A1E-63C0B14AE1E3}" type="slidenum">
              <a:rPr lang="en-GB" smtClean="0"/>
              <a:t>3</a:t>
            </a:fld>
            <a:endParaRPr lang="en-GB"/>
          </a:p>
        </p:txBody>
      </p:sp>
    </p:spTree>
    <p:extLst>
      <p:ext uri="{BB962C8B-B14F-4D97-AF65-F5344CB8AC3E}">
        <p14:creationId xmlns:p14="http://schemas.microsoft.com/office/powerpoint/2010/main" val="79003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3541"/>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CE1D9EB0-D526-9852-A4BE-F0A2D1A27943}"/>
              </a:ext>
            </a:extLst>
          </p:cNvPr>
          <p:cNvPicPr>
            <a:picLocks noChangeAspect="1"/>
          </p:cNvPicPr>
          <p:nvPr userDrawn="1"/>
        </p:nvPicPr>
        <p:blipFill>
          <a:blip r:embed="rId3"/>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293CAAAB-AF6F-FA6F-3512-C0A4BDA2CD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152303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1900924" y="851038"/>
            <a:ext cx="8175175" cy="526743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40660" y="424721"/>
            <a:ext cx="3602839" cy="670705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333342" y="3778251"/>
            <a:ext cx="5553193" cy="2340225"/>
          </a:xfrm>
          <a:prstGeom prst="rect">
            <a:avLst/>
          </a:prstGeom>
        </p:spPr>
        <p:txBody>
          <a:bodyPr/>
          <a:lstStyle>
            <a:lvl1pPr algn="l">
              <a:buNone/>
              <a:defRPr sz="2105" b="0" i="0" spc="0">
                <a:solidFill>
                  <a:schemeClr val="bg1"/>
                </a:solidFill>
                <a:latin typeface="+mn-lt"/>
              </a:defRPr>
            </a:lvl1pPr>
            <a:lvl2pPr>
              <a:buNone/>
              <a:defRPr sz="1754" b="0" i="0" spc="263">
                <a:solidFill>
                  <a:schemeClr val="bg1"/>
                </a:solidFill>
                <a:latin typeface="Montserrat Light" pitchFamily="2" charset="77"/>
              </a:defRPr>
            </a:lvl2pPr>
            <a:lvl3pPr>
              <a:buNone/>
              <a:defRPr sz="1754" b="0" i="0" spc="263">
                <a:solidFill>
                  <a:schemeClr val="bg1"/>
                </a:solidFill>
                <a:latin typeface="Montserrat Light" pitchFamily="2" charset="77"/>
              </a:defRPr>
            </a:lvl3pPr>
            <a:lvl4pPr>
              <a:buNone/>
              <a:defRPr sz="1754" b="0" i="0" spc="263">
                <a:solidFill>
                  <a:schemeClr val="bg1"/>
                </a:solidFill>
                <a:latin typeface="Montserrat Light" pitchFamily="2" charset="77"/>
              </a:defRPr>
            </a:lvl4pPr>
            <a:lvl5pPr>
              <a:buNone/>
              <a:defRPr sz="1754" b="0" i="0" spc="263">
                <a:solidFill>
                  <a:schemeClr val="bg1"/>
                </a:solidFill>
                <a:latin typeface="Montserrat Light" pitchFamily="2" charset="77"/>
              </a:defRPr>
            </a:lvl5pPr>
          </a:lstStyle>
          <a:p>
            <a:pPr lvl="0"/>
            <a:r>
              <a:rPr lang="en-GB"/>
              <a:t>Click to type…</a:t>
            </a:r>
            <a:endParaRPr lang="en-US"/>
          </a:p>
        </p:txBody>
      </p:sp>
      <p:sp>
        <p:nvSpPr>
          <p:cNvPr id="2" name="TextBox 1">
            <a:extLst>
              <a:ext uri="{FF2B5EF4-FFF2-40B4-BE49-F238E27FC236}">
                <a16:creationId xmlns:a16="http://schemas.microsoft.com/office/drawing/2014/main" id="{151327F4-5E64-199F-E039-CA6BB6F57DC5}"/>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8E7A0E1-50F5-9240-0E9F-12DD9F4CE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50D0A835-FB3C-867A-DC1C-4AB90EFB01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94023C9B-DB3D-A876-4CE0-618D7C1ED77D}"/>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54650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hyperlink" Target="https://www.instagram.com/cie.gateway?igsh=dzNxYnl3OGpnbmpn" TargetMode="External"/><Relationship Id="rId2" Type="http://schemas.openxmlformats.org/officeDocument/2006/relationships/image" Target="../media/image7.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5.svg"/><Relationship Id="rId5" Type="http://schemas.openxmlformats.org/officeDocument/2006/relationships/image" Target="../media/image21.jpeg"/><Relationship Id="rId1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Fresh apples in wooden basket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865982" cy="578300"/>
          </a:xfrm>
          <a:prstGeom prst="rect">
            <a:avLst/>
          </a:prstGeom>
          <a:solidFill>
            <a:schemeClr val="bg1"/>
          </a:solidFill>
        </p:spPr>
        <p:txBody>
          <a:bodyPr wrap="none" rtlCol="0">
            <a:spAutoFit/>
          </a:bodyPr>
          <a:lstStyle/>
          <a:p>
            <a:pPr defTabSz="802020">
              <a:buClr>
                <a:srgbClr val="000000"/>
              </a:buClr>
              <a:defRPr/>
            </a:pPr>
            <a:r>
              <a:rPr lang="en-US" sz="3158" b="1" kern="0">
                <a:solidFill>
                  <a:srgbClr val="60BA47"/>
                </a:solidFill>
                <a:latin typeface="Calibri" panose="020F0502020204030204" pitchFamily="34" charset="0"/>
                <a:cs typeface="Calibri" panose="020F0502020204030204" pitchFamily="34" charset="0"/>
                <a:sym typeface="Arial"/>
              </a:rPr>
              <a:t>OMENAT – </a:t>
            </a:r>
            <a:r>
              <a:rPr lang="en-US" sz="3158" b="1" kern="0" err="1">
                <a:solidFill>
                  <a:srgbClr val="60BA47"/>
                </a:solidFill>
                <a:latin typeface="Calibri" panose="020F0502020204030204" pitchFamily="34" charset="0"/>
                <a:cs typeface="Calibri" panose="020F0502020204030204" pitchFamily="34" charset="0"/>
                <a:sym typeface="Arial"/>
              </a:rPr>
              <a:t>Jätevirtojen</a:t>
            </a:r>
            <a:r>
              <a:rPr lang="en-US" sz="3158" b="1" kern="0">
                <a:solidFill>
                  <a:srgbClr val="60BA47"/>
                </a:solidFill>
                <a:latin typeface="Calibri" panose="020F0502020204030204" pitchFamily="34" charset="0"/>
                <a:cs typeface="Calibri" panose="020F0502020204030204" pitchFamily="34" charset="0"/>
                <a:sym typeface="Arial"/>
              </a:rPr>
              <a:t> </a:t>
            </a:r>
            <a:r>
              <a:rPr lang="en-US" sz="3158" b="1" kern="0" err="1">
                <a:solidFill>
                  <a:srgbClr val="60BA47"/>
                </a:solidFill>
                <a:latin typeface="Calibri" panose="020F0502020204030204" pitchFamily="34" charset="0"/>
                <a:cs typeface="Calibri" panose="020F0502020204030204" pitchFamily="34" charset="0"/>
                <a:sym typeface="Arial"/>
              </a:rPr>
              <a:t>hyödyntäminen</a:t>
            </a:r>
            <a:endParaRPr lang="en-US" sz="3158" b="1" kern="0">
              <a:solidFill>
                <a:srgbClr val="60BA47"/>
              </a:solidFill>
              <a:latin typeface="Calibri" panose="020F0502020204030204" pitchFamily="34" charset="0"/>
              <a:cs typeface="Calibri" panose="020F0502020204030204" pitchFamily="34" charset="0"/>
              <a:sym typeface="Arial"/>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defTabSz="802020">
              <a:buClr>
                <a:srgbClr val="000000"/>
              </a:buClr>
              <a:defRPr/>
            </a:pPr>
            <a:endParaRPr lang="en-US" sz="1228" kern="0">
              <a:solidFill>
                <a:srgbClr val="000000"/>
              </a:solidFill>
              <a:latin typeface="Arial"/>
              <a:cs typeface="Arial"/>
              <a:sym typeface="Arial"/>
            </a:endParaRPr>
          </a:p>
        </p:txBody>
      </p:sp>
    </p:spTree>
    <p:extLst>
      <p:ext uri="{BB962C8B-B14F-4D97-AF65-F5344CB8AC3E}">
        <p14:creationId xmlns:p14="http://schemas.microsoft.com/office/powerpoint/2010/main" val="51556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fi-FI"/>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0">
                  <a:srgbClr val="09465E">
                    <a:alpha val="1568"/>
                  </a:srgbClr>
                </a:gs>
                <a:gs pos="45000">
                  <a:srgbClr val="09465E">
                    <a:alpha val="1568"/>
                  </a:srgbClr>
                </a:gs>
                <a:gs pos="79000">
                  <a:srgbClr val="09465E">
                    <a:alpha val="100000"/>
                  </a:srgbClr>
                </a:gs>
                <a:gs pos="100000">
                  <a:srgbClr val="09465E">
                    <a:alpha val="100000"/>
                  </a:srgbClr>
                </a:gs>
              </a:gsLst>
              <a:lin ang="5400000"/>
            </a:gradFill>
          </p:spPr>
          <p:txBody>
            <a:bodyPr/>
            <a:lstStyle/>
            <a:p>
              <a:endParaRPr lang="fi-FI"/>
            </a:p>
          </p:txBody>
        </p:sp>
      </p:grpSp>
      <p:grpSp>
        <p:nvGrpSpPr>
          <p:cNvPr id="14" name="Group 14"/>
          <p:cNvGrpSpPr/>
          <p:nvPr/>
        </p:nvGrpSpPr>
        <p:grpSpPr>
          <a:xfrm>
            <a:off x="2511158" y="4292064"/>
            <a:ext cx="5030709" cy="929802"/>
            <a:chOff x="0" y="0"/>
            <a:chExt cx="11472952" cy="2120491"/>
          </a:xfrm>
        </p:grpSpPr>
        <p:sp>
          <p:nvSpPr>
            <p:cNvPr id="15" name="Freeform 15"/>
            <p:cNvSpPr/>
            <p:nvPr/>
          </p:nvSpPr>
          <p:spPr>
            <a:xfrm>
              <a:off x="0" y="0"/>
              <a:ext cx="11472952" cy="2120491"/>
            </a:xfrm>
            <a:custGeom>
              <a:avLst/>
              <a:gdLst/>
              <a:ahLst/>
              <a:cxnLst/>
              <a:rect l="l" t="t" r="r" b="b"/>
              <a:pathLst>
                <a:path w="11472952" h="2120491">
                  <a:moveTo>
                    <a:pt x="0" y="0"/>
                  </a:moveTo>
                  <a:lnTo>
                    <a:pt x="11472952" y="0"/>
                  </a:lnTo>
                  <a:lnTo>
                    <a:pt x="11472952" y="2120491"/>
                  </a:lnTo>
                  <a:lnTo>
                    <a:pt x="0" y="2120491"/>
                  </a:lnTo>
                  <a:close/>
                </a:path>
              </a:pathLst>
            </a:custGeom>
            <a:solidFill>
              <a:srgbClr val="000000">
                <a:alpha val="0"/>
              </a:srgbClr>
            </a:solidFill>
          </p:spPr>
          <p:txBody>
            <a:bodyPr/>
            <a:lstStyle/>
            <a:p>
              <a:endParaRPr lang="fi-FI"/>
            </a:p>
          </p:txBody>
        </p:sp>
        <p:sp>
          <p:nvSpPr>
            <p:cNvPr id="16" name="TextBox 16"/>
            <p:cNvSpPr txBox="1"/>
            <p:nvPr/>
          </p:nvSpPr>
          <p:spPr>
            <a:xfrm>
              <a:off x="0" y="-57150"/>
              <a:ext cx="11472952" cy="2177641"/>
            </a:xfrm>
            <a:prstGeom prst="rect">
              <a:avLst/>
            </a:prstGeom>
          </p:spPr>
          <p:txBody>
            <a:bodyPr lIns="0" tIns="0" rIns="0" bIns="0" rtlCol="0" anchor="t"/>
            <a:lstStyle/>
            <a:p>
              <a:pPr marL="0" lvl="0" indent="0" algn="ctr">
                <a:lnSpc>
                  <a:spcPts val="3157"/>
                </a:lnSpc>
              </a:pPr>
              <a:r>
                <a:rPr lang="en-US" sz="2630" b="1">
                  <a:solidFill>
                    <a:srgbClr val="FFFFFF"/>
                  </a:solidFill>
                  <a:latin typeface="Calibri (MS) Bold"/>
                  <a:ea typeface="Calibri (MS) Bold"/>
                  <a:cs typeface="Calibri (MS) Bold"/>
                  <a:sym typeface="Calibri (MS) Bold"/>
                </a:rPr>
                <a:t>PIENI EDISTYMINEN JOKAINEN PÄIVÄ TUO SUURIA TULOKSIA</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fi-FI"/>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screen">
              <a:extLst>
                <a:ext uri="{28A0092B-C50C-407E-A947-70E740481C1C}">
                  <a14:useLocalDpi xmlns:a14="http://schemas.microsoft.com/office/drawing/2010/main"/>
                </a:ext>
              </a:extLst>
            </a:blip>
            <a:stretch>
              <a:fillRect b="-190"/>
            </a:stretch>
          </a:blipFill>
        </p:spPr>
        <p:txBody>
          <a:bodyPr/>
          <a:lstStyle/>
          <a:p>
            <a:endParaRPr lang="fi-FI"/>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0" y="2983396"/>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0">
                  <a:srgbClr val="09465E">
                    <a:alpha val="1568"/>
                  </a:srgbClr>
                </a:gs>
                <a:gs pos="39000">
                  <a:srgbClr val="09465E">
                    <a:alpha val="1568"/>
                  </a:srgbClr>
                </a:gs>
                <a:gs pos="72000">
                  <a:srgbClr val="09465E">
                    <a:alpha val="100000"/>
                  </a:srgbClr>
                </a:gs>
                <a:gs pos="100000">
                  <a:srgbClr val="09465E">
                    <a:alpha val="100000"/>
                  </a:srgbClr>
                </a:gs>
              </a:gsLst>
              <a:lin ang="5400000"/>
            </a:gradFill>
          </p:spPr>
          <p:txBody>
            <a:bodyPr/>
            <a:lstStyle/>
            <a:p>
              <a:endParaRPr lang="fi-FI"/>
            </a:p>
          </p:txBody>
        </p:sp>
      </p:grpSp>
      <p:grpSp>
        <p:nvGrpSpPr>
          <p:cNvPr id="11" name="Group 11"/>
          <p:cNvGrpSpPr/>
          <p:nvPr/>
        </p:nvGrpSpPr>
        <p:grpSpPr>
          <a:xfrm>
            <a:off x="6506178" y="5614714"/>
            <a:ext cx="3842644" cy="529752"/>
            <a:chOff x="0" y="0"/>
            <a:chExt cx="8763472" cy="1208143"/>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fi-FI"/>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fi-FI"/>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err="1">
                  <a:solidFill>
                    <a:srgbClr val="FFFFFF"/>
                  </a:solidFill>
                  <a:latin typeface="Calibri (MS) Bold"/>
                  <a:ea typeface="Calibri (MS) Bold"/>
                  <a:cs typeface="Calibri (MS) Bold"/>
                  <a:sym typeface="Calibri (MS) Bold"/>
                </a:rPr>
                <a:t>Seuraa</a:t>
              </a:r>
              <a:r>
                <a:rPr lang="en-US" sz="3157" b="1">
                  <a:solidFill>
                    <a:srgbClr val="FFFFFF"/>
                  </a:solidFill>
                  <a:latin typeface="Calibri (MS) Bold"/>
                  <a:ea typeface="Calibri (MS) Bold"/>
                  <a:cs typeface="Calibri (MS) Bold"/>
                  <a:sym typeface="Calibri (MS) Bold"/>
                </a:rPr>
                <a:t> meidän </a:t>
              </a:r>
              <a:r>
                <a:rPr lang="en-US" sz="3157" b="1" err="1">
                  <a:solidFill>
                    <a:srgbClr val="FFFFFF"/>
                  </a:solidFill>
                  <a:latin typeface="Calibri (MS) Bold"/>
                  <a:ea typeface="Calibri (MS) Bold"/>
                  <a:cs typeface="Calibri (MS) Bold"/>
                  <a:sym typeface="Calibri (MS) Bold"/>
                </a:rPr>
                <a:t>matkaamme</a:t>
              </a:r>
              <a:endParaRPr lang="en-US" sz="3157" b="1">
                <a:solidFill>
                  <a:srgbClr val="FFFFFF"/>
                </a:solidFill>
                <a:latin typeface="Calibri (MS) Bold"/>
                <a:ea typeface="Calibri (MS) Bold"/>
                <a:cs typeface="Calibri (MS) Bold"/>
                <a:sym typeface="Calibri (MS) Bold"/>
              </a:endParaRP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fi-FI"/>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grpSp>
        <p:nvGrpSpPr>
          <p:cNvPr id="21" name="Group 21"/>
          <p:cNvGrpSpPr/>
          <p:nvPr/>
        </p:nvGrpSpPr>
        <p:grpSpPr>
          <a:xfrm>
            <a:off x="593712" y="4852090"/>
            <a:ext cx="430787" cy="416789"/>
            <a:chOff x="0" y="0"/>
            <a:chExt cx="982447" cy="950523"/>
          </a:xfrm>
        </p:grpSpPr>
        <p:sp>
          <p:nvSpPr>
            <p:cNvPr id="22" name="Freeform 22"/>
            <p:cNvSpPr/>
            <p:nvPr/>
          </p:nvSpPr>
          <p:spPr>
            <a:xfrm>
              <a:off x="0" y="0"/>
              <a:ext cx="982447" cy="950523"/>
            </a:xfrm>
            <a:custGeom>
              <a:avLst/>
              <a:gdLst/>
              <a:ahLst/>
              <a:cxnLst/>
              <a:rect l="l" t="t" r="r" b="b"/>
              <a:pathLst>
                <a:path w="982447" h="950523">
                  <a:moveTo>
                    <a:pt x="0" y="0"/>
                  </a:moveTo>
                  <a:lnTo>
                    <a:pt x="982447" y="0"/>
                  </a:lnTo>
                  <a:lnTo>
                    <a:pt x="982447" y="950523"/>
                  </a:lnTo>
                  <a:lnTo>
                    <a:pt x="0" y="950523"/>
                  </a:lnTo>
                  <a:close/>
                </a:path>
              </a:pathLst>
            </a:custGeom>
            <a:solidFill>
              <a:srgbClr val="000000">
                <a:alpha val="0"/>
              </a:srgbClr>
            </a:solidFill>
          </p:spPr>
          <p:txBody>
            <a:bodyPr/>
            <a:lstStyle/>
            <a:p>
              <a:endParaRPr lang="fi-FI"/>
            </a:p>
          </p:txBody>
        </p:sp>
        <p:sp>
          <p:nvSpPr>
            <p:cNvPr id="23" name="TextBox 23"/>
            <p:cNvSpPr txBox="1"/>
            <p:nvPr/>
          </p:nvSpPr>
          <p:spPr>
            <a:xfrm>
              <a:off x="0" y="-38100"/>
              <a:ext cx="982447" cy="988623"/>
            </a:xfrm>
            <a:prstGeom prst="rect">
              <a:avLst/>
            </a:prstGeom>
          </p:spPr>
          <p:txBody>
            <a:bodyPr lIns="0" tIns="0" rIns="0" bIns="0" rtlCol="0" anchor="t"/>
            <a:lstStyle/>
            <a:p>
              <a:pPr marL="0" lvl="0" indent="0" algn="l">
                <a:lnSpc>
                  <a:spcPts val="2494"/>
                </a:lnSpc>
              </a:pPr>
              <a:r>
                <a:rPr lang="en-US" sz="2078" u="sng">
                  <a:solidFill>
                    <a:srgbClr val="0B3A5B"/>
                  </a:solidFill>
                  <a:latin typeface="Calibri (MS)"/>
                  <a:ea typeface="Calibri (MS)"/>
                  <a:cs typeface="Calibri (MS)"/>
                  <a:sym typeface="Calibri (MS)"/>
                  <a:hlinkClick r:id="rId9" tooltip="https://www.linkedin.com/company/cooperation-in-education-gateway"/>
                </a:rPr>
                <a:t>että</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a:p>
        </p:txBody>
      </p:sp>
      <p:grpSp>
        <p:nvGrpSpPr>
          <p:cNvPr id="25" name="Group 25"/>
          <p:cNvGrpSpPr/>
          <p:nvPr/>
        </p:nvGrpSpPr>
        <p:grpSpPr>
          <a:xfrm>
            <a:off x="1146016" y="4852731"/>
            <a:ext cx="404338" cy="487234"/>
            <a:chOff x="0" y="0"/>
            <a:chExt cx="922128" cy="1111178"/>
          </a:xfrm>
        </p:grpSpPr>
        <p:sp>
          <p:nvSpPr>
            <p:cNvPr id="26" name="Freeform 26"/>
            <p:cNvSpPr/>
            <p:nvPr/>
          </p:nvSpPr>
          <p:spPr>
            <a:xfrm>
              <a:off x="0" y="0"/>
              <a:ext cx="922128" cy="1111178"/>
            </a:xfrm>
            <a:custGeom>
              <a:avLst/>
              <a:gdLst/>
              <a:ahLst/>
              <a:cxnLst/>
              <a:rect l="l" t="t" r="r" b="b"/>
              <a:pathLst>
                <a:path w="922128" h="1111178">
                  <a:moveTo>
                    <a:pt x="0" y="0"/>
                  </a:moveTo>
                  <a:lnTo>
                    <a:pt x="922128" y="0"/>
                  </a:lnTo>
                  <a:lnTo>
                    <a:pt x="922128" y="1111178"/>
                  </a:lnTo>
                  <a:lnTo>
                    <a:pt x="0" y="1111178"/>
                  </a:lnTo>
                  <a:close/>
                </a:path>
              </a:pathLst>
            </a:custGeom>
            <a:solidFill>
              <a:srgbClr val="000000">
                <a:alpha val="0"/>
              </a:srgbClr>
            </a:solidFill>
          </p:spPr>
          <p:txBody>
            <a:bodyPr/>
            <a:lstStyle/>
            <a:p>
              <a:endParaRPr lang="fi-FI"/>
            </a:p>
          </p:txBody>
        </p:sp>
        <p:sp>
          <p:nvSpPr>
            <p:cNvPr id="27" name="TextBox 27"/>
            <p:cNvSpPr txBox="1"/>
            <p:nvPr/>
          </p:nvSpPr>
          <p:spPr>
            <a:xfrm>
              <a:off x="0" y="-28575"/>
              <a:ext cx="922128" cy="1139753"/>
            </a:xfrm>
            <a:prstGeom prst="rect">
              <a:avLst/>
            </a:prstGeom>
          </p:spPr>
          <p:txBody>
            <a:bodyPr lIns="0" tIns="0" rIns="0" bIns="0" rtlCol="0" anchor="t"/>
            <a:lstStyle/>
            <a:p>
              <a:pPr marL="0" lvl="0" indent="0" algn="l">
                <a:lnSpc>
                  <a:spcPts val="1658"/>
                </a:lnSpc>
              </a:pPr>
              <a:r>
                <a:rPr lang="en-US" sz="1382" u="sng">
                  <a:solidFill>
                    <a:srgbClr val="0B3A5B"/>
                  </a:solidFill>
                  <a:latin typeface="Calibri (MS)"/>
                  <a:ea typeface="Calibri (MS)"/>
                  <a:cs typeface="Calibri (MS)"/>
                  <a:sym typeface="Calibri (MS)"/>
                  <a:hlinkClick r:id="rId12" tooltip="https://www.instagram.com/cie.gateway?igsh=dzNxYnl3OGpnbmpn"/>
                </a:rPr>
                <a:t>sisään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ssortment of apples">
            <a:extLst>
              <a:ext uri="{FF2B5EF4-FFF2-40B4-BE49-F238E27FC236}">
                <a16:creationId xmlns:a16="http://schemas.microsoft.com/office/drawing/2014/main" id="{283ECE9B-17C1-A2F5-80B9-7366FF9BBD5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333342" y="3227379"/>
            <a:ext cx="5553193" cy="1862839"/>
          </a:xfrm>
        </p:spPr>
        <p:txBody>
          <a:bodyPr vert="horz" lIns="80201" tIns="40100" rIns="80201" bIns="40100" rtlCol="0" anchor="t">
            <a:normAutofit/>
          </a:bodyPr>
          <a:lstStyle/>
          <a:p>
            <a:r>
              <a:rPr lang="en-US" err="1"/>
              <a:t>Irlantilainen</a:t>
            </a:r>
            <a:r>
              <a:rPr lang="en-US"/>
              <a:t> </a:t>
            </a:r>
            <a:r>
              <a:rPr lang="en-US" err="1"/>
              <a:t>näkökulma</a:t>
            </a:r>
            <a:r>
              <a:rPr lang="en-US"/>
              <a:t>: </a:t>
            </a:r>
            <a:r>
              <a:rPr lang="en-US" err="1"/>
              <a:t>Omenat</a:t>
            </a:r>
            <a:endParaRPr lang="en-US"/>
          </a:p>
        </p:txBody>
      </p:sp>
      <p:sp>
        <p:nvSpPr>
          <p:cNvPr id="13" name="Rectangle 12">
            <a:extLst>
              <a:ext uri="{FF2B5EF4-FFF2-40B4-BE49-F238E27FC236}">
                <a16:creationId xmlns:a16="http://schemas.microsoft.com/office/drawing/2014/main" id="{F5B3DF5B-B659-D26B-965C-36176B3B9B03}"/>
              </a:ext>
            </a:extLst>
          </p:cNvPr>
          <p:cNvSpPr/>
          <p:nvPr/>
        </p:nvSpPr>
        <p:spPr>
          <a:xfrm>
            <a:off x="3167028" y="2088270"/>
            <a:ext cx="4554263" cy="612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328432" y="2134139"/>
            <a:ext cx="3181833" cy="578300"/>
          </a:xfrm>
          <a:prstGeom prst="rect">
            <a:avLst/>
          </a:prstGeom>
          <a:noFill/>
        </p:spPr>
        <p:txBody>
          <a:bodyPr wrap="none" rtlCol="0">
            <a:spAutoFit/>
          </a:bodyPr>
          <a:lstStyle/>
          <a:p>
            <a:r>
              <a:rPr lang="en-US" sz="3158" b="1" spc="284" err="1">
                <a:solidFill>
                  <a:srgbClr val="60BA47"/>
                </a:solidFill>
                <a:latin typeface="Calibri" panose="020F0502020204030204" pitchFamily="34" charset="0"/>
                <a:cs typeface="Calibri" panose="020F0502020204030204" pitchFamily="34" charset="0"/>
              </a:rPr>
              <a:t>Jätevirtakartat</a:t>
            </a:r>
            <a:endParaRPr lang="en-US" sz="3158" b="1" spc="284">
              <a:solidFill>
                <a:srgbClr val="60BA47"/>
              </a:solidFill>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A3B464D6-C3E4-2466-6582-5E34672FDED3}"/>
              </a:ext>
            </a:extLst>
          </p:cNvPr>
          <p:cNvSpPr/>
          <p:nvPr/>
        </p:nvSpPr>
        <p:spPr>
          <a:xfrm>
            <a:off x="-5348990" y="3702588"/>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
        <p:nvSpPr>
          <p:cNvPr id="2" name="Freeform 2">
            <a:extLst>
              <a:ext uri="{FF2B5EF4-FFF2-40B4-BE49-F238E27FC236}">
                <a16:creationId xmlns:a16="http://schemas.microsoft.com/office/drawing/2014/main" id="{DE7130DC-5AD6-14B5-5877-794CADBFB50A}"/>
              </a:ext>
            </a:extLst>
          </p:cNvPr>
          <p:cNvSpPr>
            <a:spLocks/>
          </p:cNvSpPr>
          <p:nvPr/>
        </p:nvSpPr>
        <p:spPr bwMode="auto">
          <a:xfrm rot="20839667">
            <a:off x="7561575" y="3227379"/>
            <a:ext cx="1550567" cy="1597632"/>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44237" y="-100587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793530" y="1498035"/>
            <a:ext cx="1882116" cy="1061006"/>
            <a:chOff x="0" y="0"/>
            <a:chExt cx="4292324" cy="2419714"/>
          </a:xfrm>
        </p:grpSpPr>
        <p:sp>
          <p:nvSpPr>
            <p:cNvPr id="12" name="Freeform 12"/>
            <p:cNvSpPr/>
            <p:nvPr/>
          </p:nvSpPr>
          <p:spPr>
            <a:xfrm>
              <a:off x="0" y="0"/>
              <a:ext cx="4292324" cy="2419714"/>
            </a:xfrm>
            <a:custGeom>
              <a:avLst/>
              <a:gdLst/>
              <a:ahLst/>
              <a:cxnLst/>
              <a:rect l="l" t="t" r="r" b="b"/>
              <a:pathLst>
                <a:path w="4292324" h="2419714">
                  <a:moveTo>
                    <a:pt x="0" y="0"/>
                  </a:moveTo>
                  <a:lnTo>
                    <a:pt x="4292324" y="0"/>
                  </a:lnTo>
                  <a:lnTo>
                    <a:pt x="4292324" y="2419714"/>
                  </a:lnTo>
                  <a:lnTo>
                    <a:pt x="0" y="2419714"/>
                  </a:lnTo>
                  <a:close/>
                </a:path>
              </a:pathLst>
            </a:custGeom>
            <a:solidFill>
              <a:srgbClr val="000000">
                <a:alpha val="0"/>
              </a:srgbClr>
            </a:solidFill>
          </p:spPr>
          <p:txBody>
            <a:bodyPr/>
            <a:lstStyle/>
            <a:p>
              <a:endParaRPr lang="fi-FI"/>
            </a:p>
          </p:txBody>
        </p:sp>
        <p:sp>
          <p:nvSpPr>
            <p:cNvPr id="13" name="TextBox 13"/>
            <p:cNvSpPr txBox="1"/>
            <p:nvPr/>
          </p:nvSpPr>
          <p:spPr>
            <a:xfrm>
              <a:off x="0" y="-38100"/>
              <a:ext cx="4292324" cy="2457814"/>
            </a:xfrm>
            <a:prstGeom prst="rect">
              <a:avLst/>
            </a:prstGeom>
          </p:spPr>
          <p:txBody>
            <a:bodyPr lIns="0" tIns="0" rIns="0" bIns="0" rtlCol="0" anchor="t"/>
            <a:lstStyle/>
            <a:p>
              <a:pPr marL="0" lvl="0" indent="0" algn="l">
                <a:lnSpc>
                  <a:spcPts val="3409"/>
                </a:lnSpc>
              </a:pPr>
              <a:r>
                <a:rPr lang="en-US" sz="3157" b="1" err="1">
                  <a:solidFill>
                    <a:srgbClr val="09465E"/>
                  </a:solidFill>
                  <a:latin typeface="Calibri (MS) Bold"/>
                  <a:ea typeface="Calibri (MS) Bold"/>
                  <a:cs typeface="Calibri (MS) Bold"/>
                  <a:sym typeface="Calibri (MS) Bold"/>
                </a:rPr>
                <a:t>Omenan</a:t>
              </a:r>
              <a:r>
                <a:rPr lang="en-US" sz="3157" b="1">
                  <a:solidFill>
                    <a:srgbClr val="09465E"/>
                  </a:solidFill>
                  <a:latin typeface="Calibri (MS) Bold"/>
                  <a:ea typeface="Calibri (MS) Bold"/>
                  <a:cs typeface="Calibri (MS) Bold"/>
                  <a:sym typeface="Calibri (MS) Bold"/>
                </a:rPr>
                <a:t> </a:t>
              </a:r>
              <a:r>
                <a:rPr lang="en-US" sz="3157" b="1" err="1">
                  <a:solidFill>
                    <a:srgbClr val="09465E"/>
                  </a:solidFill>
                  <a:latin typeface="Calibri (MS) Bold"/>
                  <a:ea typeface="Calibri (MS) Bold"/>
                  <a:cs typeface="Calibri (MS) Bold"/>
                  <a:sym typeface="Calibri (MS) Bold"/>
                </a:rPr>
                <a:t>jätevirtoja</a:t>
              </a:r>
              <a:endParaRPr lang="en-US" sz="3157" b="1">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793530" y="3091293"/>
            <a:ext cx="1977391" cy="2024327"/>
            <a:chOff x="0" y="0"/>
            <a:chExt cx="4509606" cy="4616648"/>
          </a:xfrm>
        </p:grpSpPr>
        <p:sp>
          <p:nvSpPr>
            <p:cNvPr id="15" name="Freeform 15"/>
            <p:cNvSpPr/>
            <p:nvPr/>
          </p:nvSpPr>
          <p:spPr>
            <a:xfrm>
              <a:off x="0" y="0"/>
              <a:ext cx="4509606" cy="4616648"/>
            </a:xfrm>
            <a:custGeom>
              <a:avLst/>
              <a:gdLst/>
              <a:ahLst/>
              <a:cxnLst/>
              <a:rect l="l" t="t" r="r" b="b"/>
              <a:pathLst>
                <a:path w="4509606" h="4616648">
                  <a:moveTo>
                    <a:pt x="0" y="0"/>
                  </a:moveTo>
                  <a:lnTo>
                    <a:pt x="4509606" y="0"/>
                  </a:lnTo>
                  <a:lnTo>
                    <a:pt x="4509606" y="4616648"/>
                  </a:lnTo>
                  <a:lnTo>
                    <a:pt x="0" y="4616648"/>
                  </a:lnTo>
                  <a:close/>
                </a:path>
              </a:pathLst>
            </a:custGeom>
            <a:solidFill>
              <a:srgbClr val="000000">
                <a:alpha val="0"/>
              </a:srgbClr>
            </a:solidFill>
          </p:spPr>
          <p:txBody>
            <a:bodyPr/>
            <a:lstStyle/>
            <a:p>
              <a:endParaRPr lang="fi-FI"/>
            </a:p>
          </p:txBody>
        </p:sp>
        <p:sp>
          <p:nvSpPr>
            <p:cNvPr id="16" name="TextBox 16"/>
            <p:cNvSpPr txBox="1"/>
            <p:nvPr/>
          </p:nvSpPr>
          <p:spPr>
            <a:xfrm>
              <a:off x="0" y="-28575"/>
              <a:ext cx="4509606" cy="4645223"/>
            </a:xfrm>
            <a:prstGeom prst="rect">
              <a:avLst/>
            </a:prstGeom>
          </p:spPr>
          <p:txBody>
            <a:bodyPr lIns="0" tIns="0" rIns="0" bIns="0" rtlCol="0" anchor="t"/>
            <a:lstStyle/>
            <a:p>
              <a:pPr marL="0" lvl="0" indent="0" algn="l">
                <a:lnSpc>
                  <a:spcPts val="1530"/>
                </a:lnSpc>
              </a:pPr>
              <a:r>
                <a:rPr lang="en-US" sz="1275" err="1">
                  <a:solidFill>
                    <a:srgbClr val="09465E"/>
                  </a:solidFill>
                  <a:latin typeface="Calibri (MS)"/>
                  <a:ea typeface="Calibri (MS)"/>
                  <a:cs typeface="Calibri (MS)"/>
                  <a:sym typeface="Calibri (MS)"/>
                </a:rPr>
                <a:t>Keskeiset</a:t>
              </a:r>
              <a:r>
                <a:rPr lang="en-US" sz="1275">
                  <a:solidFill>
                    <a:srgbClr val="09465E"/>
                  </a:solidFill>
                  <a:latin typeface="Calibri (MS)"/>
                  <a:ea typeface="Calibri (MS)"/>
                  <a:cs typeface="Calibri (MS)"/>
                  <a:sym typeface="Calibri (MS)"/>
                </a:rPr>
                <a:t> </a:t>
              </a:r>
              <a:r>
                <a:rPr lang="en-US" sz="1275" err="1">
                  <a:solidFill>
                    <a:srgbClr val="09465E"/>
                  </a:solidFill>
                  <a:latin typeface="Calibri (MS)"/>
                  <a:ea typeface="Calibri (MS)"/>
                  <a:cs typeface="Calibri (MS)"/>
                  <a:sym typeface="Calibri (MS)"/>
                </a:rPr>
                <a:t>tuotantovaiheet</a:t>
              </a:r>
              <a:r>
                <a:rPr lang="en-US" sz="1275">
                  <a:solidFill>
                    <a:srgbClr val="09465E"/>
                  </a:solidFill>
                  <a:latin typeface="Calibri (MS)"/>
                  <a:ea typeface="Calibri (MS)"/>
                  <a:cs typeface="Calibri (MS)"/>
                  <a:sym typeface="Calibri (MS)"/>
                </a:rPr>
                <a:t> ja </a:t>
              </a:r>
              <a:r>
                <a:rPr lang="en-US" sz="1275" err="1">
                  <a:solidFill>
                    <a:srgbClr val="09465E"/>
                  </a:solidFill>
                  <a:latin typeface="Calibri (MS)"/>
                  <a:ea typeface="Calibri (MS)"/>
                  <a:cs typeface="Calibri (MS)"/>
                  <a:sym typeface="Calibri (MS)"/>
                </a:rPr>
                <a:t>omenan</a:t>
              </a:r>
              <a:r>
                <a:rPr lang="en-US" sz="1275">
                  <a:solidFill>
                    <a:srgbClr val="09465E"/>
                  </a:solidFill>
                  <a:latin typeface="Calibri (MS)"/>
                  <a:ea typeface="Calibri (MS)"/>
                  <a:cs typeface="Calibri (MS)"/>
                  <a:sym typeface="Calibri (MS)"/>
                </a:rPr>
                <a:t> </a:t>
              </a:r>
              <a:r>
                <a:rPr lang="en-US" sz="1275" err="1">
                  <a:solidFill>
                    <a:srgbClr val="09465E"/>
                  </a:solidFill>
                  <a:latin typeface="Calibri (MS)"/>
                  <a:ea typeface="Calibri (MS)"/>
                  <a:cs typeface="Calibri (MS)"/>
                  <a:sym typeface="Calibri (MS)"/>
                </a:rPr>
                <a:t>sivutuotteiden</a:t>
              </a:r>
              <a:r>
                <a:rPr lang="en-US" sz="1275">
                  <a:solidFill>
                    <a:srgbClr val="09465E"/>
                  </a:solidFill>
                  <a:latin typeface="Calibri (MS)"/>
                  <a:ea typeface="Calibri (MS)"/>
                  <a:cs typeface="Calibri (MS)"/>
                  <a:sym typeface="Calibri (MS)"/>
                </a:rPr>
                <a:t> </a:t>
              </a:r>
              <a:r>
                <a:rPr lang="en-US" sz="1275" err="1">
                  <a:solidFill>
                    <a:srgbClr val="09465E"/>
                  </a:solidFill>
                  <a:latin typeface="Calibri (MS)"/>
                  <a:ea typeface="Calibri (MS)"/>
                  <a:cs typeface="Calibri (MS)"/>
                  <a:sym typeface="Calibri (MS)"/>
                </a:rPr>
                <a:t>hyödyntämismahdollisuudet</a:t>
              </a:r>
              <a:r>
                <a:rPr lang="en-US" sz="1275">
                  <a:solidFill>
                    <a:srgbClr val="09465E"/>
                  </a:solidFill>
                  <a:latin typeface="Calibri (MS)"/>
                  <a:ea typeface="Calibri (MS)"/>
                  <a:cs typeface="Calibri (MS)"/>
                  <a:sym typeface="Calibri (MS)"/>
                </a:rPr>
                <a:t>.</a:t>
              </a:r>
            </a:p>
          </p:txBody>
        </p:sp>
      </p:grpSp>
      <p:pic>
        <p:nvPicPr>
          <p:cNvPr id="19" name="Kuva 18" descr="Kuva, joka sisältää kohteen teksti, kuvakaappaus, Verkkosivusto, ohjelmisto&#10;&#10;Tekoälyn generoima sisältö voi olla virheellistä.">
            <a:extLst>
              <a:ext uri="{FF2B5EF4-FFF2-40B4-BE49-F238E27FC236}">
                <a16:creationId xmlns:a16="http://schemas.microsoft.com/office/drawing/2014/main" id="{508B6836-82DF-038F-247C-537FABAA0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72293" y="1416050"/>
            <a:ext cx="6707482" cy="472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600213" y="1234200"/>
            <a:ext cx="9196341" cy="909650"/>
            <a:chOff x="0" y="-467226"/>
            <a:chExt cx="20119947" cy="2074534"/>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fi-FI"/>
            </a:p>
          </p:txBody>
        </p:sp>
        <p:sp>
          <p:nvSpPr>
            <p:cNvPr id="13" name="TextBox 13"/>
            <p:cNvSpPr txBox="1"/>
            <p:nvPr/>
          </p:nvSpPr>
          <p:spPr>
            <a:xfrm>
              <a:off x="14039" y="-467226"/>
              <a:ext cx="20105908" cy="1645407"/>
            </a:xfrm>
            <a:prstGeom prst="rect">
              <a:avLst/>
            </a:prstGeom>
          </p:spPr>
          <p:txBody>
            <a:bodyPr lIns="0" tIns="0" rIns="0" bIns="0" rtlCol="0" anchor="t"/>
            <a:lstStyle/>
            <a:p>
              <a:pPr marL="0" lvl="0" indent="0" algn="l">
                <a:lnSpc>
                  <a:spcPts val="3409"/>
                </a:lnSpc>
              </a:pPr>
              <a:r>
                <a:rPr lang="en-US" sz="3157" b="1" err="1">
                  <a:solidFill>
                    <a:srgbClr val="09465E"/>
                  </a:solidFill>
                  <a:latin typeface="Calibri (MS) Bold"/>
                  <a:ea typeface="Calibri (MS) Bold"/>
                  <a:cs typeface="Calibri (MS) Bold"/>
                  <a:sym typeface="Calibri (MS) Bold"/>
                </a:rPr>
                <a:t>Ensisijainen</a:t>
              </a:r>
              <a:r>
                <a:rPr lang="en-US" sz="3157" b="1">
                  <a:solidFill>
                    <a:srgbClr val="09465E"/>
                  </a:solidFill>
                  <a:latin typeface="Calibri (MS) Bold"/>
                  <a:ea typeface="Calibri (MS) Bold"/>
                  <a:cs typeface="Calibri (MS) Bold"/>
                  <a:sym typeface="Calibri (MS) Bold"/>
                </a:rPr>
                <a:t> </a:t>
              </a:r>
              <a:r>
                <a:rPr lang="en-US" sz="3157" b="1" err="1">
                  <a:solidFill>
                    <a:srgbClr val="09465E"/>
                  </a:solidFill>
                  <a:latin typeface="Calibri (MS) Bold"/>
                  <a:ea typeface="Calibri (MS) Bold"/>
                  <a:cs typeface="Calibri (MS) Bold"/>
                  <a:sym typeface="Calibri (MS) Bold"/>
                </a:rPr>
                <a:t>tuote</a:t>
              </a:r>
              <a:r>
                <a:rPr lang="en-US" sz="3157" b="1">
                  <a:solidFill>
                    <a:srgbClr val="09465E"/>
                  </a:solidFill>
                  <a:latin typeface="Calibri (MS) Bold"/>
                  <a:ea typeface="Calibri (MS) Bold"/>
                  <a:cs typeface="Calibri (MS) Bold"/>
                  <a:sym typeface="Calibri (MS) Bold"/>
                </a:rPr>
                <a:t> - </a:t>
              </a:r>
              <a:r>
                <a:rPr lang="en-US" sz="3157" b="1" err="1">
                  <a:solidFill>
                    <a:srgbClr val="09465E"/>
                  </a:solidFill>
                  <a:latin typeface="Calibri (MS) Bold"/>
                  <a:ea typeface="Calibri (MS) Bold"/>
                  <a:cs typeface="Calibri (MS) Bold"/>
                  <a:sym typeface="Calibri (MS) Bold"/>
                </a:rPr>
                <a:t>Siiderin</a:t>
              </a:r>
              <a:r>
                <a:rPr lang="en-US" sz="3157" b="1">
                  <a:solidFill>
                    <a:srgbClr val="09465E"/>
                  </a:solidFill>
                  <a:latin typeface="Calibri (MS) Bold"/>
                  <a:ea typeface="Calibri (MS) Bold"/>
                  <a:cs typeface="Calibri (MS) Bold"/>
                  <a:sym typeface="Calibri (MS) Bold"/>
                </a:rPr>
                <a:t> tai </a:t>
              </a:r>
              <a:r>
                <a:rPr lang="en-US" sz="3157" b="1" err="1">
                  <a:solidFill>
                    <a:srgbClr val="09465E"/>
                  </a:solidFill>
                  <a:latin typeface="Calibri (MS) Bold"/>
                  <a:ea typeface="Calibri (MS) Bold"/>
                  <a:cs typeface="Calibri (MS) Bold"/>
                  <a:sym typeface="Calibri (MS) Bold"/>
                </a:rPr>
                <a:t>omenamehun</a:t>
              </a:r>
              <a:r>
                <a:rPr lang="en-US" sz="3157" b="1">
                  <a:solidFill>
                    <a:srgbClr val="09465E"/>
                  </a:solidFill>
                  <a:latin typeface="Calibri (MS) Bold"/>
                  <a:ea typeface="Calibri (MS) Bold"/>
                  <a:cs typeface="Calibri (MS) Bold"/>
                  <a:sym typeface="Calibri (MS) Bold"/>
                </a:rPr>
                <a:t> </a:t>
              </a:r>
              <a:r>
                <a:rPr lang="en-US" sz="3157" b="1" err="1">
                  <a:solidFill>
                    <a:srgbClr val="09465E"/>
                  </a:solidFill>
                  <a:latin typeface="Calibri (MS) Bold"/>
                  <a:ea typeface="Calibri (MS) Bold"/>
                  <a:cs typeface="Calibri (MS) Bold"/>
                  <a:sym typeface="Calibri (MS) Bold"/>
                </a:rPr>
                <a:t>valmistus</a:t>
              </a:r>
              <a:endParaRPr lang="en-US" sz="3157" b="1">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759301" y="1791460"/>
            <a:ext cx="9043669" cy="4453150"/>
            <a:chOff x="-78062" y="-1171671"/>
            <a:chExt cx="20624844" cy="10155781"/>
          </a:xfrm>
        </p:grpSpPr>
        <p:sp>
          <p:nvSpPr>
            <p:cNvPr id="15" name="Freeform 15"/>
            <p:cNvSpPr/>
            <p:nvPr/>
          </p:nvSpPr>
          <p:spPr>
            <a:xfrm>
              <a:off x="0" y="0"/>
              <a:ext cx="20105908" cy="8984110"/>
            </a:xfrm>
            <a:custGeom>
              <a:avLst/>
              <a:gdLst/>
              <a:ahLst/>
              <a:cxnLst/>
              <a:rect l="l" t="t" r="r" b="b"/>
              <a:pathLst>
                <a:path w="20105908" h="8984110">
                  <a:moveTo>
                    <a:pt x="0" y="0"/>
                  </a:moveTo>
                  <a:lnTo>
                    <a:pt x="20105908" y="0"/>
                  </a:lnTo>
                  <a:lnTo>
                    <a:pt x="20105908" y="8984110"/>
                  </a:lnTo>
                  <a:lnTo>
                    <a:pt x="0" y="8984110"/>
                  </a:lnTo>
                  <a:close/>
                </a:path>
              </a:pathLst>
            </a:custGeom>
            <a:solidFill>
              <a:srgbClr val="000000">
                <a:alpha val="0"/>
              </a:srgbClr>
            </a:solidFill>
          </p:spPr>
          <p:txBody>
            <a:bodyPr/>
            <a:lstStyle/>
            <a:p>
              <a:endParaRPr lang="fi-FI"/>
            </a:p>
          </p:txBody>
        </p:sp>
        <p:sp>
          <p:nvSpPr>
            <p:cNvPr id="16" name="TextBox 16"/>
            <p:cNvSpPr txBox="1"/>
            <p:nvPr/>
          </p:nvSpPr>
          <p:spPr>
            <a:xfrm>
              <a:off x="-78062" y="-1171671"/>
              <a:ext cx="20624844" cy="8993637"/>
            </a:xfrm>
            <a:prstGeom prst="rect">
              <a:avLst/>
            </a:prstGeom>
          </p:spPr>
          <p:txBody>
            <a:bodyPr lIns="0" tIns="0" rIns="0" bIns="0" rtlCol="0" anchor="t"/>
            <a:lstStyle/>
            <a:p>
              <a:pPr marL="0" lvl="0" indent="0" algn="l">
                <a:lnSpc>
                  <a:spcPts val="2174"/>
                </a:lnSpc>
              </a:pPr>
              <a:r>
                <a:rPr lang="en-US" sz="2104" err="1">
                  <a:solidFill>
                    <a:srgbClr val="09465E"/>
                  </a:solidFill>
                  <a:latin typeface="Calibri (MS)"/>
                  <a:ea typeface="Calibri (MS)"/>
                  <a:cs typeface="Calibri (MS)"/>
                  <a:sym typeface="Calibri (MS)"/>
                </a:rPr>
                <a:t>Omenoista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saatava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päätuote</a:t>
              </a:r>
              <a:r>
                <a:rPr lang="en-US" sz="2104">
                  <a:solidFill>
                    <a:srgbClr val="09465E"/>
                  </a:solidFill>
                  <a:latin typeface="Calibri (MS)"/>
                  <a:ea typeface="Calibri (MS)"/>
                  <a:cs typeface="Calibri (MS)"/>
                  <a:sym typeface="Calibri (MS)"/>
                </a:rPr>
                <a:t> on </a:t>
              </a:r>
              <a:r>
                <a:rPr lang="en-US" sz="2104" err="1">
                  <a:solidFill>
                    <a:srgbClr val="09465E"/>
                  </a:solidFill>
                  <a:latin typeface="Calibri (MS)"/>
                  <a:ea typeface="Calibri (MS)"/>
                  <a:cs typeface="Calibri (MS)"/>
                  <a:sym typeface="Calibri (MS)"/>
                </a:rPr>
                <a:t>tyypillisesti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omenamehu</a:t>
              </a:r>
              <a:r>
                <a:rPr lang="en-US" sz="2104">
                  <a:solidFill>
                    <a:srgbClr val="09465E"/>
                  </a:solidFill>
                  <a:latin typeface="Calibri (MS)"/>
                  <a:ea typeface="Calibri (MS)"/>
                  <a:cs typeface="Calibri (MS)"/>
                  <a:sym typeface="Calibri (MS)"/>
                </a:rPr>
                <a:t> tai </a:t>
              </a:r>
              <a:r>
                <a:rPr lang="en-US" sz="2104" err="1">
                  <a:solidFill>
                    <a:srgbClr val="09465E"/>
                  </a:solidFill>
                  <a:latin typeface="Calibri (MS)"/>
                  <a:ea typeface="Calibri (MS)"/>
                  <a:cs typeface="Calibri (MS)"/>
                  <a:sym typeface="Calibri (MS)"/>
                </a:rPr>
                <a:t>siideri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sillä</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nämä</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ovat</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yleisimmät</a:t>
              </a:r>
              <a:r>
                <a:rPr lang="en-US" sz="2104">
                  <a:solidFill>
                    <a:srgbClr val="09465E"/>
                  </a:solidFill>
                  <a:latin typeface="Calibri (MS)"/>
                  <a:ea typeface="Calibri (MS)"/>
                  <a:cs typeface="Calibri (MS)"/>
                  <a:sym typeface="Calibri (MS)"/>
                </a:rPr>
                <a:t> ja </a:t>
              </a:r>
              <a:r>
                <a:rPr lang="en-US" sz="2104" err="1">
                  <a:solidFill>
                    <a:srgbClr val="09465E"/>
                  </a:solidFill>
                  <a:latin typeface="Calibri (MS)"/>
                  <a:ea typeface="Calibri (MS)"/>
                  <a:cs typeface="Calibri (MS)"/>
                  <a:sym typeface="Calibri (MS)"/>
                </a:rPr>
                <a:t>kaupallisesti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arvokkaimmat</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omenoiden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käyttötavat</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erityisesti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Irlannin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kaltaisilla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alueilla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joilla</a:t>
              </a:r>
              <a:r>
                <a:rPr lang="en-US" sz="2104">
                  <a:solidFill>
                    <a:srgbClr val="09465E"/>
                  </a:solidFill>
                  <a:latin typeface="Calibri (MS)"/>
                  <a:ea typeface="Calibri (MS)"/>
                  <a:cs typeface="Calibri (MS)"/>
                  <a:sym typeface="Calibri (MS)"/>
                </a:rPr>
                <a:t> on </a:t>
              </a:r>
              <a:r>
                <a:rPr lang="en-US" sz="2104" err="1">
                  <a:solidFill>
                    <a:srgbClr val="09465E"/>
                  </a:solidFill>
                  <a:latin typeface="Calibri (MS)"/>
                  <a:ea typeface="Calibri (MS)"/>
                  <a:cs typeface="Calibri (MS)"/>
                  <a:sym typeface="Calibri (MS)"/>
                </a:rPr>
                <a:t>vahvat</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siiderintuotannon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perinteet</a:t>
              </a:r>
              <a:r>
                <a:rPr lang="en-US" sz="2104">
                  <a:solidFill>
                    <a:srgbClr val="09465E"/>
                  </a:solidFill>
                  <a:latin typeface="Calibri (MS)"/>
                  <a:ea typeface="Calibri (MS)"/>
                  <a:cs typeface="Calibri (MS)"/>
                  <a:sym typeface="Calibri (MS)"/>
                </a:rPr>
                <a:t>.</a:t>
              </a:r>
            </a:p>
            <a:p>
              <a:pPr marL="0" lvl="0" indent="0" algn="l">
                <a:lnSpc>
                  <a:spcPts val="2174"/>
                </a:lnSpc>
              </a:pPr>
              <a:endParaRPr lang="en-US" sz="2104">
                <a:solidFill>
                  <a:srgbClr val="09465E"/>
                </a:solidFill>
                <a:latin typeface="Calibri (MS)"/>
                <a:ea typeface="Calibri (MS)"/>
                <a:cs typeface="Calibri (MS)"/>
                <a:sym typeface="Calibri (MS)"/>
              </a:endParaRPr>
            </a:p>
            <a:p>
              <a:pPr marL="0" lvl="0" indent="0" algn="l">
                <a:lnSpc>
                  <a:spcPts val="2174"/>
                </a:lnSpc>
              </a:pPr>
              <a:r>
                <a:rPr lang="en-US" sz="2104" b="1" err="1">
                  <a:solidFill>
                    <a:srgbClr val="09465E"/>
                  </a:solidFill>
                  <a:latin typeface="Calibri (MS) Bold"/>
                  <a:ea typeface="Calibri (MS) Bold"/>
                  <a:cs typeface="Calibri (MS) Bold"/>
                  <a:sym typeface="Calibri (MS) Bold"/>
                </a:rPr>
                <a:t>Omenamehun</a:t>
              </a:r>
              <a:r>
                <a:rPr lang="en-US" sz="2104" b="1">
                  <a:solidFill>
                    <a:srgbClr val="09465E"/>
                  </a:solidFill>
                  <a:latin typeface="Calibri (MS) Bold"/>
                  <a:ea typeface="Calibri (MS) Bold"/>
                  <a:cs typeface="Calibri (MS) Bold"/>
                  <a:sym typeface="Calibri (MS) Bold"/>
                </a:rPr>
                <a:t> </a:t>
              </a:r>
              <a:r>
                <a:rPr lang="en-US" sz="2104" b="1" err="1">
                  <a:solidFill>
                    <a:srgbClr val="09465E"/>
                  </a:solidFill>
                  <a:latin typeface="Calibri (MS) Bold"/>
                  <a:ea typeface="Calibri (MS) Bold"/>
                  <a:cs typeface="Calibri (MS) Bold"/>
                  <a:sym typeface="Calibri (MS) Bold"/>
                </a:rPr>
                <a:t>monipuolisuus</a:t>
              </a:r>
              <a:endParaRPr lang="en-US" sz="2104" b="1">
                <a:solidFill>
                  <a:srgbClr val="09465E"/>
                </a:solidFill>
                <a:latin typeface="Calibri (MS) Bold"/>
                <a:ea typeface="Calibri (MS) Bold"/>
                <a:cs typeface="Calibri (MS) Bold"/>
                <a:sym typeface="Calibri (MS) Bold"/>
              </a:endParaRPr>
            </a:p>
            <a:p>
              <a:pPr marL="0" lvl="0" indent="0" algn="l">
                <a:lnSpc>
                  <a:spcPts val="2174"/>
                </a:lnSpc>
              </a:pPr>
              <a:endParaRPr lang="en-US" sz="2104" b="1">
                <a:solidFill>
                  <a:srgbClr val="09465E"/>
                </a:solidFill>
                <a:latin typeface="Calibri (MS) Bold"/>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Suuri</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kysyntä</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markkinoilla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omenamehulla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että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siidereillä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jatkuva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merkittävä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kysyntä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markkinoilla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houkuttelee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laajaa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kuluttajapohjaa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Arial" panose="020B0604020202020204" pitchFamily="34" charset="0"/>
                <a:buChar char="•"/>
              </a:pPr>
              <a:endPar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Arial" panose="020B0604020202020204" pitchFamily="34" charset="0"/>
                <a:buChar char="•"/>
              </a:pP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Raaka-</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aineen</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tehokas</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hyödyntäminen</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Tuotantoprosessissa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tehokkaasti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huomattavaa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omenoista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mukaan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lukien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epätäydelliset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ylimääräiset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eivät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välttämättä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kelpaa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tuoremyyntiin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Arial" panose="020B0604020202020204" pitchFamily="34" charset="0"/>
                <a:buChar char="•"/>
              </a:pPr>
              <a:endPar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Sivutuotteiden</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monipuolisuus</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Mehun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siiderin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syntyy</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sellua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siemeniä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joita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jalostaa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lisäarvotuotteiksi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rehuksi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pektiiniksi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biokaasuksi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screen">
              <a:extLst>
                <a:ext uri="{28A0092B-C50C-407E-A947-70E740481C1C}">
                  <a14:useLocalDpi xmlns:a14="http://schemas.microsoft.com/office/drawing/2010/main"/>
                </a:ext>
              </a:extLst>
            </a:blip>
            <a:stretch>
              <a:fillRect l="20556"/>
            </a:stretch>
          </a:blipFill>
        </p:spPr>
        <p:txBody>
          <a:bodyPr/>
          <a:lstStyle/>
          <a:p>
            <a:endParaRPr lang="fi-FI"/>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1056074" y="1168937"/>
            <a:ext cx="7657906" cy="870525"/>
            <a:chOff x="0" y="0"/>
            <a:chExt cx="17464496" cy="1985304"/>
          </a:xfrm>
        </p:grpSpPr>
        <p:sp>
          <p:nvSpPr>
            <p:cNvPr id="10" name="Freeform 10"/>
            <p:cNvSpPr/>
            <p:nvPr/>
          </p:nvSpPr>
          <p:spPr>
            <a:xfrm>
              <a:off x="0" y="0"/>
              <a:ext cx="17464497" cy="1985304"/>
            </a:xfrm>
            <a:custGeom>
              <a:avLst/>
              <a:gdLst/>
              <a:ahLst/>
              <a:cxnLst/>
              <a:rect l="l" t="t" r="r" b="b"/>
              <a:pathLst>
                <a:path w="17464497" h="1985304">
                  <a:moveTo>
                    <a:pt x="0" y="0"/>
                  </a:moveTo>
                  <a:lnTo>
                    <a:pt x="17464497" y="0"/>
                  </a:lnTo>
                  <a:lnTo>
                    <a:pt x="17464497" y="1985304"/>
                  </a:lnTo>
                  <a:lnTo>
                    <a:pt x="0" y="1985304"/>
                  </a:lnTo>
                  <a:close/>
                </a:path>
              </a:pathLst>
            </a:custGeom>
            <a:solidFill>
              <a:srgbClr val="000000">
                <a:alpha val="0"/>
              </a:srgbClr>
            </a:solidFill>
          </p:spPr>
          <p:txBody>
            <a:bodyPr/>
            <a:lstStyle/>
            <a:p>
              <a:endParaRPr lang="fi-FI"/>
            </a:p>
          </p:txBody>
        </p:sp>
        <p:sp>
          <p:nvSpPr>
            <p:cNvPr id="11" name="TextBox 11"/>
            <p:cNvSpPr txBox="1"/>
            <p:nvPr/>
          </p:nvSpPr>
          <p:spPr>
            <a:xfrm>
              <a:off x="0" y="-38100"/>
              <a:ext cx="17464496" cy="2023404"/>
            </a:xfrm>
            <a:prstGeom prst="rect">
              <a:avLst/>
            </a:prstGeom>
          </p:spPr>
          <p:txBody>
            <a:bodyPr lIns="0" tIns="0" rIns="0" bIns="0" rtlCol="0" anchor="t"/>
            <a:lstStyle/>
            <a:p>
              <a:pPr marL="0" lvl="0" indent="0" algn="l">
                <a:lnSpc>
                  <a:spcPts val="3409"/>
                </a:lnSpc>
              </a:pPr>
              <a:r>
                <a:rPr lang="en-US" sz="3157" b="1" err="1">
                  <a:solidFill>
                    <a:srgbClr val="09465E"/>
                  </a:solidFill>
                  <a:latin typeface="Calibri (MS) Bold"/>
                  <a:ea typeface="Calibri (MS) Bold"/>
                  <a:cs typeface="Calibri (MS) Bold"/>
                  <a:sym typeface="Calibri (MS) Bold"/>
                </a:rPr>
                <a:t>Sivutuotteet</a:t>
              </a:r>
              <a:r>
                <a:rPr lang="en-US" sz="3157" b="1">
                  <a:solidFill>
                    <a:srgbClr val="09465E"/>
                  </a:solidFill>
                  <a:latin typeface="Calibri (MS) Bold"/>
                  <a:ea typeface="Calibri (MS) Bold"/>
                  <a:cs typeface="Calibri (MS) Bold"/>
                  <a:sym typeface="Calibri (MS) Bold"/>
                </a:rPr>
                <a:t> – </a:t>
              </a:r>
              <a:r>
                <a:rPr lang="en-US" sz="3157" b="1" err="1">
                  <a:solidFill>
                    <a:srgbClr val="09465E"/>
                  </a:solidFill>
                  <a:latin typeface="Calibri (MS) Bold"/>
                  <a:ea typeface="Calibri (MS) Bold"/>
                  <a:cs typeface="Calibri (MS) Bold"/>
                  <a:sym typeface="Calibri (MS) Bold"/>
                </a:rPr>
                <a:t>Omenan</a:t>
              </a:r>
              <a:r>
                <a:rPr lang="en-US" sz="3157" b="1">
                  <a:solidFill>
                    <a:srgbClr val="09465E"/>
                  </a:solidFill>
                  <a:latin typeface="Calibri (MS) Bold"/>
                  <a:ea typeface="Calibri (MS) Bold"/>
                  <a:cs typeface="Calibri (MS) Bold"/>
                  <a:sym typeface="Calibri (MS) Bold"/>
                </a:rPr>
                <a:t> </a:t>
              </a:r>
              <a:r>
                <a:rPr lang="en-US" sz="3157" b="1" err="1">
                  <a:solidFill>
                    <a:srgbClr val="09465E"/>
                  </a:solidFill>
                  <a:latin typeface="Calibri (MS) Bold"/>
                  <a:ea typeface="Calibri (MS) Bold"/>
                  <a:cs typeface="Calibri (MS) Bold"/>
                  <a:sym typeface="Calibri (MS) Bold"/>
                </a:rPr>
                <a:t>jätevirrat</a:t>
              </a:r>
              <a:r>
                <a:rPr lang="en-US" sz="3157" b="1">
                  <a:solidFill>
                    <a:srgbClr val="09465E"/>
                  </a:solidFill>
                  <a:latin typeface="Calibri (MS) Bold"/>
                  <a:ea typeface="Calibri (MS) Bold"/>
                  <a:cs typeface="Calibri (MS) Bold"/>
                  <a:sym typeface="Calibri (MS) Bold"/>
                </a:rPr>
                <a:t> </a:t>
              </a:r>
            </a:p>
          </p:txBody>
        </p:sp>
      </p:grpSp>
      <p:grpSp>
        <p:nvGrpSpPr>
          <p:cNvPr id="12" name="Group 12"/>
          <p:cNvGrpSpPr/>
          <p:nvPr/>
        </p:nvGrpSpPr>
        <p:grpSpPr>
          <a:xfrm>
            <a:off x="5769463" y="2430682"/>
            <a:ext cx="4376948" cy="3598147"/>
            <a:chOff x="0" y="0"/>
            <a:chExt cx="9981996" cy="8205874"/>
          </a:xfrm>
        </p:grpSpPr>
        <p:sp>
          <p:nvSpPr>
            <p:cNvPr id="13" name="Freeform 13"/>
            <p:cNvSpPr/>
            <p:nvPr/>
          </p:nvSpPr>
          <p:spPr>
            <a:xfrm>
              <a:off x="0" y="0"/>
              <a:ext cx="9981996" cy="8205874"/>
            </a:xfrm>
            <a:custGeom>
              <a:avLst/>
              <a:gdLst/>
              <a:ahLst/>
              <a:cxnLst/>
              <a:rect l="l" t="t" r="r" b="b"/>
              <a:pathLst>
                <a:path w="9981996" h="8205874">
                  <a:moveTo>
                    <a:pt x="0" y="0"/>
                  </a:moveTo>
                  <a:lnTo>
                    <a:pt x="9981996" y="0"/>
                  </a:lnTo>
                  <a:lnTo>
                    <a:pt x="9981996" y="8205874"/>
                  </a:lnTo>
                  <a:lnTo>
                    <a:pt x="0" y="8205874"/>
                  </a:lnTo>
                  <a:close/>
                </a:path>
              </a:pathLst>
            </a:custGeom>
            <a:solidFill>
              <a:srgbClr val="000000">
                <a:alpha val="0"/>
              </a:srgbClr>
            </a:solidFill>
          </p:spPr>
          <p:txBody>
            <a:bodyPr/>
            <a:lstStyle/>
            <a:p>
              <a:endParaRPr lang="fi-FI"/>
            </a:p>
          </p:txBody>
        </p:sp>
        <p:sp>
          <p:nvSpPr>
            <p:cNvPr id="14" name="TextBox 14"/>
            <p:cNvSpPr txBox="1"/>
            <p:nvPr/>
          </p:nvSpPr>
          <p:spPr>
            <a:xfrm>
              <a:off x="0" y="-9525"/>
              <a:ext cx="9981996" cy="8215399"/>
            </a:xfrm>
            <a:prstGeom prst="rect">
              <a:avLst/>
            </a:prstGeom>
          </p:spPr>
          <p:txBody>
            <a:bodyPr lIns="0" tIns="0" rIns="0" bIns="0" rtlCol="0" anchor="t"/>
            <a:lstStyle/>
            <a:p>
              <a:pPr marL="0" lvl="0" indent="0" algn="l">
                <a:lnSpc>
                  <a:spcPts val="2174"/>
                </a:lnSpc>
              </a:pPr>
              <a:r>
                <a:rPr lang="en-US" sz="2104" err="1">
                  <a:solidFill>
                    <a:srgbClr val="09465E"/>
                  </a:solidFill>
                  <a:latin typeface="Calibri (MS)"/>
                  <a:ea typeface="Calibri (MS)"/>
                  <a:cs typeface="Calibri (MS)"/>
                  <a:sym typeface="Calibri (MS)"/>
                </a:rPr>
                <a:t>Omenoista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saadaan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laaja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valikoima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sivutuotteita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jotka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voidaan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muuntaa</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arvokkaiksi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tuotteiksi</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ruoan</a:t>
              </a:r>
              <a:r>
                <a:rPr lang="en-US" sz="2104">
                  <a:solidFill>
                    <a:srgbClr val="09465E"/>
                  </a:solidFill>
                  <a:latin typeface="Calibri (MS)"/>
                  <a:ea typeface="Calibri (MS)"/>
                  <a:cs typeface="Calibri (MS)"/>
                  <a:sym typeface="Calibri (MS)"/>
                </a:rPr>
                <a:t> ja </a:t>
              </a:r>
              <a:r>
                <a:rPr lang="en-US" sz="2104" err="1">
                  <a:solidFill>
                    <a:srgbClr val="09465E"/>
                  </a:solidFill>
                  <a:latin typeface="Calibri (MS)"/>
                  <a:ea typeface="Calibri (MS)"/>
                  <a:cs typeface="Calibri (MS)"/>
                  <a:sym typeface="Calibri (MS)"/>
                </a:rPr>
                <a:t>juoman</a:t>
              </a:r>
              <a:r>
                <a:rPr lang="en-US" sz="2104">
                  <a:solidFill>
                    <a:srgbClr val="09465E"/>
                  </a:solidFill>
                  <a:latin typeface="Calibri (MS)"/>
                  <a:ea typeface="Calibri (MS)"/>
                  <a:cs typeface="Calibri (MS)"/>
                  <a:sym typeface="Calibri (MS)"/>
                </a:rPr>
                <a:t> </a:t>
              </a:r>
              <a:r>
                <a:rPr lang="en-US" sz="2104" err="1">
                  <a:solidFill>
                    <a:srgbClr val="09465E"/>
                  </a:solidFill>
                  <a:latin typeface="Calibri (MS)"/>
                  <a:ea typeface="Calibri (MS)"/>
                  <a:cs typeface="Calibri (MS)"/>
                  <a:sym typeface="Calibri (MS)"/>
                </a:rPr>
                <a:t>ohella</a:t>
              </a:r>
              <a:r>
                <a:rPr lang="en-US" sz="2104">
                  <a:solidFill>
                    <a:srgbClr val="09465E"/>
                  </a:solidFill>
                  <a:latin typeface="Calibri (MS)"/>
                  <a:ea typeface="Calibri (MS)"/>
                  <a:cs typeface="Calibri (MS)"/>
                  <a:sym typeface="Calibri (MS)"/>
                </a:rPr>
                <a:t>.</a:t>
              </a:r>
            </a:p>
            <a:p>
              <a:pPr marL="0" lvl="0" indent="0" algn="l">
                <a:lnSpc>
                  <a:spcPts val="2174"/>
                </a:lnSpc>
              </a:pPr>
              <a:endParaRPr lang="en-US" sz="2104">
                <a:solidFill>
                  <a:srgbClr val="09465E"/>
                </a:solidFill>
                <a:latin typeface="Calibri (MS)"/>
                <a:ea typeface="Calibri (MS)"/>
                <a:cs typeface="Calibri (MS)"/>
                <a:sym typeface="Calibri (MS)"/>
              </a:endParaRPr>
            </a:p>
            <a:p>
              <a:pPr marL="457200" lvl="0" indent="-457200" algn="l">
                <a:lnSpc>
                  <a:spcPts val="2174"/>
                </a:lnSpc>
                <a:buFont typeface="+mj-lt"/>
                <a:buAutoNum type="arabicPeriod"/>
              </a:pPr>
              <a:r>
                <a:rPr lang="en-US" sz="2104" b="1" err="1">
                  <a:solidFill>
                    <a:srgbClr val="09465E"/>
                  </a:solidFill>
                  <a:latin typeface="Calibri (MS) Bold"/>
                  <a:ea typeface="Calibri (MS) Bold"/>
                  <a:cs typeface="Calibri (MS) Bold"/>
                  <a:sym typeface="Calibri (MS) Bold"/>
                </a:rPr>
                <a:t>omenaliha</a:t>
              </a:r>
              <a:endParaRPr lang="en-US" sz="2104" b="1">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err="1">
                  <a:solidFill>
                    <a:srgbClr val="09465E"/>
                  </a:solidFill>
                  <a:latin typeface="Calibri (MS) Bold"/>
                  <a:ea typeface="Calibri (MS) Bold"/>
                  <a:cs typeface="Calibri (MS) Bold"/>
                  <a:sym typeface="Calibri (MS) Bold"/>
                </a:rPr>
                <a:t>kuoret</a:t>
              </a:r>
              <a:endParaRPr lang="en-US" sz="2104" b="1">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err="1">
                  <a:solidFill>
                    <a:srgbClr val="09465E"/>
                  </a:solidFill>
                  <a:latin typeface="Calibri (MS) Bold"/>
                  <a:ea typeface="Calibri (MS) Bold"/>
                  <a:cs typeface="Calibri (MS) Bold"/>
                  <a:sym typeface="Calibri (MS) Bold"/>
                </a:rPr>
                <a:t>siemenet</a:t>
              </a:r>
              <a:endParaRPr lang="en-US" sz="2104" b="1">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err="1">
                  <a:solidFill>
                    <a:srgbClr val="09465E"/>
                  </a:solidFill>
                  <a:latin typeface="Calibri (MS) Bold"/>
                  <a:ea typeface="Calibri (MS) Bold"/>
                  <a:cs typeface="Calibri (MS) Bold"/>
                  <a:sym typeface="Calibri (MS) Bold"/>
                </a:rPr>
                <a:t>muut</a:t>
              </a:r>
              <a:r>
                <a:rPr lang="en-US" sz="2104" b="1">
                  <a:solidFill>
                    <a:srgbClr val="09465E"/>
                  </a:solidFill>
                  <a:latin typeface="Calibri (MS) Bold"/>
                  <a:ea typeface="Calibri (MS) Bold"/>
                  <a:cs typeface="Calibri (MS) Bold"/>
                  <a:sym typeface="Calibri (MS) Bold"/>
                </a:rPr>
                <a:t> </a:t>
              </a:r>
              <a:r>
                <a:rPr lang="en-US" sz="2104" b="1" err="1">
                  <a:solidFill>
                    <a:srgbClr val="09465E"/>
                  </a:solidFill>
                  <a:latin typeface="Calibri (MS) Bold"/>
                  <a:ea typeface="Calibri (MS) Bold"/>
                  <a:cs typeface="Calibri (MS) Bold"/>
                  <a:sym typeface="Calibri (MS) Bold"/>
                </a:rPr>
                <a:t>jätekomponentit</a:t>
              </a:r>
              <a:endParaRPr lang="en-US" sz="2104" b="1">
                <a:solidFill>
                  <a:srgbClr val="09465E"/>
                </a:solidFill>
                <a:latin typeface="Calibri (MS) Bold"/>
                <a:ea typeface="Calibri (MS) Bold"/>
                <a:cs typeface="Calibri (MS) Bold"/>
                <a:sym typeface="Calibri (MS) Bold"/>
              </a:endParaRPr>
            </a:p>
          </p:txBody>
        </p:sp>
      </p:grpSp>
      <p:sp>
        <p:nvSpPr>
          <p:cNvPr id="15" name="Freeform 15" descr="Lähikuva henkilöstä punaisessa ruudullisessa paidassa, joka pitää useita punaisia omenoita."/>
          <p:cNvSpPr/>
          <p:nvPr/>
        </p:nvSpPr>
        <p:spPr>
          <a:xfrm>
            <a:off x="545589" y="2555615"/>
            <a:ext cx="4617529" cy="3473214"/>
          </a:xfrm>
          <a:custGeom>
            <a:avLst/>
            <a:gdLst/>
            <a:ahLst/>
            <a:cxnLst/>
            <a:rect l="l" t="t" r="r" b="b"/>
            <a:pathLst>
              <a:path w="4617529" h="3473214">
                <a:moveTo>
                  <a:pt x="0" y="0"/>
                </a:moveTo>
                <a:lnTo>
                  <a:pt x="4617529" y="0"/>
                </a:lnTo>
                <a:lnTo>
                  <a:pt x="4617529" y="3473214"/>
                </a:lnTo>
                <a:lnTo>
                  <a:pt x="0" y="347321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Biohajoava</a:t>
              </a:r>
              <a:r>
                <a:rPr lang="en-US" sz="2104" b="1">
                  <a:solidFill>
                    <a:srgbClr val="09465E"/>
                  </a:solidFill>
                  <a:ea typeface="Calibri (MS) Bold"/>
                  <a:cs typeface="Calibri (MS) Bold"/>
                  <a:sym typeface="Calibri (MS) Bold"/>
                </a:rPr>
                <a:t> </a:t>
              </a:r>
              <a:r>
                <a:rPr lang="en-US" sz="2104" b="1" err="1">
                  <a:solidFill>
                    <a:srgbClr val="09465E"/>
                  </a:solidFill>
                  <a:ea typeface="Calibri (MS) Bold"/>
                  <a:cs typeface="Calibri (MS) Bold"/>
                  <a:sym typeface="Calibri (MS) Bold"/>
                </a:rPr>
                <a:t>pakkausmateriaali</a:t>
              </a:r>
              <a:r>
                <a:rPr lang="en-US" sz="2104" b="1">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Omenasellusta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voidaan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valmistaa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biohajoavia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pakkausmateriaaleja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jotka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tarjoavat</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ympäristöystävällisiä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vaihtoehtoja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muoville</a:t>
              </a:r>
              <a:r>
                <a:rPr lang="en-US" sz="2104">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Kosmeettiset</a:t>
              </a:r>
              <a:r>
                <a:rPr lang="en-US" sz="2104" b="1">
                  <a:solidFill>
                    <a:srgbClr val="09465E"/>
                  </a:solidFill>
                  <a:ea typeface="Calibri (MS) Bold"/>
                  <a:cs typeface="Calibri (MS) Bold"/>
                  <a:sym typeface="Calibri (MS) Bold"/>
                </a:rPr>
                <a:t> </a:t>
              </a:r>
              <a:r>
                <a:rPr lang="en-US" sz="2104" b="1" err="1">
                  <a:solidFill>
                    <a:srgbClr val="09465E"/>
                  </a:solidFill>
                  <a:ea typeface="Calibri (MS) Bold"/>
                  <a:cs typeface="Calibri (MS) Bold"/>
                  <a:sym typeface="Calibri (MS) Bold"/>
                </a:rPr>
                <a:t>ainesosat</a:t>
              </a:r>
              <a:r>
                <a:rPr lang="en-US" sz="2104" b="1">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Omenamassa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joka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sisältää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runsaasti</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vitamiineja</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antioksidantteja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soveltuu</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kuorintaan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kasvonaamioihin</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voiteisiin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sen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kuorivien</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ihoa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kirkastavien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ominaisuuksien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ansiosta</a:t>
              </a:r>
              <a:r>
                <a:rPr lang="en-US" sz="2104">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Eläinrehu</a:t>
              </a:r>
              <a:r>
                <a:rPr lang="en-US" sz="2104" b="1">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Omenamassa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kuivataan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usein</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sitä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käytetään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ravitsevana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lisäaineena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eläinrehussa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joka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tarjoaa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kuitua</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välttämättömiä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ravintoaineita</a:t>
              </a:r>
              <a:r>
                <a:rPr lang="en-US" sz="2104">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1. </a:t>
              </a:r>
              <a:r>
                <a:rPr lang="en-US" sz="3157" b="1" err="1">
                  <a:solidFill>
                    <a:srgbClr val="FFFFFF"/>
                  </a:solidFill>
                  <a:latin typeface="Calibri (MS) Bold"/>
                  <a:ea typeface="Calibri (MS) Bold"/>
                  <a:cs typeface="Calibri (MS) Bold"/>
                  <a:sym typeface="Calibri (MS) Bold"/>
                </a:rPr>
                <a:t>Omenasose</a:t>
              </a:r>
              <a:endParaRPr lang="en-US" sz="3157" b="1">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285750" lvl="0" indent="-285750" algn="l">
                <a:lnSpc>
                  <a:spcPts val="2174"/>
                </a:lnSpc>
                <a:buFont typeface="Arial" panose="020B0604020202020204" pitchFamily="34" charset="0"/>
                <a:buChar char="•"/>
              </a:pPr>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Pektiinin</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Omenankuoret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merkittävä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pektiinin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hyytelöimisaineen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lähde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elintarviketeollisuudessa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hilloissa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hyytelöissä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erilaisten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elintarvikkeiden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sakeuttamisaineena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Arial" panose="020B0604020202020204" pitchFamily="34" charset="0"/>
                <a:buChar char="•"/>
              </a:pPr>
              <a:endPar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Tekstiiliväri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Omenakuorista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luonnollisia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väriaineita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tekstiileille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tarjoaa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ympäristöystävällisen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vaihtoehdon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synteettisille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väriaineille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Arial" panose="020B0604020202020204" pitchFamily="34" charset="0"/>
                <a:buChar char="•"/>
              </a:pPr>
              <a:endPar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Biomuovin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Omenankuorista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saatavia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uutteita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integroida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biomuoviin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mahdollistaa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kestävien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materiaalien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tuottamisen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erilaisiin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sovelluksiin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2. </a:t>
              </a:r>
              <a:r>
                <a:rPr lang="en-US" sz="3157" b="1" err="1">
                  <a:solidFill>
                    <a:srgbClr val="FFFFFF"/>
                  </a:solidFill>
                  <a:latin typeface="Calibri (MS) Bold"/>
                  <a:ea typeface="Calibri (MS) Bold"/>
                  <a:cs typeface="Calibri (MS) Bold"/>
                  <a:sym typeface="Calibri (MS) Bold"/>
                </a:rPr>
                <a:t>Omenankuoret</a:t>
              </a:r>
              <a:endParaRPr lang="en-US" sz="3157" b="1">
                <a:solidFill>
                  <a:srgbClr val="FFFFFF"/>
                </a:solidFill>
                <a:latin typeface="Calibri (MS) Bold"/>
                <a:ea typeface="Calibri (MS) Bold"/>
                <a:cs typeface="Calibri (MS) Bold"/>
                <a:sym typeface="Calibri (MS) Bold"/>
              </a:endParaRP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a:t>
              </a:r>
              <a:r>
                <a:rPr lang="en-US" sz="2104" b="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siemenet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sisältävät</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öljyjä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joita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uuttaa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biopolttoaineiden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edistäen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näin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uusiutuvan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energian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ratkaisuja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Arial" panose="020B0604020202020204" pitchFamily="34" charset="0"/>
                <a:buChar char="•"/>
              </a:pPr>
              <a:endPar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Aktiivihiili</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Omenansiementen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hiilipitoisuus</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tekee</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niistä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erinomaisia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aktiivihiilen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valmistukseen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suodatusjärjestelmissä</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vedenpuhdistuksessa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ilmanlaadun</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valvonnassa</a:t>
              </a:r>
              <a:r>
                <a:rPr lang="en-US" sz="2104">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81330"/>
            <a:ext cx="3594100" cy="1122271"/>
            <a:chOff x="0" y="-38099"/>
            <a:chExt cx="8196646" cy="2559433"/>
          </a:xfrm>
        </p:grpSpPr>
        <p:sp>
          <p:nvSpPr>
            <p:cNvPr id="15" name="Freeform 15"/>
            <p:cNvSpPr/>
            <p:nvPr/>
          </p:nvSpPr>
          <p:spPr>
            <a:xfrm>
              <a:off x="0" y="-9528"/>
              <a:ext cx="8196646" cy="2530862"/>
            </a:xfrm>
            <a:custGeom>
              <a:avLst/>
              <a:gdLst/>
              <a:ahLst/>
              <a:cxnLst/>
              <a:rect l="l" t="t" r="r" b="b"/>
              <a:pathLst>
                <a:path w="7453630" h="2521334">
                  <a:moveTo>
                    <a:pt x="0" y="0"/>
                  </a:moveTo>
                  <a:lnTo>
                    <a:pt x="7453630" y="0"/>
                  </a:lnTo>
                  <a:lnTo>
                    <a:pt x="7453630" y="2521334"/>
                  </a:lnTo>
                  <a:lnTo>
                    <a:pt x="0" y="2521334"/>
                  </a:lnTo>
                  <a:close/>
                </a:path>
              </a:pathLst>
            </a:custGeom>
            <a:solidFill>
              <a:srgbClr val="60BA47"/>
            </a:solidFill>
          </p:spPr>
          <p:txBody>
            <a:bodyPr/>
            <a:lstStyle/>
            <a:p>
              <a:endParaRPr lang="fi-FI"/>
            </a:p>
          </p:txBody>
        </p:sp>
        <p:sp>
          <p:nvSpPr>
            <p:cNvPr id="16" name="TextBox 16"/>
            <p:cNvSpPr txBox="1"/>
            <p:nvPr/>
          </p:nvSpPr>
          <p:spPr>
            <a:xfrm>
              <a:off x="0" y="-38099"/>
              <a:ext cx="7849085" cy="2559413"/>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3. </a:t>
              </a:r>
              <a:r>
                <a:rPr lang="en-US" sz="3157" b="1" err="1">
                  <a:solidFill>
                    <a:srgbClr val="FFFFFF"/>
                  </a:solidFill>
                  <a:latin typeface="Calibri (MS) Bold"/>
                  <a:ea typeface="Calibri (MS) Bold"/>
                  <a:cs typeface="Calibri (MS) Bold"/>
                  <a:sym typeface="Calibri (MS) Bold"/>
                </a:rPr>
                <a:t>Omenansiemenet</a:t>
              </a:r>
              <a:endParaRPr lang="en-US" sz="3157" b="1">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498035"/>
            <a:ext cx="5561529" cy="4682212"/>
            <a:chOff x="0" y="0"/>
            <a:chExt cx="12683532" cy="10678177"/>
          </a:xfrm>
        </p:grpSpPr>
        <p:sp>
          <p:nvSpPr>
            <p:cNvPr id="12" name="Freeform 12"/>
            <p:cNvSpPr/>
            <p:nvPr/>
          </p:nvSpPr>
          <p:spPr>
            <a:xfrm>
              <a:off x="0" y="0"/>
              <a:ext cx="12683532" cy="10678177"/>
            </a:xfrm>
            <a:custGeom>
              <a:avLst/>
              <a:gdLst/>
              <a:ahLst/>
              <a:cxnLst/>
              <a:rect l="l" t="t" r="r" b="b"/>
              <a:pathLst>
                <a:path w="12683532" h="10678177">
                  <a:moveTo>
                    <a:pt x="0" y="0"/>
                  </a:moveTo>
                  <a:lnTo>
                    <a:pt x="12683532" y="0"/>
                  </a:lnTo>
                  <a:lnTo>
                    <a:pt x="12683532" y="10678177"/>
                  </a:lnTo>
                  <a:lnTo>
                    <a:pt x="0" y="10678177"/>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687702"/>
            </a:xfrm>
            <a:prstGeom prst="rect">
              <a:avLst/>
            </a:prstGeom>
          </p:spPr>
          <p:txBody>
            <a:bodyPr lIns="0" tIns="0" rIns="0" bIns="0" rtlCol="0" anchor="t"/>
            <a:lstStyle/>
            <a:p>
              <a:pPr marL="285750" lvl="0" indent="-285750" algn="l">
                <a:lnSpc>
                  <a:spcPts val="2174"/>
                </a:lnSpc>
                <a:buFont typeface="Arial" panose="020B0604020202020204" pitchFamily="34" charset="0"/>
                <a:buChar char="•"/>
              </a:pPr>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Komposti</a:t>
              </a:r>
              <a:r>
                <a:rPr lang="en-US" sz="2104" b="1">
                  <a:solidFill>
                    <a:srgbClr val="09465E"/>
                  </a:solidFill>
                  <a:ea typeface="Calibri (MS) Bold"/>
                  <a:cs typeface="Calibri (MS) Bold"/>
                  <a:sym typeface="Calibri (MS) Bold"/>
                </a:rPr>
                <a:t> ja </a:t>
              </a:r>
              <a:r>
                <a:rPr lang="en-US" sz="2104" b="1" err="1">
                  <a:solidFill>
                    <a:srgbClr val="09465E"/>
                  </a:solidFill>
                  <a:ea typeface="Calibri (MS) Bold"/>
                  <a:cs typeface="Calibri (MS) Bold"/>
                  <a:sym typeface="Calibri (MS) Bold"/>
                </a:rPr>
                <a:t>maaperän</a:t>
              </a:r>
              <a:r>
                <a:rPr lang="en-US" sz="2104" b="1">
                  <a:solidFill>
                    <a:srgbClr val="09465E"/>
                  </a:solidFill>
                  <a:ea typeface="Calibri (MS) Bold"/>
                  <a:cs typeface="Calibri (MS) Bold"/>
                  <a:sym typeface="Calibri (MS) Bold"/>
                </a:rPr>
                <a:t> </a:t>
              </a:r>
              <a:r>
                <a:rPr lang="en-US" sz="2104" b="1" err="1">
                  <a:solidFill>
                    <a:srgbClr val="09465E"/>
                  </a:solidFill>
                  <a:ea typeface="Calibri (MS) Bold"/>
                  <a:cs typeface="Calibri (MS) Bold"/>
                  <a:sym typeface="Calibri (MS) Bold"/>
                </a:rPr>
                <a:t>rikastaminen</a:t>
              </a:r>
              <a:r>
                <a:rPr lang="en-US" sz="2104" b="1">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puristemassa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voidaan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kompostoida</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hyödyntää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orgaanisena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maanparannusaineena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mikä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parantaa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maaperän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hedelmällisyyttä</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rakennetta</a:t>
              </a:r>
              <a:r>
                <a:rPr lang="en-US" sz="2104">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b="1">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Biokaasun</a:t>
              </a:r>
              <a:r>
                <a:rPr lang="en-US" sz="2104" b="1">
                  <a:solidFill>
                    <a:srgbClr val="09465E"/>
                  </a:solidFill>
                  <a:ea typeface="Calibri (MS) Bold"/>
                  <a:cs typeface="Calibri (MS) Bold"/>
                  <a:sym typeface="Calibri (MS) Bold"/>
                </a:rPr>
                <a:t> </a:t>
              </a:r>
              <a:r>
                <a:rPr lang="en-US" sz="2104" b="1" err="1">
                  <a:solidFill>
                    <a:srgbClr val="09465E"/>
                  </a:solidFill>
                  <a:ea typeface="Calibri (MS) Bold"/>
                  <a:cs typeface="Calibri (MS) Bold"/>
                  <a:sym typeface="Calibri (MS) Bold"/>
                </a:rPr>
                <a:t>tuotanto</a:t>
              </a:r>
              <a:r>
                <a:rPr lang="en-US" sz="2104" b="1">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Anaerobisella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mädätyksellä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puristemassa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voidaan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muuntaa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biokaasuksi</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uusiutuvaksi</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energialähteeksi</a:t>
              </a:r>
              <a:r>
                <a:rPr lang="en-US" sz="2104">
                  <a:solidFill>
                    <a:srgbClr val="09465E"/>
                  </a:solidFill>
                  <a:ea typeface="Calibri (MS) Bold"/>
                  <a:cs typeface="Calibri (MS) Bold"/>
                  <a:sym typeface="Calibri (MS) Bold"/>
                </a:rPr>
                <a:t>, jota </a:t>
              </a:r>
              <a:r>
                <a:rPr lang="en-US" sz="2104" err="1">
                  <a:solidFill>
                    <a:srgbClr val="09465E"/>
                  </a:solidFill>
                  <a:ea typeface="Calibri (MS) Bold"/>
                  <a:cs typeface="Calibri (MS) Bold"/>
                  <a:sym typeface="Calibri (MS) Bold"/>
                </a:rPr>
                <a:t>voidaan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hyödyntää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lämmityksessä</a:t>
              </a:r>
              <a:r>
                <a:rPr lang="en-US" sz="2104">
                  <a:solidFill>
                    <a:srgbClr val="09465E"/>
                  </a:solidFill>
                  <a:ea typeface="Calibri (MS) Bold"/>
                  <a:cs typeface="Calibri (MS) Bold"/>
                  <a:sym typeface="Calibri (MS) Bold"/>
                </a:rPr>
                <a:t> ja </a:t>
              </a:r>
              <a:r>
                <a:rPr lang="en-US" sz="2104" err="1">
                  <a:solidFill>
                    <a:srgbClr val="09465E"/>
                  </a:solidFill>
                  <a:ea typeface="Calibri (MS) Bold"/>
                  <a:cs typeface="Calibri (MS) Bold"/>
                  <a:sym typeface="Calibri (MS) Bold"/>
                </a:rPr>
                <a:t>sähköntuotannossa</a:t>
              </a:r>
              <a:r>
                <a:rPr lang="en-US" sz="2104">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err="1">
                  <a:solidFill>
                    <a:srgbClr val="09465E"/>
                  </a:solidFill>
                  <a:ea typeface="Calibri (MS) Bold"/>
                  <a:cs typeface="Calibri (MS) Bold"/>
                  <a:sym typeface="Calibri (MS) Bold"/>
                </a:rPr>
                <a:t>Paperintuotanto</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Omenan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puristemassakuituja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voidaan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hyödyntää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kestävän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paperin</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valmistuksessa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mikä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vähentää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riippuvuutta</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perinteisestä</a:t>
              </a:r>
              <a:r>
                <a:rPr lang="en-US" sz="2104">
                  <a:solidFill>
                    <a:srgbClr val="09465E"/>
                  </a:solidFill>
                  <a:ea typeface="Calibri (MS) Bold"/>
                  <a:cs typeface="Calibri (MS) Bold"/>
                  <a:sym typeface="Calibri (MS) Bold"/>
                </a:rPr>
                <a:t> </a:t>
              </a:r>
              <a:r>
                <a:rPr lang="en-US" sz="2104" err="1">
                  <a:solidFill>
                    <a:srgbClr val="09465E"/>
                  </a:solidFill>
                  <a:ea typeface="Calibri (MS) Bold"/>
                  <a:cs typeface="Calibri (MS) Bold"/>
                  <a:sym typeface="Calibri (MS) Bold"/>
                </a:rPr>
                <a:t>puumassasta</a:t>
              </a:r>
              <a:r>
                <a:rPr lang="en-US" sz="2104">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572459"/>
            <a:chOff x="0" y="0"/>
            <a:chExt cx="7453634" cy="1305540"/>
          </a:xfrm>
        </p:grpSpPr>
        <p:sp>
          <p:nvSpPr>
            <p:cNvPr id="15" name="Freeform 15"/>
            <p:cNvSpPr/>
            <p:nvPr/>
          </p:nvSpPr>
          <p:spPr>
            <a:xfrm>
              <a:off x="0" y="0"/>
              <a:ext cx="7453630" cy="1305560"/>
            </a:xfrm>
            <a:custGeom>
              <a:avLst/>
              <a:gdLst/>
              <a:ahLst/>
              <a:cxnLst/>
              <a:rect l="l" t="t" r="r" b="b"/>
              <a:pathLst>
                <a:path w="7453630" h="1305560">
                  <a:moveTo>
                    <a:pt x="0" y="0"/>
                  </a:moveTo>
                  <a:lnTo>
                    <a:pt x="7453630" y="0"/>
                  </a:lnTo>
                  <a:lnTo>
                    <a:pt x="7453630" y="1305560"/>
                  </a:lnTo>
                  <a:lnTo>
                    <a:pt x="0" y="1305560"/>
                  </a:lnTo>
                  <a:close/>
                </a:path>
              </a:pathLst>
            </a:custGeom>
            <a:solidFill>
              <a:srgbClr val="60BA47"/>
            </a:solidFill>
          </p:spPr>
          <p:txBody>
            <a:bodyPr/>
            <a:lstStyle/>
            <a:p>
              <a:endParaRPr lang="fi-FI"/>
            </a:p>
          </p:txBody>
        </p:sp>
        <p:sp>
          <p:nvSpPr>
            <p:cNvPr id="16" name="TextBox 16"/>
            <p:cNvSpPr txBox="1"/>
            <p:nvPr/>
          </p:nvSpPr>
          <p:spPr>
            <a:xfrm>
              <a:off x="0" y="-28575"/>
              <a:ext cx="7453634" cy="1334115"/>
            </a:xfrm>
            <a:prstGeom prst="rect">
              <a:avLst/>
            </a:prstGeom>
          </p:spPr>
          <p:txBody>
            <a:bodyPr lIns="29700" tIns="29700" rIns="29700" bIns="29700" rtlCol="0" anchor="ctr"/>
            <a:lstStyle/>
            <a:p>
              <a:pPr marL="0" lvl="0" indent="0" algn="ctr">
                <a:lnSpc>
                  <a:spcPts val="2547"/>
                </a:lnSpc>
              </a:pPr>
              <a:r>
                <a:rPr lang="en-US" sz="2358" b="1">
                  <a:solidFill>
                    <a:srgbClr val="FFFFFF"/>
                  </a:solidFill>
                  <a:latin typeface="Calibri (MS) Bold"/>
                  <a:ea typeface="Calibri (MS) Bold"/>
                  <a:cs typeface="Calibri (MS) Bold"/>
                  <a:sym typeface="Calibri (MS) Bold"/>
                </a:rPr>
                <a:t>4. </a:t>
              </a:r>
              <a:r>
                <a:rPr lang="en-US" sz="2358" b="1" err="1">
                  <a:solidFill>
                    <a:srgbClr val="FFFFFF"/>
                  </a:solidFill>
                  <a:latin typeface="Calibri (MS) Bold"/>
                  <a:ea typeface="Calibri (MS) Bold"/>
                  <a:cs typeface="Calibri (MS) Bold"/>
                  <a:sym typeface="Calibri (MS) Bold"/>
                </a:rPr>
                <a:t>Omenan</a:t>
              </a:r>
              <a:r>
                <a:rPr lang="en-US" sz="2358" b="1">
                  <a:solidFill>
                    <a:srgbClr val="FFFFFF"/>
                  </a:solidFill>
                  <a:latin typeface="Calibri (MS) Bold"/>
                  <a:ea typeface="Calibri (MS) Bold"/>
                  <a:cs typeface="Calibri (MS) Bold"/>
                  <a:sym typeface="Calibri (MS) Bold"/>
                </a:rPr>
                <a:t> </a:t>
              </a:r>
              <a:r>
                <a:rPr lang="en-US" sz="2358" b="1" err="1">
                  <a:solidFill>
                    <a:srgbClr val="FFFFFF"/>
                  </a:solidFill>
                  <a:latin typeface="Calibri (MS) Bold"/>
                  <a:ea typeface="Calibri (MS) Bold"/>
                  <a:cs typeface="Calibri (MS) Bold"/>
                  <a:sym typeface="Calibri (MS) Bold"/>
                </a:rPr>
                <a:t>puristemassa</a:t>
              </a:r>
              <a:endParaRPr lang="en-US" sz="2358" b="1">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grpSp>
        <p:nvGrpSpPr>
          <p:cNvPr id="18" name="Group 18"/>
          <p:cNvGrpSpPr/>
          <p:nvPr/>
        </p:nvGrpSpPr>
        <p:grpSpPr>
          <a:xfrm>
            <a:off x="974532" y="2316432"/>
            <a:ext cx="2627436" cy="1232213"/>
            <a:chOff x="0" y="0"/>
            <a:chExt cx="5992088" cy="2810164"/>
          </a:xfrm>
        </p:grpSpPr>
        <p:sp>
          <p:nvSpPr>
            <p:cNvPr id="19" name="Freeform 19"/>
            <p:cNvSpPr/>
            <p:nvPr/>
          </p:nvSpPr>
          <p:spPr>
            <a:xfrm>
              <a:off x="12700" y="-419608"/>
              <a:ext cx="5966587" cy="3217037"/>
            </a:xfrm>
            <a:custGeom>
              <a:avLst/>
              <a:gdLst/>
              <a:ahLst/>
              <a:cxnLst/>
              <a:rect l="l" t="t" r="r" b="b"/>
              <a:pathLst>
                <a:path w="5966587" h="3217037">
                  <a:moveTo>
                    <a:pt x="0" y="896493"/>
                  </a:moveTo>
                  <a:cubicBezTo>
                    <a:pt x="0" y="640080"/>
                    <a:pt x="208788" y="432308"/>
                    <a:pt x="466344" y="432308"/>
                  </a:cubicBezTo>
                  <a:lnTo>
                    <a:pt x="994410" y="432308"/>
                  </a:lnTo>
                  <a:lnTo>
                    <a:pt x="2737866" y="0"/>
                  </a:lnTo>
                  <a:lnTo>
                    <a:pt x="2486152" y="432308"/>
                  </a:lnTo>
                  <a:lnTo>
                    <a:pt x="5500243" y="432308"/>
                  </a:lnTo>
                  <a:cubicBezTo>
                    <a:pt x="5757799" y="432308"/>
                    <a:pt x="5966587" y="640080"/>
                    <a:pt x="5966587" y="896493"/>
                  </a:cubicBezTo>
                  <a:lnTo>
                    <a:pt x="5966587" y="1592580"/>
                  </a:lnTo>
                  <a:lnTo>
                    <a:pt x="5966587" y="2752852"/>
                  </a:lnTo>
                  <a:cubicBezTo>
                    <a:pt x="5966587" y="3009138"/>
                    <a:pt x="5757799" y="3217037"/>
                    <a:pt x="5500243" y="3217037"/>
                  </a:cubicBezTo>
                  <a:lnTo>
                    <a:pt x="2486152" y="3217037"/>
                  </a:lnTo>
                  <a:lnTo>
                    <a:pt x="994410" y="3217037"/>
                  </a:lnTo>
                  <a:lnTo>
                    <a:pt x="466344" y="3217037"/>
                  </a:lnTo>
                  <a:cubicBezTo>
                    <a:pt x="208788" y="3217037"/>
                    <a:pt x="0" y="3009265"/>
                    <a:pt x="0" y="2752979"/>
                  </a:cubicBezTo>
                  <a:lnTo>
                    <a:pt x="0" y="1592580"/>
                  </a:lnTo>
                  <a:lnTo>
                    <a:pt x="0" y="896493"/>
                  </a:lnTo>
                  <a:close/>
                </a:path>
              </a:pathLst>
            </a:custGeom>
            <a:solidFill>
              <a:srgbClr val="F26650"/>
            </a:solidFill>
          </p:spPr>
          <p:txBody>
            <a:bodyPr/>
            <a:lstStyle/>
            <a:p>
              <a:endParaRPr lang="fi-FI"/>
            </a:p>
          </p:txBody>
        </p:sp>
        <p:sp>
          <p:nvSpPr>
            <p:cNvPr id="20" name="Freeform 20"/>
            <p:cNvSpPr/>
            <p:nvPr/>
          </p:nvSpPr>
          <p:spPr>
            <a:xfrm>
              <a:off x="0" y="-433197"/>
              <a:ext cx="5991987" cy="3243326"/>
            </a:xfrm>
            <a:custGeom>
              <a:avLst/>
              <a:gdLst/>
              <a:ahLst/>
              <a:cxnLst/>
              <a:rect l="l" t="t" r="r" b="b"/>
              <a:pathLst>
                <a:path w="5991987" h="3243326">
                  <a:moveTo>
                    <a:pt x="0" y="910082"/>
                  </a:moveTo>
                  <a:cubicBezTo>
                    <a:pt x="0" y="646684"/>
                    <a:pt x="214503" y="433197"/>
                    <a:pt x="479044" y="433197"/>
                  </a:cubicBezTo>
                  <a:lnTo>
                    <a:pt x="1007110" y="433197"/>
                  </a:lnTo>
                  <a:lnTo>
                    <a:pt x="1007110" y="445897"/>
                  </a:lnTo>
                  <a:lnTo>
                    <a:pt x="1004062" y="433578"/>
                  </a:lnTo>
                  <a:lnTo>
                    <a:pt x="2747518" y="1270"/>
                  </a:lnTo>
                  <a:cubicBezTo>
                    <a:pt x="2752471" y="0"/>
                    <a:pt x="2757678" y="1905"/>
                    <a:pt x="2760726" y="5969"/>
                  </a:cubicBezTo>
                  <a:cubicBezTo>
                    <a:pt x="2763774" y="10033"/>
                    <a:pt x="2764155" y="15621"/>
                    <a:pt x="2761488" y="19939"/>
                  </a:cubicBezTo>
                  <a:lnTo>
                    <a:pt x="2509774" y="452247"/>
                  </a:lnTo>
                  <a:lnTo>
                    <a:pt x="2498852" y="445897"/>
                  </a:lnTo>
                  <a:lnTo>
                    <a:pt x="2498852" y="433197"/>
                  </a:lnTo>
                  <a:lnTo>
                    <a:pt x="5512943" y="433197"/>
                  </a:lnTo>
                  <a:lnTo>
                    <a:pt x="5512943" y="445897"/>
                  </a:lnTo>
                  <a:lnTo>
                    <a:pt x="5512943" y="433197"/>
                  </a:lnTo>
                  <a:cubicBezTo>
                    <a:pt x="5777484" y="433197"/>
                    <a:pt x="5991987" y="646684"/>
                    <a:pt x="5991987" y="910082"/>
                  </a:cubicBezTo>
                  <a:lnTo>
                    <a:pt x="5979287" y="910082"/>
                  </a:lnTo>
                  <a:lnTo>
                    <a:pt x="5966587" y="910082"/>
                  </a:lnTo>
                  <a:cubicBezTo>
                    <a:pt x="5966587" y="903097"/>
                    <a:pt x="5972302" y="897382"/>
                    <a:pt x="5979287" y="897382"/>
                  </a:cubicBezTo>
                  <a:cubicBezTo>
                    <a:pt x="5986272" y="897382"/>
                    <a:pt x="5991987" y="903097"/>
                    <a:pt x="5991987" y="910082"/>
                  </a:cubicBezTo>
                  <a:lnTo>
                    <a:pt x="5991987" y="1606169"/>
                  </a:lnTo>
                  <a:lnTo>
                    <a:pt x="5979287" y="1606169"/>
                  </a:lnTo>
                  <a:lnTo>
                    <a:pt x="5991987" y="1606169"/>
                  </a:lnTo>
                  <a:lnTo>
                    <a:pt x="5991987" y="2766441"/>
                  </a:lnTo>
                  <a:lnTo>
                    <a:pt x="5979287" y="2766441"/>
                  </a:lnTo>
                  <a:lnTo>
                    <a:pt x="5991987" y="2766441"/>
                  </a:lnTo>
                  <a:cubicBezTo>
                    <a:pt x="5991987" y="3029839"/>
                    <a:pt x="5777484" y="3243326"/>
                    <a:pt x="5512943" y="3243326"/>
                  </a:cubicBezTo>
                  <a:lnTo>
                    <a:pt x="5512943" y="3230626"/>
                  </a:lnTo>
                  <a:lnTo>
                    <a:pt x="5512943" y="3243326"/>
                  </a:lnTo>
                  <a:lnTo>
                    <a:pt x="2498852" y="3243326"/>
                  </a:lnTo>
                  <a:lnTo>
                    <a:pt x="2498852" y="3230626"/>
                  </a:lnTo>
                  <a:lnTo>
                    <a:pt x="2498852" y="3243326"/>
                  </a:lnTo>
                  <a:lnTo>
                    <a:pt x="1007110" y="3243326"/>
                  </a:lnTo>
                  <a:lnTo>
                    <a:pt x="1007110" y="3230626"/>
                  </a:lnTo>
                  <a:lnTo>
                    <a:pt x="1007110" y="3217926"/>
                  </a:lnTo>
                  <a:lnTo>
                    <a:pt x="1007110" y="3230626"/>
                  </a:lnTo>
                  <a:lnTo>
                    <a:pt x="1007110" y="3243326"/>
                  </a:lnTo>
                  <a:lnTo>
                    <a:pt x="479044" y="3243326"/>
                  </a:lnTo>
                  <a:lnTo>
                    <a:pt x="479044" y="3230626"/>
                  </a:lnTo>
                  <a:lnTo>
                    <a:pt x="479044" y="3243326"/>
                  </a:lnTo>
                  <a:cubicBezTo>
                    <a:pt x="214503" y="3243326"/>
                    <a:pt x="0" y="3029966"/>
                    <a:pt x="0" y="2766568"/>
                  </a:cubicBezTo>
                  <a:lnTo>
                    <a:pt x="0" y="1606169"/>
                  </a:lnTo>
                  <a:lnTo>
                    <a:pt x="12700" y="1606169"/>
                  </a:lnTo>
                  <a:lnTo>
                    <a:pt x="0" y="1606169"/>
                  </a:lnTo>
                  <a:lnTo>
                    <a:pt x="0" y="910082"/>
                  </a:lnTo>
                  <a:cubicBezTo>
                    <a:pt x="0" y="903097"/>
                    <a:pt x="5715" y="897382"/>
                    <a:pt x="12700" y="897382"/>
                  </a:cubicBezTo>
                  <a:cubicBezTo>
                    <a:pt x="19685" y="897382"/>
                    <a:pt x="25400" y="903097"/>
                    <a:pt x="25400" y="910082"/>
                  </a:cubicBezTo>
                  <a:lnTo>
                    <a:pt x="12700" y="910082"/>
                  </a:lnTo>
                  <a:lnTo>
                    <a:pt x="0" y="910082"/>
                  </a:lnTo>
                  <a:moveTo>
                    <a:pt x="25400" y="910082"/>
                  </a:moveTo>
                  <a:cubicBezTo>
                    <a:pt x="25400" y="917067"/>
                    <a:pt x="19685" y="922782"/>
                    <a:pt x="12700" y="922782"/>
                  </a:cubicBezTo>
                  <a:cubicBezTo>
                    <a:pt x="5715" y="922782"/>
                    <a:pt x="0" y="917067"/>
                    <a:pt x="0" y="910082"/>
                  </a:cubicBezTo>
                  <a:lnTo>
                    <a:pt x="12700" y="910082"/>
                  </a:lnTo>
                  <a:lnTo>
                    <a:pt x="12700" y="922782"/>
                  </a:lnTo>
                  <a:lnTo>
                    <a:pt x="12700" y="910082"/>
                  </a:lnTo>
                  <a:lnTo>
                    <a:pt x="25400" y="910082"/>
                  </a:lnTo>
                  <a:lnTo>
                    <a:pt x="25400" y="1606169"/>
                  </a:lnTo>
                  <a:lnTo>
                    <a:pt x="25400" y="2766441"/>
                  </a:lnTo>
                  <a:lnTo>
                    <a:pt x="12700" y="2766441"/>
                  </a:lnTo>
                  <a:lnTo>
                    <a:pt x="25400" y="2766441"/>
                  </a:lnTo>
                  <a:cubicBezTo>
                    <a:pt x="25400" y="3015742"/>
                    <a:pt x="228473" y="3217926"/>
                    <a:pt x="479044" y="3217926"/>
                  </a:cubicBezTo>
                  <a:lnTo>
                    <a:pt x="1007110" y="3217926"/>
                  </a:lnTo>
                  <a:cubicBezTo>
                    <a:pt x="1014095" y="3217926"/>
                    <a:pt x="1019810" y="3223641"/>
                    <a:pt x="1019810" y="3230626"/>
                  </a:cubicBezTo>
                  <a:cubicBezTo>
                    <a:pt x="1019810" y="3237611"/>
                    <a:pt x="1014095" y="3243326"/>
                    <a:pt x="1007110" y="3243326"/>
                  </a:cubicBezTo>
                  <a:cubicBezTo>
                    <a:pt x="1000125" y="3243326"/>
                    <a:pt x="994410" y="3237611"/>
                    <a:pt x="994410" y="3230626"/>
                  </a:cubicBezTo>
                  <a:cubicBezTo>
                    <a:pt x="994410" y="3223641"/>
                    <a:pt x="1000125" y="3217926"/>
                    <a:pt x="1007110" y="3217926"/>
                  </a:cubicBezTo>
                  <a:lnTo>
                    <a:pt x="2498852" y="3217926"/>
                  </a:lnTo>
                  <a:lnTo>
                    <a:pt x="5512943" y="3217926"/>
                  </a:lnTo>
                  <a:cubicBezTo>
                    <a:pt x="5763514" y="3217926"/>
                    <a:pt x="5966587" y="3015742"/>
                    <a:pt x="5966587" y="2766441"/>
                  </a:cubicBezTo>
                  <a:lnTo>
                    <a:pt x="5966587" y="1606169"/>
                  </a:lnTo>
                  <a:lnTo>
                    <a:pt x="5966587" y="910082"/>
                  </a:lnTo>
                  <a:lnTo>
                    <a:pt x="5979287" y="910082"/>
                  </a:lnTo>
                  <a:lnTo>
                    <a:pt x="5979287" y="922782"/>
                  </a:lnTo>
                  <a:lnTo>
                    <a:pt x="5979287" y="910082"/>
                  </a:lnTo>
                  <a:lnTo>
                    <a:pt x="5991987" y="910082"/>
                  </a:lnTo>
                  <a:cubicBezTo>
                    <a:pt x="5991987" y="917067"/>
                    <a:pt x="5986272" y="922782"/>
                    <a:pt x="5979287" y="922782"/>
                  </a:cubicBezTo>
                  <a:cubicBezTo>
                    <a:pt x="5972302" y="922782"/>
                    <a:pt x="5966587" y="917067"/>
                    <a:pt x="5966587" y="910082"/>
                  </a:cubicBezTo>
                  <a:cubicBezTo>
                    <a:pt x="5966714" y="660781"/>
                    <a:pt x="5763641" y="458597"/>
                    <a:pt x="5512943" y="458597"/>
                  </a:cubicBezTo>
                  <a:lnTo>
                    <a:pt x="2498852" y="458597"/>
                  </a:lnTo>
                  <a:cubicBezTo>
                    <a:pt x="2494280" y="458597"/>
                    <a:pt x="2490089" y="456184"/>
                    <a:pt x="2487803" y="452247"/>
                  </a:cubicBezTo>
                  <a:cubicBezTo>
                    <a:pt x="2485517" y="448310"/>
                    <a:pt x="2485517" y="443484"/>
                    <a:pt x="2487803" y="439547"/>
                  </a:cubicBezTo>
                  <a:lnTo>
                    <a:pt x="2739517" y="7239"/>
                  </a:lnTo>
                  <a:lnTo>
                    <a:pt x="2750439" y="13589"/>
                  </a:lnTo>
                  <a:lnTo>
                    <a:pt x="2753487" y="25908"/>
                  </a:lnTo>
                  <a:lnTo>
                    <a:pt x="1010158" y="458216"/>
                  </a:lnTo>
                  <a:cubicBezTo>
                    <a:pt x="1009142" y="458470"/>
                    <a:pt x="1008126" y="458597"/>
                    <a:pt x="1007110" y="458597"/>
                  </a:cubicBezTo>
                  <a:lnTo>
                    <a:pt x="479044" y="458597"/>
                  </a:lnTo>
                  <a:lnTo>
                    <a:pt x="479044" y="445897"/>
                  </a:lnTo>
                  <a:lnTo>
                    <a:pt x="479044" y="458597"/>
                  </a:lnTo>
                  <a:cubicBezTo>
                    <a:pt x="228473" y="458597"/>
                    <a:pt x="25400" y="660781"/>
                    <a:pt x="25400" y="910082"/>
                  </a:cubicBezTo>
                  <a:close/>
                </a:path>
              </a:pathLst>
            </a:custGeom>
            <a:solidFill>
              <a:srgbClr val="012A2A"/>
            </a:solidFill>
          </p:spPr>
          <p:txBody>
            <a:bodyPr/>
            <a:lstStyle/>
            <a:p>
              <a:endParaRPr lang="fi-FI"/>
            </a:p>
          </p:txBody>
        </p:sp>
        <p:sp>
          <p:nvSpPr>
            <p:cNvPr id="21" name="TextBox 21"/>
            <p:cNvSpPr txBox="1"/>
            <p:nvPr/>
          </p:nvSpPr>
          <p:spPr>
            <a:xfrm>
              <a:off x="0" y="-38100"/>
              <a:ext cx="5992088" cy="2848264"/>
            </a:xfrm>
            <a:prstGeom prst="rect">
              <a:avLst/>
            </a:prstGeom>
          </p:spPr>
          <p:txBody>
            <a:bodyPr lIns="29700" tIns="29700" rIns="29700" bIns="29700" rtlCol="0" anchor="ctr"/>
            <a:lstStyle/>
            <a:p>
              <a:pPr marL="0" lvl="0" indent="0" algn="ctr">
                <a:lnSpc>
                  <a:spcPts val="2104"/>
                </a:lnSpc>
              </a:pPr>
              <a:r>
                <a:rPr lang="en-US" sz="1753">
                  <a:solidFill>
                    <a:srgbClr val="FFFFFF"/>
                  </a:solidFill>
                  <a:latin typeface="Calibri (MS)"/>
                  <a:ea typeface="Calibri (MS)"/>
                  <a:cs typeface="Calibri (MS)"/>
                  <a:sym typeface="Calibri (MS)"/>
                </a:rPr>
                <a:t>Puristemassa = massa, kuoret ja siemenet YHDISTETTY!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7DA853-975D-4043-BCAC-C062E915F184}">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865EAD-AD8B-4904-A4A0-E279EFDE7B3A}">
  <ds:schemaRefs>
    <ds:schemaRef ds:uri="http://schemas.microsoft.com/sharepoint/v3/contenttype/forms"/>
  </ds:schemaRefs>
</ds:datastoreItem>
</file>

<file path=customXml/itemProps3.xml><?xml version="1.0" encoding="utf-8"?>
<ds:datastoreItem xmlns:ds="http://schemas.openxmlformats.org/officeDocument/2006/customXml" ds:itemID="{DA3302DC-615B-4C6E-BF6D-9F4A6B534850}">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Custom</PresentationFormat>
  <Paragraphs>65</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 (MS)</vt:lpstr>
      <vt:lpstr>Calibri</vt:lpstr>
      <vt:lpstr>Montserrat Light</vt:lpstr>
      <vt:lpstr>Aptos</vt:lpstr>
      <vt:lpstr>Montserrat</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Anna-Maria Saarela</dc:creator>
  <cp:lastModifiedBy>Paula Whyte ( Momentum Consulting )</cp:lastModifiedBy>
  <cp:revision>2</cp:revision>
  <dcterms:created xsi:type="dcterms:W3CDTF">2006-08-16T00:00:00Z</dcterms:created>
  <dcterms:modified xsi:type="dcterms:W3CDTF">2025-03-28T09:57:09Z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