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9"/>
  </p:notesMasterIdLst>
  <p:sldIdLst>
    <p:sldId id="4379" r:id="rId5"/>
    <p:sldId id="257" r:id="rId6"/>
    <p:sldId id="263" r:id="rId7"/>
    <p:sldId id="258" r:id="rId8"/>
    <p:sldId id="259" r:id="rId9"/>
    <p:sldId id="260" r:id="rId10"/>
    <p:sldId id="261" r:id="rId11"/>
    <p:sldId id="262" r:id="rId12"/>
    <p:sldId id="269" r:id="rId13"/>
    <p:sldId id="266" r:id="rId14"/>
    <p:sldId id="267" r:id="rId15"/>
    <p:sldId id="268" r:id="rId16"/>
    <p:sldId id="264" r:id="rId17"/>
    <p:sldId id="265" r:id="rId18"/>
  </p:sldIdLst>
  <p:sldSz cx="12192000" cy="6858000"/>
  <p:notesSz cx="6858000" cy="9144000"/>
  <p:embeddedFontLst>
    <p:embeddedFont>
      <p:font typeface="Montserrat" panose="00000500000000000000" pitchFamily="2" charset="0"/>
      <p:regular r:id="rId20"/>
      <p:bold r:id="rId21"/>
      <p:italic r:id="rId22"/>
      <p:boldItalic r:id="rId23"/>
    </p:embeddedFont>
    <p:embeddedFont>
      <p:font typeface="Montserrat Light" panose="00000400000000000000" pitchFamily="2" charset="0"/>
      <p:regular r:id="rId24"/>
      <p: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gOa4nXD665u2w9FjnrQqsvDquyh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0B3A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EC7C8B-4510-0CB1-73CB-AE5AB65FFD66}" v="13" dt="2025-03-12T13:44:06.292"/>
    <p1510:client id="{873F4731-6BE2-380E-BCB6-EA2C0C805354}" v="2" dt="2025-03-13T10:07:06.3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954" y="9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14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customschemas.google.com/relationships/presentationmetadata" Target="meta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84640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0827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6063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11339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2167324" y="772370"/>
            <a:ext cx="9320865" cy="4780533"/>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88401" y="385460"/>
            <a:ext cx="4107750" cy="6087079"/>
          </a:xfrm>
          <a:prstGeom prst="rect">
            <a:avLst/>
          </a:prstGeom>
          <a:solidFill>
            <a:srgbClr val="BFBFBF"/>
          </a:solidFill>
          <a:ln>
            <a:noFill/>
          </a:ln>
        </p:spPr>
      </p:sp>
      <p:sp>
        <p:nvSpPr>
          <p:cNvPr id="22" name="Google Shape;22;p14"/>
          <p:cNvSpPr txBox="1">
            <a:spLocks noGrp="1"/>
          </p:cNvSpPr>
          <p:nvPr>
            <p:ph type="body" idx="1"/>
          </p:nvPr>
        </p:nvSpPr>
        <p:spPr>
          <a:xfrm>
            <a:off x="4940627" y="3429001"/>
            <a:ext cx="6331432"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 name="TextBox 1">
            <a:extLst>
              <a:ext uri="{FF2B5EF4-FFF2-40B4-BE49-F238E27FC236}">
                <a16:creationId xmlns:a16="http://schemas.microsoft.com/office/drawing/2014/main" id="{1AEB8342-AFB9-1CB5-1A73-2B625649AB5D}"/>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794E3AD9-B07F-2234-BE2D-A2455A879D82}"/>
              </a:ext>
            </a:extLst>
          </p:cNvPr>
          <p:cNvPicPr>
            <a:picLocks noChangeAspect="1"/>
          </p:cNvPicPr>
          <p:nvPr userDrawn="1"/>
        </p:nvPicPr>
        <p:blipFill>
          <a:blip r:embed="rId2"/>
          <a:stretch>
            <a:fillRect/>
          </a:stretch>
        </p:blipFill>
        <p:spPr>
          <a:xfrm>
            <a:off x="4899159" y="5654687"/>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FEE72F8D-057F-CD99-9E1C-B9F1E3D971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5" name="TextBox 4">
            <a:extLst>
              <a:ext uri="{FF2B5EF4-FFF2-40B4-BE49-F238E27FC236}">
                <a16:creationId xmlns:a16="http://schemas.microsoft.com/office/drawing/2014/main" id="{D0A8771B-250A-6E35-88BA-C0A307607ED5}"/>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9465E"/>
                </a:solidFill>
                <a:latin typeface="Calibri" panose="020F0502020204030204" pitchFamily="34" charset="0"/>
                <a:ea typeface="Calibri" panose="020F0502020204030204" pitchFamily="34" charset="0"/>
                <a:cs typeface="Calibri" panose="020F0502020204030204" pitchFamily="34" charset="0"/>
              </a:rPr>
              <a:t>This license enables </a:t>
            </a:r>
            <a:r>
              <a:rPr lang="en-IE" sz="600" dirty="0" err="1">
                <a:solidFill>
                  <a:srgbClr val="09465E"/>
                </a:solidFill>
                <a:latin typeface="Calibri" panose="020F0502020204030204" pitchFamily="34" charset="0"/>
                <a:ea typeface="Calibri" panose="020F0502020204030204" pitchFamily="34" charset="0"/>
                <a:cs typeface="Calibri" panose="020F0502020204030204" pitchFamily="34" charset="0"/>
              </a:rPr>
              <a:t>reusers</a:t>
            </a:r>
            <a:r>
              <a:rPr lang="en-IE" sz="600" dirty="0">
                <a:solidFill>
                  <a:srgbClr val="09465E"/>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00" dirty="0">
                <a:solidFill>
                  <a:srgbClr val="09465E"/>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a:t>
            </a:r>
          </a:p>
          <a:p>
            <a:pPr algn="just"/>
            <a:r>
              <a:rPr lang="en-US" sz="600" dirty="0">
                <a:solidFill>
                  <a:srgbClr val="09465E"/>
                </a:solidFill>
                <a:latin typeface="Calibri" panose="020F0502020204030204" pitchFamily="34" charset="0"/>
                <a:ea typeface="Calibri" panose="020F0502020204030204" pitchFamily="34" charset="0"/>
                <a:cs typeface="Calibri" panose="020F0502020204030204" pitchFamily="34" charset="0"/>
              </a:rPr>
              <a:t>BY: credit must be given to the creator.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95"/>
        <p:cNvGrpSpPr/>
        <p:nvPr/>
      </p:nvGrpSpPr>
      <p:grpSpPr>
        <a:xfrm>
          <a:off x="0" y="0"/>
          <a:ext cx="0" cy="0"/>
          <a:chOff x="0" y="0"/>
          <a:chExt cx="0" cy="0"/>
        </a:xfrm>
      </p:grpSpPr>
      <p:sp>
        <p:nvSpPr>
          <p:cNvPr id="96" name="Google Shape;96;p23"/>
          <p:cNvSpPr/>
          <p:nvPr/>
        </p:nvSpPr>
        <p:spPr>
          <a:xfrm rot="-5400000">
            <a:off x="4192375" y="-642572"/>
            <a:ext cx="3807250" cy="812984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23"/>
          <p:cNvSpPr txBox="1">
            <a:spLocks noGrp="1"/>
          </p:cNvSpPr>
          <p:nvPr>
            <p:ph type="body" idx="1"/>
          </p:nvPr>
        </p:nvSpPr>
        <p:spPr>
          <a:xfrm>
            <a:off x="4063536" y="4285031"/>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3"/>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24"/>
          <p:cNvSpPr>
            <a:spLocks noGrp="1"/>
          </p:cNvSpPr>
          <p:nvPr>
            <p:ph type="pic" idx="2"/>
          </p:nvPr>
        </p:nvSpPr>
        <p:spPr>
          <a:xfrm>
            <a:off x="0" y="-12469"/>
            <a:ext cx="12192000" cy="6870469"/>
          </a:xfrm>
          <a:prstGeom prst="rect">
            <a:avLst/>
          </a:prstGeom>
          <a:solidFill>
            <a:srgbClr val="BFBFBF"/>
          </a:solidFill>
          <a:ln>
            <a:noFill/>
          </a:ln>
        </p:spPr>
      </p:sp>
      <p:sp>
        <p:nvSpPr>
          <p:cNvPr id="102" name="Google Shape;102;p24"/>
          <p:cNvSpPr txBox="1">
            <a:spLocks noGrp="1"/>
          </p:cNvSpPr>
          <p:nvPr>
            <p:ph type="body" idx="1"/>
          </p:nvPr>
        </p:nvSpPr>
        <p:spPr>
          <a:xfrm>
            <a:off x="4063536" y="4333157"/>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4"/>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9465E"/>
              </a:buClr>
              <a:buSzPts val="3000"/>
              <a:buFont typeface="Arial"/>
              <a:buNone/>
              <a:defRPr sz="30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4"/>
        <p:cNvGrpSpPr/>
        <p:nvPr/>
      </p:nvGrpSpPr>
      <p:grpSpPr>
        <a:xfrm>
          <a:off x="0" y="0"/>
          <a:ext cx="0" cy="0"/>
          <a:chOff x="0" y="0"/>
          <a:chExt cx="0" cy="0"/>
        </a:xfrm>
      </p:grpSpPr>
      <p:sp>
        <p:nvSpPr>
          <p:cNvPr id="105" name="Google Shape;105;p25"/>
          <p:cNvSpPr/>
          <p:nvPr/>
        </p:nvSpPr>
        <p:spPr>
          <a:xfrm>
            <a:off x="0" y="16329"/>
            <a:ext cx="4780547" cy="6858000"/>
          </a:xfrm>
          <a:prstGeom prst="rect">
            <a:avLst/>
          </a:prstGeom>
          <a:solidFill>
            <a:srgbClr val="09465E"/>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a:spLocks noGrp="1"/>
          </p:cNvSpPr>
          <p:nvPr>
            <p:ph type="pic" idx="8"/>
          </p:nvPr>
        </p:nvSpPr>
        <p:spPr>
          <a:xfrm>
            <a:off x="-48344" y="0"/>
            <a:ext cx="3570477" cy="6858000"/>
          </a:xfrm>
          <a:prstGeom prst="rect">
            <a:avLst/>
          </a:prstGeom>
          <a:solidFill>
            <a:srgbClr val="D8D8D8"/>
          </a:solidFill>
          <a:ln>
            <a:noFill/>
          </a:ln>
        </p:spPr>
      </p:sp>
      <p:sp>
        <p:nvSpPr>
          <p:cNvPr id="114" name="Google Shape;114;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16"/>
        <p:cNvGrpSpPr/>
        <p:nvPr/>
      </p:nvGrpSpPr>
      <p:grpSpPr>
        <a:xfrm>
          <a:off x="0" y="0"/>
          <a:ext cx="0" cy="0"/>
          <a:chOff x="0" y="0"/>
          <a:chExt cx="0" cy="0"/>
        </a:xfrm>
      </p:grpSpPr>
      <p:sp>
        <p:nvSpPr>
          <p:cNvPr id="117" name="Google Shape;117;p26"/>
          <p:cNvSpPr/>
          <p:nvPr/>
        </p:nvSpPr>
        <p:spPr>
          <a:xfrm>
            <a:off x="0" y="-1"/>
            <a:ext cx="6096000" cy="6844027"/>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26"/>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1"/>
        <p:cNvGrpSpPr/>
        <p:nvPr/>
      </p:nvGrpSpPr>
      <p:grpSpPr>
        <a:xfrm>
          <a:off x="0" y="0"/>
          <a:ext cx="0" cy="0"/>
          <a:chOff x="0" y="0"/>
          <a:chExt cx="0" cy="0"/>
        </a:xfrm>
      </p:grpSpPr>
      <p:sp>
        <p:nvSpPr>
          <p:cNvPr id="122" name="Google Shape;122;p27"/>
          <p:cNvSpPr/>
          <p:nvPr/>
        </p:nvSpPr>
        <p:spPr>
          <a:xfrm rot="-5400000">
            <a:off x="5088466" y="-5088468"/>
            <a:ext cx="2015069"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 Navy">
  <p:cSld name="Divider - Navy">
    <p:spTree>
      <p:nvGrpSpPr>
        <p:cNvPr id="1" name="Shape 125"/>
        <p:cNvGrpSpPr/>
        <p:nvPr/>
      </p:nvGrpSpPr>
      <p:grpSpPr>
        <a:xfrm>
          <a:off x="0" y="0"/>
          <a:ext cx="0" cy="0"/>
          <a:chOff x="0" y="0"/>
          <a:chExt cx="0" cy="0"/>
        </a:xfrm>
      </p:grpSpPr>
      <p:sp>
        <p:nvSpPr>
          <p:cNvPr id="126" name="Google Shape;126;p28"/>
          <p:cNvSpPr/>
          <p:nvPr/>
        </p:nvSpPr>
        <p:spPr>
          <a:xfrm>
            <a:off x="6334298" y="403168"/>
            <a:ext cx="5136791" cy="6051665"/>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27" name="Google Shape;127;p28"/>
          <p:cNvSpPr txBox="1">
            <a:spLocks noGrp="1"/>
          </p:cNvSpPr>
          <p:nvPr>
            <p:ph type="body" idx="1"/>
          </p:nvPr>
        </p:nvSpPr>
        <p:spPr>
          <a:xfrm>
            <a:off x="6777598"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8"/>
          <p:cNvSpPr>
            <a:spLocks noGrp="1"/>
          </p:cNvSpPr>
          <p:nvPr>
            <p:ph type="pic" idx="2"/>
          </p:nvPr>
        </p:nvSpPr>
        <p:spPr>
          <a:xfrm>
            <a:off x="238772" y="2626822"/>
            <a:ext cx="7708195" cy="3396829"/>
          </a:xfrm>
          <a:prstGeom prst="rect">
            <a:avLst/>
          </a:prstGeom>
          <a:solidFill>
            <a:srgbClr val="BFBFBF"/>
          </a:solidFill>
          <a:ln>
            <a:noFill/>
          </a:ln>
        </p:spPr>
      </p:sp>
      <p:sp>
        <p:nvSpPr>
          <p:cNvPr id="129" name="Google Shape;129;p28"/>
          <p:cNvSpPr/>
          <p:nvPr/>
        </p:nvSpPr>
        <p:spPr>
          <a:xfrm>
            <a:off x="8077058" y="2140362"/>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0"/>
        <p:cNvGrpSpPr/>
        <p:nvPr/>
      </p:nvGrpSpPr>
      <p:grpSpPr>
        <a:xfrm>
          <a:off x="0" y="0"/>
          <a:ext cx="0" cy="0"/>
          <a:chOff x="0" y="0"/>
          <a:chExt cx="0" cy="0"/>
        </a:xfrm>
      </p:grpSpPr>
      <p:sp>
        <p:nvSpPr>
          <p:cNvPr id="131" name="Google Shape;131;p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9"/>
          <p:cNvSpPr/>
          <p:nvPr/>
        </p:nvSpPr>
        <p:spPr>
          <a:xfrm rot="10800000" flipH="1">
            <a:off x="11584445" y="0"/>
            <a:ext cx="601406"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p29"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34" name="Google Shape;134;p29"/>
          <p:cNvSpPr>
            <a:spLocks noGrp="1"/>
          </p:cNvSpPr>
          <p:nvPr>
            <p:ph type="pic" idx="2"/>
          </p:nvPr>
        </p:nvSpPr>
        <p:spPr>
          <a:xfrm>
            <a:off x="7735037" y="1373925"/>
            <a:ext cx="2444127" cy="4336988"/>
          </a:xfrm>
          <a:prstGeom prst="rect">
            <a:avLst/>
          </a:prstGeom>
          <a:solidFill>
            <a:srgbClr val="D8D8D8"/>
          </a:solidFill>
          <a:ln>
            <a:noFill/>
          </a:ln>
        </p:spPr>
      </p:sp>
      <p:sp>
        <p:nvSpPr>
          <p:cNvPr id="135" name="Google Shape;135;p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6" name="Google Shape;136;p29"/>
          <p:cNvGrpSpPr/>
          <p:nvPr/>
        </p:nvGrpSpPr>
        <p:grpSpPr>
          <a:xfrm>
            <a:off x="11744173" y="3880524"/>
            <a:ext cx="281949" cy="2748511"/>
            <a:chOff x="7176656" y="8423488"/>
            <a:chExt cx="190704" cy="1859032"/>
          </a:xfrm>
        </p:grpSpPr>
        <p:cxnSp>
          <p:nvCxnSpPr>
            <p:cNvPr id="137" name="Google Shape;137;p29"/>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38" name="Google Shape;138;p29"/>
            <p:cNvPicPr preferRelativeResize="0"/>
            <p:nvPr/>
          </p:nvPicPr>
          <p:blipFill rotWithShape="1">
            <a:blip r:embed="rId3">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525433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descr="A grey and black sign with a person in a circle&#10;&#10;AI-generated content may be incorrect.">
            <a:extLst>
              <a:ext uri="{FF2B5EF4-FFF2-40B4-BE49-F238E27FC236}">
                <a16:creationId xmlns:a16="http://schemas.microsoft.com/office/drawing/2014/main" id="{99D6DC4E-16ED-2239-758D-5E3AB2B6034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388526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3"/>
        <p:cNvGrpSpPr/>
        <p:nvPr/>
      </p:nvGrpSpPr>
      <p:grpSpPr>
        <a:xfrm>
          <a:off x="0" y="0"/>
          <a:ext cx="0" cy="0"/>
          <a:chOff x="0" y="0"/>
          <a:chExt cx="0" cy="0"/>
        </a:xfrm>
      </p:grpSpPr>
      <p:sp>
        <p:nvSpPr>
          <p:cNvPr id="24" name="Google Shape;24;p15"/>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5;p1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6" name="Google Shape;26;p1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8" name="Google Shape;28;p15"/>
          <p:cNvGrpSpPr/>
          <p:nvPr/>
        </p:nvGrpSpPr>
        <p:grpSpPr>
          <a:xfrm>
            <a:off x="11656052" y="3880524"/>
            <a:ext cx="281949" cy="2748511"/>
            <a:chOff x="7176656" y="8423488"/>
            <a:chExt cx="190704" cy="1859032"/>
          </a:xfrm>
        </p:grpSpPr>
        <p:cxnSp>
          <p:nvCxnSpPr>
            <p:cNvPr id="29" name="Google Shape;29;p15"/>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0" name="Google Shape;30;p15"/>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6"/>
          <p:cNvSpPr/>
          <p:nvPr/>
        </p:nvSpPr>
        <p:spPr>
          <a:xfrm rot="10800000" flipH="1">
            <a:off x="0" y="0"/>
            <a:ext cx="601405"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 name="Google Shape;34;p16"/>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35" name="Google Shape;35;p16"/>
          <p:cNvSpPr>
            <a:spLocks noGrp="1"/>
          </p:cNvSpPr>
          <p:nvPr>
            <p:ph type="pic" idx="2"/>
          </p:nvPr>
        </p:nvSpPr>
        <p:spPr>
          <a:xfrm>
            <a:off x="635271" y="2095585"/>
            <a:ext cx="5130800" cy="3913188"/>
          </a:xfrm>
          <a:prstGeom prst="rect">
            <a:avLst/>
          </a:prstGeom>
          <a:solidFill>
            <a:srgbClr val="D8D8D8"/>
          </a:solidFill>
          <a:ln>
            <a:noFill/>
          </a:ln>
        </p:spPr>
      </p:sp>
      <p:sp>
        <p:nvSpPr>
          <p:cNvPr id="36" name="Google Shape;36;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6"/>
          <p:cNvGrpSpPr/>
          <p:nvPr/>
        </p:nvGrpSpPr>
        <p:grpSpPr>
          <a:xfrm>
            <a:off x="138149" y="3764146"/>
            <a:ext cx="281949" cy="2748511"/>
            <a:chOff x="7176656" y="8423488"/>
            <a:chExt cx="190704" cy="1859032"/>
          </a:xfrm>
        </p:grpSpPr>
        <p:cxnSp>
          <p:nvCxnSpPr>
            <p:cNvPr id="38" name="Google Shape;38;p16"/>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9" name="Google Shape;39;p16"/>
            <p:cNvPicPr preferRelativeResize="0"/>
            <p:nvPr/>
          </p:nvPicPr>
          <p:blipFill rotWithShape="1">
            <a:blip r:embed="rId3">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40"/>
        <p:cNvGrpSpPr/>
        <p:nvPr/>
      </p:nvGrpSpPr>
      <p:grpSpPr>
        <a:xfrm>
          <a:off x="0" y="0"/>
          <a:ext cx="0" cy="0"/>
          <a:chOff x="0" y="0"/>
          <a:chExt cx="0" cy="0"/>
        </a:xfrm>
      </p:grpSpPr>
      <p:sp>
        <p:nvSpPr>
          <p:cNvPr id="41" name="Google Shape;41;p17"/>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5" name="Google Shape;45;p17"/>
          <p:cNvGrpSpPr/>
          <p:nvPr/>
        </p:nvGrpSpPr>
        <p:grpSpPr>
          <a:xfrm>
            <a:off x="11656052" y="3880524"/>
            <a:ext cx="281949" cy="2748511"/>
            <a:chOff x="7176656" y="8423488"/>
            <a:chExt cx="190704" cy="1859032"/>
          </a:xfrm>
        </p:grpSpPr>
        <p:cxnSp>
          <p:nvCxnSpPr>
            <p:cNvPr id="46" name="Google Shape;46;p17"/>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47" name="Google Shape;47;p17"/>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48"/>
        <p:cNvGrpSpPr/>
        <p:nvPr/>
      </p:nvGrpSpPr>
      <p:grpSpPr>
        <a:xfrm>
          <a:off x="0" y="0"/>
          <a:ext cx="0" cy="0"/>
          <a:chOff x="0" y="0"/>
          <a:chExt cx="0" cy="0"/>
        </a:xfrm>
      </p:grpSpPr>
      <p:sp>
        <p:nvSpPr>
          <p:cNvPr id="49" name="Google Shape;49;p18"/>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18"/>
          <p:cNvSpPr>
            <a:spLocks noGrp="1"/>
          </p:cNvSpPr>
          <p:nvPr>
            <p:ph type="pic" idx="2"/>
          </p:nvPr>
        </p:nvSpPr>
        <p:spPr>
          <a:xfrm>
            <a:off x="799128" y="746272"/>
            <a:ext cx="10203652" cy="5365455"/>
          </a:xfrm>
          <a:prstGeom prst="rect">
            <a:avLst/>
          </a:prstGeom>
          <a:solidFill>
            <a:srgbClr val="BFBFBF"/>
          </a:solidFill>
          <a:ln>
            <a:noFill/>
          </a:ln>
        </p:spPr>
      </p:sp>
      <p:grpSp>
        <p:nvGrpSpPr>
          <p:cNvPr id="52" name="Google Shape;52;p18"/>
          <p:cNvGrpSpPr/>
          <p:nvPr/>
        </p:nvGrpSpPr>
        <p:grpSpPr>
          <a:xfrm>
            <a:off x="11656052" y="3880524"/>
            <a:ext cx="281949" cy="2748511"/>
            <a:chOff x="7176656" y="8423488"/>
            <a:chExt cx="190704" cy="1859032"/>
          </a:xfrm>
        </p:grpSpPr>
        <p:cxnSp>
          <p:nvCxnSpPr>
            <p:cNvPr id="53" name="Google Shape;53;p18"/>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54" name="Google Shape;54;p18"/>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5"/>
        <p:cNvGrpSpPr/>
        <p:nvPr/>
      </p:nvGrpSpPr>
      <p:grpSpPr>
        <a:xfrm>
          <a:off x="0" y="0"/>
          <a:ext cx="0" cy="0"/>
          <a:chOff x="0" y="0"/>
          <a:chExt cx="0" cy="0"/>
        </a:xfrm>
      </p:grpSpPr>
      <p:sp>
        <p:nvSpPr>
          <p:cNvPr id="56" name="Google Shape;56;p19"/>
          <p:cNvSpPr/>
          <p:nvPr/>
        </p:nvSpPr>
        <p:spPr>
          <a:xfrm>
            <a:off x="7396842" y="5431639"/>
            <a:ext cx="4795157" cy="697353"/>
          </a:xfrm>
          <a:prstGeom prst="rect">
            <a:avLst/>
          </a:prstGeom>
          <a:solidFill>
            <a:srgbClr val="60BA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19"/>
          <p:cNvSpPr>
            <a:spLocks noGrp="1"/>
          </p:cNvSpPr>
          <p:nvPr>
            <p:ph type="pic" idx="2"/>
          </p:nvPr>
        </p:nvSpPr>
        <p:spPr>
          <a:xfrm>
            <a:off x="0" y="2387326"/>
            <a:ext cx="12192000" cy="3233533"/>
          </a:xfrm>
          <a:prstGeom prst="rect">
            <a:avLst/>
          </a:prstGeom>
          <a:solidFill>
            <a:srgbClr val="D8D8D8"/>
          </a:solidFill>
          <a:ln>
            <a:noFill/>
          </a:ln>
        </p:spPr>
      </p:sp>
      <p:sp>
        <p:nvSpPr>
          <p:cNvPr id="58" name="Google Shape;58;p19"/>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9"/>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19"/>
          <p:cNvPicPr preferRelativeResize="0"/>
          <p:nvPr/>
        </p:nvPicPr>
        <p:blipFill rotWithShape="1">
          <a:blip r:embed="rId2">
            <a:alphaModFix/>
          </a:blip>
          <a:srcRect/>
          <a:stretch/>
        </p:blipFill>
        <p:spPr>
          <a:xfrm>
            <a:off x="565420" y="5916072"/>
            <a:ext cx="2054262" cy="457426"/>
          </a:xfrm>
          <a:prstGeom prst="rect">
            <a:avLst/>
          </a:prstGeom>
          <a:noFill/>
          <a:ln>
            <a:noFill/>
          </a:ln>
        </p:spPr>
      </p:pic>
      <p:pic>
        <p:nvPicPr>
          <p:cNvPr id="61" name="Google Shape;61;p19"/>
          <p:cNvPicPr preferRelativeResize="0"/>
          <p:nvPr/>
        </p:nvPicPr>
        <p:blipFill rotWithShape="1">
          <a:blip r:embed="rId3">
            <a:alphaModFix/>
          </a:blip>
          <a:srcRect/>
          <a:stretch/>
        </p:blipFill>
        <p:spPr>
          <a:xfrm>
            <a:off x="8538735" y="50994"/>
            <a:ext cx="3196954" cy="227151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2"/>
        <p:cNvGrpSpPr/>
        <p:nvPr/>
      </p:nvGrpSpPr>
      <p:grpSpPr>
        <a:xfrm>
          <a:off x="0" y="0"/>
          <a:ext cx="0" cy="0"/>
          <a:chOff x="0" y="0"/>
          <a:chExt cx="0" cy="0"/>
        </a:xfrm>
      </p:grpSpPr>
      <p:sp>
        <p:nvSpPr>
          <p:cNvPr id="63" name="Google Shape;63;p20"/>
          <p:cNvSpPr/>
          <p:nvPr/>
        </p:nvSpPr>
        <p:spPr>
          <a:xfrm>
            <a:off x="-2" y="-2"/>
            <a:ext cx="12192000" cy="6858001"/>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65" name="Google Shape;65;p2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66" name="Google Shape;66;p2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waste2worth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67" name="Google Shape;67;p2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68" name="Google Shape;68;p2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69" name="Google Shape;69;p2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0" name="Google Shape;70;p2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71"/>
        <p:cNvGrpSpPr/>
        <p:nvPr/>
      </p:nvGrpSpPr>
      <p:grpSpPr>
        <a:xfrm>
          <a:off x="0" y="0"/>
          <a:ext cx="0" cy="0"/>
          <a:chOff x="0" y="0"/>
          <a:chExt cx="0" cy="0"/>
        </a:xfrm>
      </p:grpSpPr>
      <p:pic>
        <p:nvPicPr>
          <p:cNvPr id="72" name="Google Shape;72;p21"/>
          <p:cNvPicPr preferRelativeResize="0"/>
          <p:nvPr/>
        </p:nvPicPr>
        <p:blipFill rotWithShape="1">
          <a:blip r:embed="rId2">
            <a:alphaModFix/>
          </a:blip>
          <a:srcRect/>
          <a:stretch/>
        </p:blipFill>
        <p:spPr>
          <a:xfrm>
            <a:off x="500106" y="6030484"/>
            <a:ext cx="2054262" cy="457426"/>
          </a:xfrm>
          <a:prstGeom prst="rect">
            <a:avLst/>
          </a:prstGeom>
          <a:noFill/>
          <a:ln>
            <a:noFill/>
          </a:ln>
        </p:spPr>
      </p:pic>
      <p:sp>
        <p:nvSpPr>
          <p:cNvPr id="73" name="Google Shape;73;p21"/>
          <p:cNvSpPr>
            <a:spLocks noGrp="1"/>
          </p:cNvSpPr>
          <p:nvPr>
            <p:ph type="pic" idx="2"/>
          </p:nvPr>
        </p:nvSpPr>
        <p:spPr>
          <a:xfrm>
            <a:off x="0" y="2271713"/>
            <a:ext cx="12192000" cy="3543422"/>
          </a:xfrm>
          <a:prstGeom prst="rect">
            <a:avLst/>
          </a:prstGeom>
          <a:solidFill>
            <a:srgbClr val="BFBFBF"/>
          </a:solidFill>
          <a:ln>
            <a:noFill/>
          </a:ln>
        </p:spPr>
      </p:sp>
      <p:pic>
        <p:nvPicPr>
          <p:cNvPr id="74" name="Google Shape;74;p21"/>
          <p:cNvPicPr preferRelativeResize="0"/>
          <p:nvPr/>
        </p:nvPicPr>
        <p:blipFill rotWithShape="1">
          <a:blip r:embed="rId3">
            <a:alphaModFix/>
          </a:blip>
          <a:srcRect/>
          <a:stretch/>
        </p:blipFill>
        <p:spPr>
          <a:xfrm>
            <a:off x="8538735" y="50994"/>
            <a:ext cx="3196954" cy="227151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5"/>
        <p:cNvGrpSpPr/>
        <p:nvPr/>
      </p:nvGrpSpPr>
      <p:grpSpPr>
        <a:xfrm>
          <a:off x="0" y="0"/>
          <a:ext cx="0" cy="0"/>
          <a:chOff x="0" y="0"/>
          <a:chExt cx="0" cy="0"/>
        </a:xfrm>
      </p:grpSpPr>
      <p:sp>
        <p:nvSpPr>
          <p:cNvPr id="76" name="Google Shape;76;p22"/>
          <p:cNvSpPr/>
          <p:nvPr/>
        </p:nvSpPr>
        <p:spPr>
          <a:xfrm rot="10800000" flipH="1">
            <a:off x="0" y="-2"/>
            <a:ext cx="1378111"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2"/>
          <p:cNvSpPr txBox="1">
            <a:spLocks noGrp="1"/>
          </p:cNvSpPr>
          <p:nvPr>
            <p:ph type="body" idx="1"/>
          </p:nvPr>
        </p:nvSpPr>
        <p:spPr>
          <a:xfrm>
            <a:off x="2267191" y="25455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body" idx="2"/>
          </p:nvPr>
        </p:nvSpPr>
        <p:spPr>
          <a:xfrm>
            <a:off x="3102488" y="2545560"/>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body" idx="3"/>
          </p:nvPr>
        </p:nvSpPr>
        <p:spPr>
          <a:xfrm>
            <a:off x="2267191" y="31234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body" idx="4"/>
          </p:nvPr>
        </p:nvSpPr>
        <p:spPr>
          <a:xfrm>
            <a:off x="3102488" y="3123422"/>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2"/>
          <p:cNvSpPr txBox="1">
            <a:spLocks noGrp="1"/>
          </p:cNvSpPr>
          <p:nvPr>
            <p:ph type="body" idx="5"/>
          </p:nvPr>
        </p:nvSpPr>
        <p:spPr>
          <a:xfrm>
            <a:off x="2267191" y="370249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6"/>
          </p:nvPr>
        </p:nvSpPr>
        <p:spPr>
          <a:xfrm>
            <a:off x="3102488" y="3702491"/>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2"/>
          <p:cNvSpPr txBox="1">
            <a:spLocks noGrp="1"/>
          </p:cNvSpPr>
          <p:nvPr>
            <p:ph type="body" idx="7"/>
          </p:nvPr>
        </p:nvSpPr>
        <p:spPr>
          <a:xfrm>
            <a:off x="2267191" y="428481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2"/>
          <p:cNvSpPr txBox="1">
            <a:spLocks noGrp="1"/>
          </p:cNvSpPr>
          <p:nvPr>
            <p:ph type="body" idx="8"/>
          </p:nvPr>
        </p:nvSpPr>
        <p:spPr>
          <a:xfrm>
            <a:off x="3102488" y="4284817"/>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2"/>
          <p:cNvSpPr txBox="1">
            <a:spLocks noGrp="1"/>
          </p:cNvSpPr>
          <p:nvPr>
            <p:ph type="body" idx="9"/>
          </p:nvPr>
        </p:nvSpPr>
        <p:spPr>
          <a:xfrm>
            <a:off x="2267191" y="486391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2"/>
          <p:cNvSpPr txBox="1">
            <a:spLocks noGrp="1"/>
          </p:cNvSpPr>
          <p:nvPr>
            <p:ph type="body" idx="13"/>
          </p:nvPr>
        </p:nvSpPr>
        <p:spPr>
          <a:xfrm>
            <a:off x="3102488" y="4863916"/>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2"/>
          <p:cNvSpPr/>
          <p:nvPr/>
        </p:nvSpPr>
        <p:spPr>
          <a:xfrm>
            <a:off x="4388307" y="5855031"/>
            <a:ext cx="7016293" cy="6155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465E"/>
              </a:buClr>
              <a:buSzPts val="850"/>
              <a:buFont typeface="Calibri"/>
              <a:buNone/>
            </a:pPr>
            <a:r>
              <a:rPr lang="en-US" sz="850" b="0" i="0" u="none" strike="noStrike" cap="none">
                <a:solidFill>
                  <a:srgbClr val="09465E"/>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850"/>
              <a:buFont typeface="Calibri"/>
              <a:buNone/>
            </a:pPr>
            <a:endParaRPr sz="850" b="0" i="0" u="none" strike="noStrike" cap="none">
              <a:solidFill>
                <a:srgbClr val="09465E"/>
              </a:solidFill>
              <a:latin typeface="Calibri"/>
              <a:ea typeface="Calibri"/>
              <a:cs typeface="Calibri"/>
              <a:sym typeface="Calibri"/>
            </a:endParaRPr>
          </a:p>
        </p:txBody>
      </p:sp>
      <p:sp>
        <p:nvSpPr>
          <p:cNvPr id="88" name="Google Shape;88;p22"/>
          <p:cNvSpPr>
            <a:spLocks noGrp="1"/>
          </p:cNvSpPr>
          <p:nvPr>
            <p:ph type="pic" idx="14"/>
          </p:nvPr>
        </p:nvSpPr>
        <p:spPr>
          <a:xfrm>
            <a:off x="788894" y="340862"/>
            <a:ext cx="11403106" cy="1903699"/>
          </a:xfrm>
          <a:prstGeom prst="rect">
            <a:avLst/>
          </a:prstGeom>
          <a:solidFill>
            <a:srgbClr val="BFBFBF"/>
          </a:solidFill>
          <a:ln>
            <a:noFill/>
          </a:ln>
        </p:spPr>
      </p:sp>
      <p:pic>
        <p:nvPicPr>
          <p:cNvPr id="89" name="Google Shape;89;p22"/>
          <p:cNvPicPr preferRelativeResize="0"/>
          <p:nvPr/>
        </p:nvPicPr>
        <p:blipFill rotWithShape="1">
          <a:blip r:embed="rId2">
            <a:alphaModFix/>
          </a:blip>
          <a:srcRect/>
          <a:stretch/>
        </p:blipFill>
        <p:spPr>
          <a:xfrm>
            <a:off x="2303050" y="5867924"/>
            <a:ext cx="2054262" cy="457426"/>
          </a:xfrm>
          <a:prstGeom prst="rect">
            <a:avLst/>
          </a:prstGeom>
          <a:noFill/>
          <a:ln>
            <a:noFill/>
          </a:ln>
        </p:spPr>
      </p:pic>
      <p:cxnSp>
        <p:nvCxnSpPr>
          <p:cNvPr id="90" name="Google Shape;90;p22"/>
          <p:cNvCxnSpPr/>
          <p:nvPr/>
        </p:nvCxnSpPr>
        <p:spPr>
          <a:xfrm rot="10800000" flipH="1">
            <a:off x="2156224" y="3114739"/>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1" name="Google Shape;91;p22"/>
          <p:cNvCxnSpPr/>
          <p:nvPr/>
        </p:nvCxnSpPr>
        <p:spPr>
          <a:xfrm rot="10800000" flipH="1">
            <a:off x="2156224" y="3692562"/>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2" name="Google Shape;92;p22"/>
          <p:cNvCxnSpPr/>
          <p:nvPr/>
        </p:nvCxnSpPr>
        <p:spPr>
          <a:xfrm rot="10800000" flipH="1">
            <a:off x="2156224" y="4270385"/>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3" name="Google Shape;93;p22"/>
          <p:cNvCxnSpPr/>
          <p:nvPr/>
        </p:nvCxnSpPr>
        <p:spPr>
          <a:xfrm rot="10800000" flipH="1">
            <a:off x="2156224" y="4848208"/>
            <a:ext cx="8867227" cy="14543"/>
          </a:xfrm>
          <a:prstGeom prst="straightConnector1">
            <a:avLst/>
          </a:prstGeom>
          <a:noFill/>
          <a:ln w="19050" cap="flat" cmpd="sng">
            <a:solidFill>
              <a:srgbClr val="60BA47"/>
            </a:solidFill>
            <a:prstDash val="solid"/>
            <a:miter lim="800000"/>
            <a:headEnd type="none" w="sm" len="sm"/>
            <a:tailEnd type="none" w="sm" len="sm"/>
          </a:ln>
        </p:spPr>
      </p:cxnSp>
      <p:sp>
        <p:nvSpPr>
          <p:cNvPr id="94" name="Google Shape;94;p22"/>
          <p:cNvSpPr/>
          <p:nvPr/>
        </p:nvSpPr>
        <p:spPr>
          <a:xfrm rot="9654881">
            <a:off x="-1705571" y="2672583"/>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11656052" y="3880524"/>
            <a:ext cx="281949" cy="2748511"/>
            <a:chOff x="7176656" y="8423488"/>
            <a:chExt cx="190704" cy="1859032"/>
          </a:xfrm>
        </p:grpSpPr>
        <p:cxnSp>
          <p:nvCxnSpPr>
            <p:cNvPr id="11" name="Google Shape;11;p12"/>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2" name="Google Shape;12;p12"/>
            <p:cNvPicPr preferRelativeResize="0"/>
            <p:nvPr/>
          </p:nvPicPr>
          <p:blipFill rotWithShape="1">
            <a:blip r:embed="rId19">
              <a:alphaModFix/>
            </a:blip>
            <a:srcRect l="11683" t="85071" r="9500" b="5683"/>
            <a:stretch/>
          </p:blipFill>
          <p:spPr>
            <a:xfrm rot="-5400000">
              <a:off x="6377328" y="9251339"/>
              <a:ext cx="1806222" cy="150519"/>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https://www.luke.fi/fi/blogit/nain-kaura-kapusi-huipulle-ja-nain-se-pysyy-siella"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www.kemiamedia.fi/fazerin-voitokas-innovaatio-ksylitolia-kauran-kuorista/" TargetMode="External"/><Relationship Id="rId5" Type="http://schemas.openxmlformats.org/officeDocument/2006/relationships/hyperlink" Target="https://www.kemiamedia.fi/akanoista-kasvosuihkeeksi-fazerin-kauraksylitoli-maustaa-kotimaista-luonnonkosmetiikkaa/" TargetMode="External"/><Relationship Id="rId4" Type="http://schemas.openxmlformats.org/officeDocument/2006/relationships/hyperlink" Target="https://www.kemiamedia.fi/fazer-kehitti-sivuvirrastaan-uuden-raaka-aineen-kasvipohjainen-kauraproteiini-sopii-moneen-kayttoo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uusiouutiset.fi/fazerin-uudet-kaura-kaakaokonvehdit-syntyvat-tuotannon-ylijaamasta-ja-sivuvirroista/" TargetMode="External"/><Relationship Id="rId7" Type="http://schemas.openxmlformats.org/officeDocument/2006/relationships/hyperlink" Target="https://www.fazergroup.com/fi/medialle/uutiset2/?id=4691750"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kemia-lehti.fi/kauraksylitolia-koivunkuorta-ja-lakkaoljya-lumene-hyodyntaa-teollisuuden-sivuvirtoja/" TargetMode="External"/><Relationship Id="rId5" Type="http://schemas.openxmlformats.org/officeDocument/2006/relationships/hyperlink" Target="https://myllarin.fi/inspiraatio/kaura-kiertaa-lannoitteena-takaisin-pellolle/" TargetMode="External"/><Relationship Id="rId4" Type="http://schemas.openxmlformats.org/officeDocument/2006/relationships/hyperlink" Target="https://www.tuni.fi/fi/ajankohtaista/kauran-kuoresta-keksitty-akanoista-tehty-leipapussi-arkipaivan-kiertotaloutt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ivuvirtaporssi.fi/"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hyperlink" Target="https://www.youtube.com/watch?v=iCssLrRbQLA" TargetMode="External"/><Relationship Id="rId4" Type="http://schemas.openxmlformats.org/officeDocument/2006/relationships/hyperlink" Target="https://projects.luke.fi/biomassa-atlas/e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uusiouutiset.fi/fazerin-uudet-kaura-kaakaokonvehdit-syntyvat-tuotannon-ylijaamasta-ja-sivuvirroista/"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yllarin.fi/inspiraatio/kaura-kiertaa-lannoitteena-takaisin-pellolle/"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www.kemiamedia.fi/akanoista-kasvosuihkeeksi-fazerin-kauraksylitoli-maustaa-kotimaista-luonnonkosmetiikkaa/"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tuni.fi/fi/ajankohtaista/kauran-kuoresta-keksitty-akanoista-tehty-leipapussi-arkipaivan-kiertotaloutta"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jokipiinpellava.fi/tuote/kauratyyn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www.fazergroup.com/sv/nyheter-och-media/nyheter/?id=469178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Rolled oats in wooden bowl and table">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a:srcRect t="10555" r="8464" b="45331"/>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5303055" cy="646331"/>
          </a:xfrm>
          <a:prstGeom prst="rect">
            <a:avLst/>
          </a:prstGeom>
          <a:solidFill>
            <a:schemeClr val="bg1"/>
          </a:solid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OATS – Waste Exploration </a:t>
            </a:r>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567810" y="1036908"/>
            <a:ext cx="6759570" cy="5166300"/>
          </a:xfrm>
          <a:prstGeom prst="rect">
            <a:avLst/>
          </a:prstGeom>
          <a:noFill/>
          <a:ln>
            <a:noFill/>
          </a:ln>
        </p:spPr>
        <p:txBody>
          <a:bodyPr spcFirstLastPara="1" wrap="square" lIns="91425" tIns="45700" rIns="91425" bIns="45700" anchor="t" anchorCtr="0">
            <a:noAutofit/>
          </a:bodyPr>
          <a:lstStyle/>
          <a:p>
            <a:pPr indent="0">
              <a:lnSpc>
                <a:spcPct val="100000"/>
              </a:lnSpc>
            </a:pPr>
            <a:r>
              <a:rPr lang="en-US" b="1" u="sng" kern="100" dirty="0">
                <a:solidFill>
                  <a:srgbClr val="467886"/>
                </a:solidFill>
                <a:effectLst/>
                <a:hlinkClick r:id="rId3"/>
              </a:rPr>
              <a:t>That's how the oats got to the top and that's how it stays there</a:t>
            </a:r>
            <a:endParaRPr lang="fi-FI" kern="100" dirty="0">
              <a:effectLst/>
            </a:endParaRPr>
          </a:p>
          <a:p>
            <a:pPr indent="0">
              <a:lnSpc>
                <a:spcPct val="100000"/>
              </a:lnSpc>
            </a:pPr>
            <a:r>
              <a:rPr lang="en-US" b="1" kern="100" dirty="0">
                <a:effectLst/>
              </a:rPr>
              <a:t> </a:t>
            </a:r>
            <a:endParaRPr lang="fi-FI" kern="100" dirty="0">
              <a:effectLst/>
            </a:endParaRPr>
          </a:p>
          <a:p>
            <a:pPr indent="0">
              <a:lnSpc>
                <a:spcPct val="100000"/>
              </a:lnSpc>
            </a:pPr>
            <a:r>
              <a:rPr lang="en-US" b="1" u="sng" kern="100" dirty="0">
                <a:solidFill>
                  <a:srgbClr val="467886"/>
                </a:solidFill>
                <a:effectLst/>
                <a:hlinkClick r:id="rId4"/>
              </a:rPr>
              <a:t>Fazer developed a new raw material from its side stream, the plant-based oat protein is suitable for many uses</a:t>
            </a:r>
            <a:endParaRPr lang="fi-FI" kern="100" dirty="0">
              <a:effectLst/>
            </a:endParaRPr>
          </a:p>
          <a:p>
            <a:pPr indent="0">
              <a:lnSpc>
                <a:spcPct val="100000"/>
              </a:lnSpc>
            </a:pPr>
            <a:r>
              <a:rPr lang="en-US" b="1" kern="100" dirty="0">
                <a:effectLst/>
              </a:rPr>
              <a:t> </a:t>
            </a:r>
            <a:endParaRPr lang="fi-FI" kern="100" dirty="0">
              <a:effectLst/>
            </a:endParaRPr>
          </a:p>
          <a:p>
            <a:pPr indent="0">
              <a:lnSpc>
                <a:spcPct val="100000"/>
              </a:lnSpc>
            </a:pPr>
            <a:r>
              <a:rPr lang="en-US" b="1" u="sng" kern="100" dirty="0">
                <a:solidFill>
                  <a:srgbClr val="467886"/>
                </a:solidFill>
                <a:effectLst/>
                <a:hlinkClick r:id="rId5"/>
              </a:rPr>
              <a:t>From chaff to face spray, Fazer's oat xylitol spices up domestic natural cosmetics</a:t>
            </a:r>
            <a:endParaRPr lang="fi-FI" kern="100" dirty="0">
              <a:effectLst/>
            </a:endParaRPr>
          </a:p>
          <a:p>
            <a:pPr indent="0">
              <a:lnSpc>
                <a:spcPct val="100000"/>
              </a:lnSpc>
            </a:pPr>
            <a:r>
              <a:rPr lang="en-US" kern="100" dirty="0">
                <a:effectLst/>
              </a:rPr>
              <a:t> </a:t>
            </a:r>
            <a:endParaRPr lang="fi-FI" kern="100" dirty="0">
              <a:effectLst/>
            </a:endParaRPr>
          </a:p>
          <a:p>
            <a:pPr indent="0">
              <a:lnSpc>
                <a:spcPct val="100000"/>
              </a:lnSpc>
            </a:pPr>
            <a:r>
              <a:rPr lang="en-US" b="1" u="sng" kern="100" dirty="0">
                <a:solidFill>
                  <a:srgbClr val="467886"/>
                </a:solidFill>
                <a:effectLst/>
                <a:hlinkClick r:id="rId6"/>
              </a:rPr>
              <a:t>Fazer's winning innovation xylitol from oat husks</a:t>
            </a:r>
            <a:endParaRPr lang="fi-FI" kern="100" dirty="0">
              <a:effectLst/>
            </a:endParaRPr>
          </a:p>
          <a:p>
            <a:pPr>
              <a:lnSpc>
                <a:spcPct val="115000"/>
              </a:lnSpc>
              <a:spcAft>
                <a:spcPts val="800"/>
              </a:spcAft>
            </a:pPr>
            <a:r>
              <a:rPr lang="en-US" sz="1800" b="1" kern="100" dirty="0">
                <a:effectLst/>
              </a:rPr>
              <a:t> </a:t>
            </a:r>
            <a:endParaRPr lang="fi-FI" sz="1800" kern="100" dirty="0">
              <a:effectLst/>
            </a:endParaRPr>
          </a:p>
        </p:txBody>
      </p:sp>
      <p:sp>
        <p:nvSpPr>
          <p:cNvPr id="194" name="Google Shape;194;p7"/>
          <p:cNvSpPr txBox="1">
            <a:spLocks noGrp="1"/>
          </p:cNvSpPr>
          <p:nvPr>
            <p:ph type="body" idx="2"/>
          </p:nvPr>
        </p:nvSpPr>
        <p:spPr>
          <a:xfrm>
            <a:off x="66450" y="826895"/>
            <a:ext cx="3726900" cy="652800"/>
          </a:xfrm>
          <a:prstGeom prst="rect">
            <a:avLst/>
          </a:prstGeom>
          <a:solidFill>
            <a:srgbClr val="60BA47"/>
          </a:solid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600"/>
              <a:buNone/>
            </a:pPr>
            <a:r>
              <a:rPr lang="en-US" sz="2800" dirty="0"/>
              <a:t>READ MORE</a:t>
            </a:r>
            <a:endParaRPr sz="2800" b="1" dirty="0"/>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30958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583832" y="826895"/>
            <a:ext cx="6768751" cy="5166300"/>
          </a:xfrm>
          <a:prstGeom prst="rect">
            <a:avLst/>
          </a:prstGeom>
          <a:noFill/>
          <a:ln>
            <a:noFill/>
          </a:ln>
        </p:spPr>
        <p:txBody>
          <a:bodyPr spcFirstLastPara="1" wrap="square" lIns="91425" tIns="45700" rIns="91425" bIns="45700" anchor="t" anchorCtr="0">
            <a:noAutofit/>
          </a:bodyPr>
          <a:lstStyle/>
          <a:p>
            <a:pPr indent="0">
              <a:lnSpc>
                <a:spcPct val="100000"/>
              </a:lnSpc>
            </a:pPr>
            <a:r>
              <a:rPr lang="en-US" b="1" u="sng" kern="100" dirty="0">
                <a:solidFill>
                  <a:srgbClr val="467886"/>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Fazer's new oat cocoa whisks are created from production overruns and side streams</a:t>
            </a:r>
            <a:endParaRPr lang="fi-FI"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endParaRPr lang="en-US"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r>
              <a:rPr lang="en-US" b="1" u="sng" kern="100" dirty="0">
                <a:solidFill>
                  <a:srgbClr val="467886"/>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 bread bag made of chaff invented from oat husks, the circular economy of the weekday</a:t>
            </a:r>
            <a:endParaRPr lang="fi-FI"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endParaRPr lang="fi-FI"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r>
              <a:rPr lang="en-US" b="1" u="sng" kern="100" dirty="0">
                <a:solidFill>
                  <a:srgbClr val="467886"/>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The oats circulate back to the field as fertilizer</a:t>
            </a:r>
            <a:endParaRPr lang="fi-FI"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endParaRPr lang="fi-FI"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r>
              <a:rPr lang="en-US" b="1" u="sng" kern="100" dirty="0">
                <a:solidFill>
                  <a:srgbClr val="467886"/>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Oat xylitol birch bark and lacquer oil lumene utilizes industrial side streams</a:t>
            </a:r>
            <a:endParaRPr lang="fi-FI"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endParaRPr lang="fi-FI"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r>
              <a:rPr lang="en-US" b="1" u="sng" kern="100" dirty="0">
                <a:solidFill>
                  <a:srgbClr val="467886"/>
                </a:solidFill>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Fazer's latest innovation is plant-based oat protein for the food industry</a:t>
            </a:r>
            <a:endParaRPr lang="fi-FI" b="1" u="sng" kern="100" dirty="0">
              <a:solidFill>
                <a:srgbClr val="467886"/>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pPr>
            <a:endParaRPr lang="fi-FI" sz="1800" kern="100" dirty="0">
              <a:latin typeface="Calibri" panose="020F0502020204030204" pitchFamily="34" charset="0"/>
              <a:ea typeface="Calibri" panose="020F0502020204030204" pitchFamily="34" charset="0"/>
              <a:cs typeface="Calibri" panose="020F0502020204030204" pitchFamily="34" charset="0"/>
            </a:endParaRPr>
          </a:p>
        </p:txBody>
      </p:sp>
      <p:sp>
        <p:nvSpPr>
          <p:cNvPr id="194" name="Google Shape;194;p7"/>
          <p:cNvSpPr txBox="1">
            <a:spLocks noGrp="1"/>
          </p:cNvSpPr>
          <p:nvPr>
            <p:ph type="body" idx="2"/>
          </p:nvPr>
        </p:nvSpPr>
        <p:spPr>
          <a:xfrm>
            <a:off x="66450" y="826895"/>
            <a:ext cx="3726900" cy="652800"/>
          </a:xfrm>
          <a:prstGeom prst="rect">
            <a:avLst/>
          </a:prstGeom>
          <a:solidFill>
            <a:srgbClr val="60BA47"/>
          </a:solid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600"/>
              <a:buNone/>
            </a:pPr>
            <a:r>
              <a:rPr lang="en-US" sz="2800" dirty="0"/>
              <a:t>READ MORE</a:t>
            </a:r>
            <a:endParaRPr sz="2800" b="1" dirty="0"/>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9395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583832" y="705069"/>
            <a:ext cx="6768752" cy="5166300"/>
          </a:xfrm>
          <a:prstGeom prst="rect">
            <a:avLst/>
          </a:prstGeom>
          <a:noFill/>
          <a:ln>
            <a:noFill/>
          </a:ln>
        </p:spPr>
        <p:txBody>
          <a:bodyPr spcFirstLastPara="1" wrap="square" lIns="91425" tIns="45700" rIns="91425" bIns="45700" anchor="t" anchorCtr="0">
            <a:noAutofit/>
          </a:bodyPr>
          <a:lstStyle/>
          <a:p>
            <a:pPr>
              <a:lnSpc>
                <a:spcPct val="115000"/>
              </a:lnSpc>
              <a:spcAft>
                <a:spcPts val="800"/>
              </a:spcAft>
            </a:pPr>
            <a:r>
              <a:rPr lang="en-US" b="1" u="sng" kern="100" dirty="0" err="1">
                <a:solidFill>
                  <a:srgbClr val="467886"/>
                </a:solidFill>
                <a:effectLst/>
                <a:latin typeface="Calibri" panose="020F0502020204030204" pitchFamily="34" charset="0"/>
                <a:ea typeface="Calibri" panose="020F0502020204030204" pitchFamily="34" charset="0"/>
                <a:cs typeface="Calibri" panose="020F0502020204030204" pitchFamily="34" charset="0"/>
                <a:hlinkClick r:id="rId3"/>
              </a:rPr>
              <a:t>Sidestream</a:t>
            </a:r>
            <a:r>
              <a:rPr lang="en-US" b="1" u="sng" kern="100" dirty="0">
                <a:solidFill>
                  <a:srgbClr val="467886"/>
                </a:solidFill>
                <a:effectLst/>
                <a:latin typeface="Calibri" panose="020F0502020204030204" pitchFamily="34" charset="0"/>
                <a:ea typeface="Calibri" panose="020F0502020204030204" pitchFamily="34" charset="0"/>
                <a:cs typeface="Calibri" panose="020F0502020204030204" pitchFamily="34" charset="0"/>
                <a:hlinkClick r:id="rId3"/>
              </a:rPr>
              <a:t> exchange</a:t>
            </a:r>
            <a:r>
              <a:rPr lang="en-US" b="1" kern="100" dirty="0">
                <a:effectLst/>
                <a:latin typeface="Calibri" panose="020F0502020204030204" pitchFamily="34" charset="0"/>
                <a:ea typeface="Calibri" panose="020F0502020204030204" pitchFamily="34" charset="0"/>
                <a:cs typeface="Calibri" panose="020F0502020204030204" pitchFamily="34" charset="0"/>
              </a:rPr>
              <a:t> </a:t>
            </a:r>
          </a:p>
          <a:p>
            <a:pPr indent="0">
              <a:lnSpc>
                <a:spcPct val="100000"/>
              </a:lnSpc>
              <a:spcAft>
                <a:spcPts val="800"/>
              </a:spcAft>
            </a:pPr>
            <a:r>
              <a:rPr lang="en-US" kern="100" dirty="0">
                <a:latin typeface="Calibri" panose="020F0502020204030204" pitchFamily="34" charset="0"/>
                <a:ea typeface="Calibri" panose="020F0502020204030204" pitchFamily="34" charset="0"/>
                <a:cs typeface="Calibri" panose="020F0502020204030204" pitchFamily="34" charset="0"/>
              </a:rPr>
              <a:t>The side stream exchange is a platform where companies looking for and offering bio-based side streams meet.</a:t>
            </a:r>
            <a:endParaRPr lang="fi-FI" sz="18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800"/>
              </a:spcAft>
            </a:pPr>
            <a:r>
              <a:rPr lang="fi-FI" b="1" u="sng" kern="100" dirty="0">
                <a:solidFill>
                  <a:srgbClr val="467886"/>
                </a:solidFill>
                <a:effectLst/>
                <a:latin typeface="Calibri" panose="020F0502020204030204" pitchFamily="34" charset="0"/>
                <a:ea typeface="Calibri" panose="020F0502020204030204" pitchFamily="34" charset="0"/>
                <a:cs typeface="Calibri" panose="020F0502020204030204" pitchFamily="34" charset="0"/>
                <a:hlinkClick r:id="rId4"/>
              </a:rPr>
              <a:t>Biomass Atlas</a:t>
            </a:r>
            <a:endParaRPr lang="fi-FI" b="1" kern="100" dirty="0">
              <a:effectLst/>
              <a:latin typeface="Calibri" panose="020F0502020204030204" pitchFamily="34" charset="0"/>
              <a:ea typeface="Calibri" panose="020F0502020204030204" pitchFamily="34" charset="0"/>
              <a:cs typeface="Calibri" panose="020F0502020204030204" pitchFamily="34" charset="0"/>
            </a:endParaRPr>
          </a:p>
          <a:p>
            <a:pPr indent="0">
              <a:lnSpc>
                <a:spcPct val="115000"/>
              </a:lnSpc>
              <a:spcAft>
                <a:spcPts val="800"/>
              </a:spcAft>
            </a:pPr>
            <a:r>
              <a:rPr lang="en-US" kern="100" dirty="0">
                <a:latin typeface="Calibri" panose="020F0502020204030204" pitchFamily="34" charset="0"/>
                <a:ea typeface="Calibri" panose="020F0502020204030204" pitchFamily="34" charset="0"/>
                <a:cs typeface="Calibri" panose="020F0502020204030204" pitchFamily="34" charset="0"/>
              </a:rPr>
              <a:t>Biomass Atlas is an open service that collects location data about biomass under a single user interface.</a:t>
            </a:r>
            <a:endParaRPr lang="fi-FI" sz="18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800"/>
              </a:spcAft>
            </a:pPr>
            <a:r>
              <a:rPr lang="en-US" b="1" u="sng" kern="100" dirty="0">
                <a:solidFill>
                  <a:srgbClr val="467886"/>
                </a:solidFill>
                <a:effectLst/>
                <a:latin typeface="Calibri" panose="020F0502020204030204" pitchFamily="34" charset="0"/>
                <a:ea typeface="Calibri" panose="020F0502020204030204" pitchFamily="34" charset="0"/>
                <a:cs typeface="Calibri" panose="020F0502020204030204" pitchFamily="34" charset="0"/>
                <a:hlinkClick r:id="rId5"/>
              </a:rPr>
              <a:t>Oat is Fazer’s </a:t>
            </a:r>
            <a:r>
              <a:rPr lang="en-US" b="1" u="sng" kern="100" dirty="0" err="1">
                <a:solidFill>
                  <a:srgbClr val="467886"/>
                </a:solidFill>
                <a:effectLst/>
                <a:latin typeface="Calibri" panose="020F0502020204030204" pitchFamily="34" charset="0"/>
                <a:ea typeface="Calibri" panose="020F0502020204030204" pitchFamily="34" charset="0"/>
                <a:cs typeface="Calibri" panose="020F0502020204030204" pitchFamily="34" charset="0"/>
                <a:hlinkClick r:id="rId5"/>
              </a:rPr>
              <a:t>supergrain</a:t>
            </a:r>
            <a:r>
              <a:rPr lang="en-US" b="1" u="sng" kern="100" dirty="0">
                <a:solidFill>
                  <a:srgbClr val="467886"/>
                </a:solidFill>
                <a:effectLst/>
                <a:latin typeface="Calibri" panose="020F0502020204030204" pitchFamily="34" charset="0"/>
                <a:ea typeface="Calibri" panose="020F0502020204030204" pitchFamily="34" charset="0"/>
                <a:cs typeface="Calibri" panose="020F0502020204030204" pitchFamily="34" charset="0"/>
              </a:rPr>
              <a:t> – </a:t>
            </a:r>
            <a:r>
              <a:rPr lang="en-US" b="1" kern="100" dirty="0">
                <a:latin typeface="Calibri" panose="020F0502020204030204" pitchFamily="34" charset="0"/>
                <a:ea typeface="Calibri" panose="020F0502020204030204" pitchFamily="34" charset="0"/>
                <a:cs typeface="Calibri" panose="020F0502020204030204" pitchFamily="34" charset="0"/>
              </a:rPr>
              <a:t>video: </a:t>
            </a:r>
            <a:endParaRPr lang="fi-FI" b="1" kern="100" dirty="0">
              <a:effectLst/>
              <a:latin typeface="Calibri" panose="020F0502020204030204" pitchFamily="34" charset="0"/>
              <a:ea typeface="Calibri" panose="020F0502020204030204" pitchFamily="34" charset="0"/>
              <a:cs typeface="Calibri" panose="020F0502020204030204" pitchFamily="34" charset="0"/>
            </a:endParaRPr>
          </a:p>
          <a:p>
            <a:pPr indent="0">
              <a:lnSpc>
                <a:spcPct val="115000"/>
              </a:lnSpc>
              <a:spcAft>
                <a:spcPts val="800"/>
              </a:spcAft>
            </a:pPr>
            <a:r>
              <a:rPr lang="en-US" kern="100" dirty="0">
                <a:effectLst/>
                <a:latin typeface="Calibri" panose="020F0502020204030204" pitchFamily="34" charset="0"/>
                <a:ea typeface="Calibri" panose="020F0502020204030204" pitchFamily="34" charset="0"/>
                <a:cs typeface="Calibri" panose="020F0502020204030204" pitchFamily="34" charset="0"/>
              </a:rPr>
              <a:t>When it comes to manufacturing oat products, Fazer is a unique pioneer in Finland. There are almost 200 products in which oats are used!</a:t>
            </a:r>
            <a:endParaRPr lang="fi-FI" kern="100" dirty="0">
              <a:effectLst/>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1200"/>
              </a:spcBef>
              <a:spcAft>
                <a:spcPts val="0"/>
              </a:spcAft>
              <a:buSzPts val="2400"/>
              <a:buNone/>
            </a:pPr>
            <a:endParaRPr sz="1900" dirty="0">
              <a:latin typeface="Calibri" panose="020F0502020204030204" pitchFamily="34" charset="0"/>
              <a:ea typeface="Calibri" panose="020F0502020204030204" pitchFamily="34" charset="0"/>
              <a:cs typeface="Calibri" panose="020F0502020204030204" pitchFamily="34" charset="0"/>
            </a:endParaRPr>
          </a:p>
        </p:txBody>
      </p:sp>
      <p:sp>
        <p:nvSpPr>
          <p:cNvPr id="194" name="Google Shape;194;p7"/>
          <p:cNvSpPr txBox="1">
            <a:spLocks noGrp="1"/>
          </p:cNvSpPr>
          <p:nvPr>
            <p:ph type="body" idx="2"/>
          </p:nvPr>
        </p:nvSpPr>
        <p:spPr>
          <a:xfrm>
            <a:off x="66450" y="826895"/>
            <a:ext cx="3726900" cy="652800"/>
          </a:xfrm>
          <a:prstGeom prst="rect">
            <a:avLst/>
          </a:prstGeom>
          <a:solidFill>
            <a:srgbClr val="60BA47"/>
          </a:solid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600"/>
              <a:buNone/>
            </a:pPr>
            <a:r>
              <a:rPr lang="en-US" sz="2800" dirty="0"/>
              <a:t>READ MORE</a:t>
            </a:r>
            <a:endParaRPr sz="2800" b="1" dirty="0"/>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 name="Kuva 1">
            <a:extLst>
              <a:ext uri="{FF2B5EF4-FFF2-40B4-BE49-F238E27FC236}">
                <a16:creationId xmlns:a16="http://schemas.microsoft.com/office/drawing/2014/main" id="{18E1B884-146F-9291-253B-74F390B03365}"/>
              </a:ext>
            </a:extLst>
          </p:cNvPr>
          <p:cNvPicPr>
            <a:picLocks noChangeAspect="1"/>
          </p:cNvPicPr>
          <p:nvPr/>
        </p:nvPicPr>
        <p:blipFill>
          <a:blip r:embed="rId6"/>
          <a:stretch>
            <a:fillRect/>
          </a:stretch>
        </p:blipFill>
        <p:spPr>
          <a:xfrm>
            <a:off x="9480376" y="4365104"/>
            <a:ext cx="558949" cy="558949"/>
          </a:xfrm>
          <a:prstGeom prst="rect">
            <a:avLst/>
          </a:prstGeom>
        </p:spPr>
      </p:pic>
    </p:spTree>
    <p:extLst>
      <p:ext uri="{BB962C8B-B14F-4D97-AF65-F5344CB8AC3E}">
        <p14:creationId xmlns:p14="http://schemas.microsoft.com/office/powerpoint/2010/main" val="2205031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0"/>
          <p:cNvPicPr preferRelativeResize="0">
            <a:picLocks noGrp="1"/>
          </p:cNvPicPr>
          <p:nvPr>
            <p:ph type="pic" idx="2"/>
          </p:nvPr>
        </p:nvPicPr>
        <p:blipFill rotWithShape="1">
          <a:blip r:embed="rId3">
            <a:alphaModFix/>
          </a:blip>
          <a:srcRect t="10563" b="10561"/>
          <a:stretch/>
        </p:blipFill>
        <p:spPr>
          <a:xfrm>
            <a:off x="799128" y="746272"/>
            <a:ext cx="10203652" cy="5365455"/>
          </a:xfrm>
          <a:prstGeom prst="rect">
            <a:avLst/>
          </a:prstGeom>
          <a:solidFill>
            <a:srgbClr val="BFBFBF"/>
          </a:solidFill>
          <a:ln>
            <a:noFill/>
          </a:ln>
        </p:spPr>
      </p:pic>
      <p:sp>
        <p:nvSpPr>
          <p:cNvPr id="208" name="Google Shape;208;p10"/>
          <p:cNvSpPr/>
          <p:nvPr/>
        </p:nvSpPr>
        <p:spPr>
          <a:xfrm>
            <a:off x="799128" y="1047404"/>
            <a:ext cx="10203652" cy="5064323"/>
          </a:xfrm>
          <a:custGeom>
            <a:avLst/>
            <a:gdLst/>
            <a:ahLst/>
            <a:cxnLst/>
            <a:rect l="l" t="t" r="r" b="b"/>
            <a:pathLst>
              <a:path w="10203652" h="5365455" extrusionOk="0">
                <a:moveTo>
                  <a:pt x="0" y="0"/>
                </a:moveTo>
                <a:lnTo>
                  <a:pt x="10203652" y="0"/>
                </a:lnTo>
                <a:lnTo>
                  <a:pt x="10203652" y="5365455"/>
                </a:lnTo>
                <a:lnTo>
                  <a:pt x="0" y="5365455"/>
                </a:lnTo>
                <a:close/>
              </a:path>
            </a:pathLst>
          </a:custGeom>
          <a:gradFill>
            <a:gsLst>
              <a:gs pos="0">
                <a:srgbClr val="09465E">
                  <a:alpha val="1568"/>
                </a:srgbClr>
              </a:gs>
              <a:gs pos="45000">
                <a:srgbClr val="09465E">
                  <a:alpha val="1568"/>
                </a:srgbClr>
              </a:gs>
              <a:gs pos="79000">
                <a:srgbClr val="09465E"/>
              </a:gs>
              <a:gs pos="100000">
                <a:srgbClr val="09465E"/>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 name="Google Shape;209;p10"/>
          <p:cNvSpPr txBox="1"/>
          <p:nvPr/>
        </p:nvSpPr>
        <p:spPr>
          <a:xfrm>
            <a:off x="2863453" y="4012902"/>
            <a:ext cx="5736476"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A LITTLE PROGRESS EACH DAY ADDS UP TO BIG RESULTS</a:t>
            </a:r>
            <a:endParaRPr sz="1400" b="0" i="0" u="none" strike="noStrike" cap="none">
              <a:solidFill>
                <a:srgbClr val="000000"/>
              </a:solidFill>
              <a:latin typeface="Arial"/>
              <a:ea typeface="Arial"/>
              <a:cs typeface="Arial"/>
              <a:sym typeface="Arial"/>
            </a:endParaRPr>
          </a:p>
        </p:txBody>
      </p:sp>
      <p:grpSp>
        <p:nvGrpSpPr>
          <p:cNvPr id="210" name="Google Shape;210;p10"/>
          <p:cNvGrpSpPr/>
          <p:nvPr/>
        </p:nvGrpSpPr>
        <p:grpSpPr>
          <a:xfrm>
            <a:off x="4987778" y="5231889"/>
            <a:ext cx="1487826" cy="1083162"/>
            <a:chOff x="3400450" y="986392"/>
            <a:chExt cx="1487826" cy="1083162"/>
          </a:xfrm>
        </p:grpSpPr>
        <p:sp>
          <p:nvSpPr>
            <p:cNvPr id="211" name="Google Shape;211;p1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2" name="Google Shape;212;p1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B3A5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3" name="Google Shape;213;p10"/>
          <p:cNvSpPr/>
          <p:nvPr/>
        </p:nvSpPr>
        <p:spPr>
          <a:xfrm>
            <a:off x="8195014" y="-1378416"/>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3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11" descr="Wheat field"/>
          <p:cNvPicPr preferRelativeResize="0">
            <a:picLocks noGrp="1"/>
          </p:cNvPicPr>
          <p:nvPr>
            <p:ph type="pic" idx="2"/>
          </p:nvPr>
        </p:nvPicPr>
        <p:blipFill>
          <a:blip r:embed="rId3"/>
          <a:srcRect t="30104" b="30104"/>
          <a:stretch/>
        </p:blipFill>
        <p:spPr>
          <a:xfrm>
            <a:off x="0" y="2387326"/>
            <a:ext cx="12192000" cy="3233533"/>
          </a:xfrm>
          <a:prstGeom prst="rect">
            <a:avLst/>
          </a:prstGeom>
          <a:solidFill>
            <a:srgbClr val="D8D8D8"/>
          </a:solidFill>
          <a:ln>
            <a:noFill/>
          </a:ln>
        </p:spPr>
      </p:pic>
      <p:sp>
        <p:nvSpPr>
          <p:cNvPr id="220" name="Google Shape;220;p11"/>
          <p:cNvSpPr/>
          <p:nvPr/>
        </p:nvSpPr>
        <p:spPr>
          <a:xfrm>
            <a:off x="0" y="2568213"/>
            <a:ext cx="12192000" cy="3233533"/>
          </a:xfrm>
          <a:custGeom>
            <a:avLst/>
            <a:gdLst/>
            <a:ahLst/>
            <a:cxnLst/>
            <a:rect l="l" t="t" r="r" b="b"/>
            <a:pathLst>
              <a:path w="12192000" h="3233533" extrusionOk="0">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0">
                <a:srgbClr val="09465E">
                  <a:alpha val="1568"/>
                </a:srgbClr>
              </a:gs>
              <a:gs pos="39000">
                <a:srgbClr val="09465E">
                  <a:alpha val="1568"/>
                </a:srgbClr>
              </a:gs>
              <a:gs pos="72000">
                <a:srgbClr val="09465E"/>
              </a:gs>
              <a:gs pos="100000">
                <a:srgbClr val="09465E"/>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1" name="Google Shape;221;p11"/>
          <p:cNvSpPr txBox="1">
            <a:spLocks noGrp="1"/>
          </p:cNvSpPr>
          <p:nvPr>
            <p:ph type="body" idx="1"/>
          </p:nvPr>
        </p:nvSpPr>
        <p:spPr>
          <a:xfrm>
            <a:off x="7418942" y="5521109"/>
            <a:ext cx="4381736"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000"/>
              <a:buNone/>
            </a:pPr>
            <a:r>
              <a:rPr lang="en-US" sz="3000">
                <a:solidFill>
                  <a:schemeClr val="lt1"/>
                </a:solidFill>
              </a:rPr>
              <a:t>www.</a:t>
            </a:r>
            <a:r>
              <a:rPr lang="en-US" sz="3000" b="1">
                <a:solidFill>
                  <a:schemeClr val="lt1"/>
                </a:solidFill>
              </a:rPr>
              <a:t>waste2worth</a:t>
            </a:r>
            <a:r>
              <a:rPr lang="en-US" sz="3000">
                <a:solidFill>
                  <a:schemeClr val="lt1"/>
                </a:solidFill>
              </a:rPr>
              <a:t>.eu</a:t>
            </a:r>
            <a:endParaRPr/>
          </a:p>
          <a:p>
            <a:pPr marL="0" lvl="0" indent="0" algn="r" rtl="0">
              <a:lnSpc>
                <a:spcPct val="100000"/>
              </a:lnSpc>
              <a:spcBef>
                <a:spcPts val="0"/>
              </a:spcBef>
              <a:spcAft>
                <a:spcPts val="0"/>
              </a:spcAft>
              <a:buClr>
                <a:schemeClr val="lt1"/>
              </a:buClr>
              <a:buSzPts val="2400"/>
              <a:buNone/>
            </a:pPr>
            <a:endParaRPr/>
          </a:p>
        </p:txBody>
      </p:sp>
      <p:sp>
        <p:nvSpPr>
          <p:cNvPr id="222" name="Google Shape;222;p11"/>
          <p:cNvSpPr txBox="1">
            <a:spLocks noGrp="1"/>
          </p:cNvSpPr>
          <p:nvPr>
            <p:ph type="body" idx="3"/>
          </p:nvPr>
        </p:nvSpPr>
        <p:spPr>
          <a:xfrm>
            <a:off x="655640" y="3938368"/>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Follow our journey</a:t>
            </a:r>
            <a:endParaRPr/>
          </a:p>
        </p:txBody>
      </p:sp>
      <p:grpSp>
        <p:nvGrpSpPr>
          <p:cNvPr id="223" name="Google Shape;223;p11"/>
          <p:cNvGrpSpPr/>
          <p:nvPr/>
        </p:nvGrpSpPr>
        <p:grpSpPr>
          <a:xfrm>
            <a:off x="1887953" y="4627601"/>
            <a:ext cx="545372" cy="512588"/>
            <a:chOff x="1460622" y="8294184"/>
            <a:chExt cx="424461" cy="398945"/>
          </a:xfrm>
        </p:grpSpPr>
        <p:sp>
          <p:nvSpPr>
            <p:cNvPr id="224" name="Google Shape;224;p11"/>
            <p:cNvSpPr txBox="1"/>
            <p:nvPr/>
          </p:nvSpPr>
          <p:spPr>
            <a:xfrm>
              <a:off x="1460622" y="8323797"/>
              <a:ext cx="42446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yt</a:t>
              </a:r>
              <a:endParaRPr sz="2400" b="0" i="0" u="none" strike="noStrike" cap="none">
                <a:solidFill>
                  <a:srgbClr val="0B3A5B"/>
                </a:solidFill>
                <a:latin typeface="Calibri"/>
                <a:ea typeface="Calibri"/>
                <a:cs typeface="Calibri"/>
                <a:sym typeface="Calibri"/>
              </a:endParaRPr>
            </a:p>
          </p:txBody>
        </p:sp>
        <p:grpSp>
          <p:nvGrpSpPr>
            <p:cNvPr id="225" name="Google Shape;225;p11"/>
            <p:cNvGrpSpPr/>
            <p:nvPr/>
          </p:nvGrpSpPr>
          <p:grpSpPr>
            <a:xfrm>
              <a:off x="1464838" y="8294184"/>
              <a:ext cx="398945" cy="398945"/>
              <a:chOff x="2998302" y="2499889"/>
              <a:chExt cx="850463" cy="850463"/>
            </a:xfrm>
          </p:grpSpPr>
          <p:sp>
            <p:nvSpPr>
              <p:cNvPr id="226" name="Google Shape;226;p1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27" name="Google Shape;227;p1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nvGrpSpPr>
          <p:cNvPr id="228" name="Google Shape;228;p11"/>
          <p:cNvGrpSpPr/>
          <p:nvPr/>
        </p:nvGrpSpPr>
        <p:grpSpPr>
          <a:xfrm>
            <a:off x="655640" y="4627601"/>
            <a:ext cx="512588" cy="512588"/>
            <a:chOff x="511833" y="8294184"/>
            <a:chExt cx="398945" cy="398945"/>
          </a:xfrm>
        </p:grpSpPr>
        <p:sp>
          <p:nvSpPr>
            <p:cNvPr id="229" name="Google Shape;229;p11"/>
            <p:cNvSpPr txBox="1"/>
            <p:nvPr/>
          </p:nvSpPr>
          <p:spPr>
            <a:xfrm>
              <a:off x="528461" y="8312781"/>
              <a:ext cx="38231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a:t>
              </a:r>
              <a:endParaRPr sz="2400" b="0" i="0" u="none" strike="noStrike" cap="none">
                <a:solidFill>
                  <a:srgbClr val="0B3A5B"/>
                </a:solidFill>
                <a:latin typeface="Calibri"/>
                <a:ea typeface="Calibri"/>
                <a:cs typeface="Calibri"/>
                <a:sym typeface="Calibri"/>
              </a:endParaRPr>
            </a:p>
          </p:txBody>
        </p:sp>
        <p:grpSp>
          <p:nvGrpSpPr>
            <p:cNvPr id="230" name="Google Shape;230;p11"/>
            <p:cNvGrpSpPr/>
            <p:nvPr/>
          </p:nvGrpSpPr>
          <p:grpSpPr>
            <a:xfrm>
              <a:off x="511833" y="8294184"/>
              <a:ext cx="398945" cy="398945"/>
              <a:chOff x="3094393" y="4759137"/>
              <a:chExt cx="1074283" cy="1074283"/>
            </a:xfrm>
          </p:grpSpPr>
          <p:sp>
            <p:nvSpPr>
              <p:cNvPr id="231" name="Google Shape;231;p11"/>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232" name="Google Shape;232;p11"/>
              <p:cNvGrpSpPr/>
              <p:nvPr/>
            </p:nvGrpSpPr>
            <p:grpSpPr>
              <a:xfrm>
                <a:off x="3303016" y="4946695"/>
                <a:ext cx="685139" cy="655838"/>
                <a:chOff x="3303016" y="4946695"/>
                <a:chExt cx="685139" cy="655838"/>
              </a:xfrm>
            </p:grpSpPr>
            <p:sp>
              <p:nvSpPr>
                <p:cNvPr id="233" name="Google Shape;233;p11"/>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34" name="Google Shape;234;p11"/>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35" name="Google Shape;235;p11"/>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grpSp>
        <p:nvGrpSpPr>
          <p:cNvPr id="236" name="Google Shape;236;p11"/>
          <p:cNvGrpSpPr/>
          <p:nvPr/>
        </p:nvGrpSpPr>
        <p:grpSpPr>
          <a:xfrm>
            <a:off x="1271797" y="4627601"/>
            <a:ext cx="512588" cy="512588"/>
            <a:chOff x="1003362" y="8294184"/>
            <a:chExt cx="398945" cy="398945"/>
          </a:xfrm>
        </p:grpSpPr>
        <p:sp>
          <p:nvSpPr>
            <p:cNvPr id="237" name="Google Shape;237;p11"/>
            <p:cNvSpPr txBox="1"/>
            <p:nvPr/>
          </p:nvSpPr>
          <p:spPr>
            <a:xfrm>
              <a:off x="1030599" y="8313350"/>
              <a:ext cx="35884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in</a:t>
              </a:r>
              <a:endParaRPr sz="2400" b="0" i="0" u="none" strike="noStrike" cap="none">
                <a:solidFill>
                  <a:srgbClr val="0B3A5B"/>
                </a:solidFill>
                <a:latin typeface="Calibri"/>
                <a:ea typeface="Calibri"/>
                <a:cs typeface="Calibri"/>
                <a:sym typeface="Calibri"/>
              </a:endParaRPr>
            </a:p>
          </p:txBody>
        </p:sp>
        <p:grpSp>
          <p:nvGrpSpPr>
            <p:cNvPr id="238" name="Google Shape;238;p11"/>
            <p:cNvGrpSpPr/>
            <p:nvPr/>
          </p:nvGrpSpPr>
          <p:grpSpPr>
            <a:xfrm>
              <a:off x="1003362" y="8294184"/>
              <a:ext cx="398945" cy="398945"/>
              <a:chOff x="1950027" y="2499889"/>
              <a:chExt cx="850463" cy="850463"/>
            </a:xfrm>
          </p:grpSpPr>
          <p:sp>
            <p:nvSpPr>
              <p:cNvPr id="239" name="Google Shape;239;p1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240" name="Google Shape;240;p11"/>
              <p:cNvGrpSpPr/>
              <p:nvPr/>
            </p:nvGrpSpPr>
            <p:grpSpPr>
              <a:xfrm>
                <a:off x="2107521" y="2657382"/>
                <a:ext cx="535476" cy="535477"/>
                <a:chOff x="2107521" y="2657382"/>
                <a:chExt cx="535476" cy="535477"/>
              </a:xfrm>
            </p:grpSpPr>
            <p:sp>
              <p:nvSpPr>
                <p:cNvPr id="241" name="Google Shape;241;p1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42" name="Google Shape;242;p1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43" name="Google Shape;243;p1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sp>
        <p:nvSpPr>
          <p:cNvPr id="244" name="Google Shape;244;p11"/>
          <p:cNvSpPr/>
          <p:nvPr/>
        </p:nvSpPr>
        <p:spPr>
          <a:xfrm>
            <a:off x="-5262781" y="-600118"/>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3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
          <p:cNvSpPr txBox="1">
            <a:spLocks noGrp="1"/>
          </p:cNvSpPr>
          <p:nvPr>
            <p:ph type="body" idx="1"/>
          </p:nvPr>
        </p:nvSpPr>
        <p:spPr>
          <a:xfrm>
            <a:off x="5303912" y="2967722"/>
            <a:ext cx="6331432" cy="212390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chemeClr val="lt1"/>
              </a:buClr>
              <a:buSzPts val="2400"/>
              <a:buNone/>
            </a:pPr>
            <a:r>
              <a:rPr lang="en-US" sz="2800" b="1" dirty="0"/>
              <a:t>A Finnish Perspective: Oats</a:t>
            </a:r>
            <a:endParaRPr sz="2800" b="1" dirty="0"/>
          </a:p>
        </p:txBody>
      </p:sp>
      <p:sp>
        <p:nvSpPr>
          <p:cNvPr id="157" name="Google Shape;157;p2"/>
          <p:cNvSpPr/>
          <p:nvPr/>
        </p:nvSpPr>
        <p:spPr>
          <a:xfrm>
            <a:off x="5519936" y="1521396"/>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8" name="Google Shape;158;p2"/>
          <p:cNvSpPr txBox="1"/>
          <p:nvPr/>
        </p:nvSpPr>
        <p:spPr>
          <a:xfrm>
            <a:off x="5879976" y="1521396"/>
            <a:ext cx="46900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60BA47"/>
                </a:solidFill>
                <a:latin typeface="Calibri"/>
                <a:ea typeface="Calibri"/>
                <a:cs typeface="Calibri"/>
                <a:sym typeface="Calibri"/>
              </a:rPr>
              <a:t>Waste stream Maps</a:t>
            </a:r>
            <a:endParaRPr sz="1400" b="0" i="0" u="none" strike="noStrike" cap="none" dirty="0">
              <a:solidFill>
                <a:srgbClr val="000000"/>
              </a:solidFill>
              <a:latin typeface="Arial"/>
              <a:ea typeface="Arial"/>
              <a:cs typeface="Arial"/>
              <a:sym typeface="Arial"/>
            </a:endParaRPr>
          </a:p>
        </p:txBody>
      </p:sp>
      <p:sp>
        <p:nvSpPr>
          <p:cNvPr id="159" name="Google Shape;159;p2"/>
          <p:cNvSpPr/>
          <p:nvPr/>
        </p:nvSpPr>
        <p:spPr>
          <a:xfrm>
            <a:off x="-6153929" y="3428999"/>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 name="Picture Placeholder 2" descr="Healthy food bowl">
            <a:extLst>
              <a:ext uri="{FF2B5EF4-FFF2-40B4-BE49-F238E27FC236}">
                <a16:creationId xmlns:a16="http://schemas.microsoft.com/office/drawing/2014/main" id="{906A3AC4-108E-0592-00A3-E9B70BF2A06C}"/>
              </a:ext>
            </a:extLst>
          </p:cNvPr>
          <p:cNvPicPr>
            <a:picLocks noGrp="1" noChangeAspect="1"/>
          </p:cNvPicPr>
          <p:nvPr>
            <p:ph type="pic" idx="2"/>
          </p:nvPr>
        </p:nvPicPr>
        <p:blipFill>
          <a:blip r:embed="rId3"/>
          <a:srcRect l="27486" r="27486"/>
          <a:stretch>
            <a:fillRect/>
          </a:stretch>
        </p:blipFill>
        <p:spPr/>
      </p:pic>
      <p:sp>
        <p:nvSpPr>
          <p:cNvPr id="4" name="Freeform 2">
            <a:extLst>
              <a:ext uri="{FF2B5EF4-FFF2-40B4-BE49-F238E27FC236}">
                <a16:creationId xmlns:a16="http://schemas.microsoft.com/office/drawing/2014/main" id="{288E10BD-8F88-38EE-CDC7-705C310AEA05}"/>
              </a:ext>
            </a:extLst>
          </p:cNvPr>
          <p:cNvSpPr>
            <a:spLocks/>
          </p:cNvSpPr>
          <p:nvPr/>
        </p:nvSpPr>
        <p:spPr bwMode="auto">
          <a:xfrm>
            <a:off x="9676449" y="3206446"/>
            <a:ext cx="1137797" cy="1878648"/>
          </a:xfrm>
          <a:custGeom>
            <a:avLst/>
            <a:gdLst/>
            <a:ahLst/>
            <a:cxnLst/>
            <a:rect l="0" t="0"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9"/>
          <p:cNvSpPr txBox="1">
            <a:spLocks noGrp="1"/>
          </p:cNvSpPr>
          <p:nvPr>
            <p:ph type="body" idx="1"/>
          </p:nvPr>
        </p:nvSpPr>
        <p:spPr>
          <a:xfrm>
            <a:off x="839416" y="1124744"/>
            <a:ext cx="2146200" cy="15843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65E"/>
              </a:buClr>
              <a:buSzPts val="3600"/>
              <a:buNone/>
            </a:pPr>
            <a:r>
              <a:rPr lang="en-US" dirty="0"/>
              <a:t>Oat Waste stream</a:t>
            </a:r>
            <a:endParaRPr dirty="0"/>
          </a:p>
        </p:txBody>
      </p:sp>
      <p:sp>
        <p:nvSpPr>
          <p:cNvPr id="201" name="Google Shape;201;p9"/>
          <p:cNvSpPr txBox="1"/>
          <p:nvPr/>
        </p:nvSpPr>
        <p:spPr>
          <a:xfrm>
            <a:off x="695400" y="3501008"/>
            <a:ext cx="22548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9465E"/>
                </a:solidFill>
                <a:latin typeface="Calibri"/>
                <a:ea typeface="Calibri"/>
                <a:cs typeface="Calibri"/>
                <a:sym typeface="Calibri"/>
              </a:rPr>
              <a:t>Identifying the main production stages and the potential uses for oat by-products, showcasing the diverse applications of oat waste in a circular economy. ​</a:t>
            </a:r>
            <a:endParaRPr sz="1800" b="0" i="0" u="none" strike="noStrike" cap="none" dirty="0">
              <a:solidFill>
                <a:srgbClr val="09465E"/>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B1EED077-D08E-B530-DB4F-A84FB9055DA9}"/>
              </a:ext>
            </a:extLst>
          </p:cNvPr>
          <p:cNvPicPr>
            <a:picLocks noChangeAspect="1"/>
          </p:cNvPicPr>
          <p:nvPr/>
        </p:nvPicPr>
        <p:blipFill>
          <a:blip r:embed="rId3"/>
          <a:srcRect/>
          <a:stretch/>
        </p:blipFill>
        <p:spPr>
          <a:xfrm>
            <a:off x="3857010" y="655441"/>
            <a:ext cx="6051140" cy="5694600"/>
          </a:xfrm>
          <a:prstGeom prst="rect">
            <a:avLst/>
          </a:prstGeom>
          <a:ln>
            <a:solidFill>
              <a:srgbClr val="09465E"/>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
          <p:cNvSpPr txBox="1">
            <a:spLocks noGrp="1"/>
          </p:cNvSpPr>
          <p:nvPr>
            <p:ph type="body" idx="1"/>
          </p:nvPr>
        </p:nvSpPr>
        <p:spPr>
          <a:xfrm>
            <a:off x="575466" y="401891"/>
            <a:ext cx="10053000" cy="803700"/>
          </a:xfrm>
          <a:prstGeom prst="rect">
            <a:avLst/>
          </a:prstGeom>
          <a:solidFill>
            <a:schemeClr val="bg1"/>
          </a:solid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65E"/>
              </a:buClr>
              <a:buSzPts val="3600"/>
              <a:buNone/>
            </a:pPr>
            <a:r>
              <a:rPr lang="en-US" sz="2700" dirty="0"/>
              <a:t>OATS – super grain </a:t>
            </a:r>
            <a:endParaRPr sz="2700" dirty="0"/>
          </a:p>
        </p:txBody>
      </p:sp>
      <p:sp>
        <p:nvSpPr>
          <p:cNvPr id="165" name="Google Shape;165;p3"/>
          <p:cNvSpPr txBox="1">
            <a:spLocks noGrp="1"/>
          </p:cNvSpPr>
          <p:nvPr>
            <p:ph type="body" idx="2"/>
          </p:nvPr>
        </p:nvSpPr>
        <p:spPr>
          <a:xfrm>
            <a:off x="551384" y="1196752"/>
            <a:ext cx="10771500" cy="531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9465E"/>
              </a:buClr>
              <a:buSzPts val="2400"/>
              <a:buNone/>
            </a:pPr>
            <a:r>
              <a:rPr lang="en-US" sz="2000" dirty="0"/>
              <a:t>Oats are used to make oat bread, flakes for many different purposes, biscuits, drinks, yogurt-like products, meat substitutes such as rolled oats, oat flour and oat balls, oat pasta, various snacks, chocolate, licorice and ice cream. (The secondary stage products).</a:t>
            </a:r>
          </a:p>
          <a:p>
            <a:pPr marL="228600" lvl="0" indent="-228600" algn="l" rtl="0">
              <a:lnSpc>
                <a:spcPct val="103333"/>
              </a:lnSpc>
              <a:spcBef>
                <a:spcPts val="0"/>
              </a:spcBef>
              <a:spcAft>
                <a:spcPts val="0"/>
              </a:spcAft>
              <a:buClr>
                <a:srgbClr val="09465E"/>
              </a:buClr>
              <a:buSzPts val="2400"/>
              <a:buNone/>
            </a:pPr>
            <a:endParaRPr lang="en-US" sz="2000" dirty="0">
              <a:solidFill>
                <a:srgbClr val="000000"/>
              </a:solidFill>
              <a:latin typeface="Montserrat"/>
              <a:sym typeface="Montserrat"/>
            </a:endParaRPr>
          </a:p>
          <a:p>
            <a:pPr marL="228600" lvl="0" indent="-228600" algn="l" rtl="0">
              <a:lnSpc>
                <a:spcPct val="103333"/>
              </a:lnSpc>
              <a:spcBef>
                <a:spcPts val="0"/>
              </a:spcBef>
              <a:spcAft>
                <a:spcPts val="0"/>
              </a:spcAft>
              <a:buClr>
                <a:srgbClr val="09465E"/>
              </a:buClr>
              <a:buSzPts val="2400"/>
              <a:buNone/>
            </a:pPr>
            <a:r>
              <a:rPr lang="en-US" sz="2000" b="1" dirty="0"/>
              <a:t>Why oats as a primary product?</a:t>
            </a:r>
          </a:p>
          <a:p>
            <a:pPr marL="228600" lvl="0" indent="-228600" algn="l" rtl="0">
              <a:lnSpc>
                <a:spcPct val="103333"/>
              </a:lnSpc>
              <a:spcBef>
                <a:spcPts val="0"/>
              </a:spcBef>
              <a:spcAft>
                <a:spcPts val="0"/>
              </a:spcAft>
              <a:buClr>
                <a:srgbClr val="09465E"/>
              </a:buClr>
              <a:buSzPts val="2400"/>
              <a:buNone/>
            </a:pPr>
            <a:endParaRPr lang="en-US" sz="1200" b="1" dirty="0"/>
          </a:p>
          <a:p>
            <a:pPr marL="0" indent="0">
              <a:lnSpc>
                <a:spcPct val="100000"/>
              </a:lnSpc>
            </a:pPr>
            <a:r>
              <a:rPr lang="en-US" sz="2000" dirty="0"/>
              <a:t>Oat's properties and chemical composition, such as beta-glucan, protein, fatty and fatty acid concentrations, reinforce the view that oats can be used versatilely in both the food and feed sectors.</a:t>
            </a:r>
          </a:p>
          <a:p>
            <a:pPr marL="228600" lvl="0" indent="-228600" algn="l" rtl="0">
              <a:lnSpc>
                <a:spcPct val="103333"/>
              </a:lnSpc>
              <a:spcBef>
                <a:spcPts val="0"/>
              </a:spcBef>
              <a:spcAft>
                <a:spcPts val="0"/>
              </a:spcAft>
              <a:buClr>
                <a:srgbClr val="09465E"/>
              </a:buClr>
              <a:buSzPts val="2400"/>
              <a:buNone/>
            </a:pPr>
            <a:endParaRPr sz="1200" dirty="0"/>
          </a:p>
          <a:p>
            <a:pPr marL="228600" lvl="0" indent="-215900" algn="l" rtl="0">
              <a:lnSpc>
                <a:spcPct val="103333"/>
              </a:lnSpc>
              <a:spcBef>
                <a:spcPts val="1200"/>
              </a:spcBef>
              <a:spcAft>
                <a:spcPts val="0"/>
              </a:spcAft>
              <a:buClr>
                <a:srgbClr val="09465E"/>
              </a:buClr>
              <a:buSzPts val="2200"/>
              <a:buFont typeface="Calibri"/>
              <a:buAutoNum type="arabicPeriod"/>
            </a:pPr>
            <a:r>
              <a:rPr lang="en-US" sz="2000" b="1" dirty="0"/>
              <a:t> High market demand and basic food product</a:t>
            </a:r>
            <a:r>
              <a:rPr lang="en-US" sz="2000" dirty="0"/>
              <a:t>: tasty, healthy, affordable, various product applications</a:t>
            </a:r>
          </a:p>
          <a:p>
            <a:pPr marL="228600" indent="-215900">
              <a:spcBef>
                <a:spcPts val="1200"/>
              </a:spcBef>
              <a:buSzPts val="2200"/>
              <a:buFont typeface="Calibri"/>
              <a:buAutoNum type="arabicPeriod"/>
            </a:pPr>
            <a:r>
              <a:rPr lang="en-US" sz="2000" b="1" dirty="0"/>
              <a:t> Efficient use of oats:</a:t>
            </a:r>
            <a:r>
              <a:rPr lang="en-US" sz="2000" dirty="0"/>
              <a:t> food supplements, packing material, cosmetics, pharmaceutical industry, animal feed, bio-fertilizer, bio-fuel, textile industry (The Tertiary stage products)</a:t>
            </a:r>
          </a:p>
          <a:p>
            <a:pPr marL="228600" indent="-215900">
              <a:spcBef>
                <a:spcPts val="1200"/>
              </a:spcBef>
              <a:buSzPts val="2200"/>
              <a:buFont typeface="Calibri"/>
              <a:buAutoNum type="arabicPeriod"/>
            </a:pPr>
            <a:r>
              <a:rPr lang="en-US" sz="2000" b="1" dirty="0"/>
              <a:t>Versatility of by-products: </a:t>
            </a:r>
            <a:r>
              <a:rPr lang="en-US" sz="2000" dirty="0"/>
              <a:t>by-products such as chaff, shell fractions and by-streams from the milling industry.</a:t>
            </a:r>
            <a:endParaRPr sz="2000" dirty="0"/>
          </a:p>
          <a:p>
            <a:pPr marL="228600" lvl="0" indent="-215900" algn="l" rtl="0">
              <a:lnSpc>
                <a:spcPct val="103333"/>
              </a:lnSpc>
              <a:spcBef>
                <a:spcPts val="1200"/>
              </a:spcBef>
              <a:spcAft>
                <a:spcPts val="0"/>
              </a:spcAft>
              <a:buSzPts val="2200"/>
              <a:buAutoNum type="arabicPeriod"/>
            </a:pPr>
            <a:endParaRP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body" idx="1"/>
          </p:nvPr>
        </p:nvSpPr>
        <p:spPr>
          <a:xfrm>
            <a:off x="724985" y="412370"/>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65E"/>
              </a:buClr>
              <a:buSzPts val="3600"/>
              <a:buNone/>
            </a:pPr>
            <a:r>
              <a:rPr lang="en-US" dirty="0"/>
              <a:t>Oat Waste Streams</a:t>
            </a:r>
            <a:endParaRPr dirty="0"/>
          </a:p>
          <a:p>
            <a:pPr marL="0" lvl="0" indent="0" algn="l" rtl="0">
              <a:lnSpc>
                <a:spcPct val="90000"/>
              </a:lnSpc>
              <a:spcBef>
                <a:spcPts val="1000"/>
              </a:spcBef>
              <a:spcAft>
                <a:spcPts val="0"/>
              </a:spcAft>
              <a:buClr>
                <a:srgbClr val="09465E"/>
              </a:buClr>
              <a:buSzPts val="3600"/>
              <a:buNone/>
            </a:pPr>
            <a:endParaRPr dirty="0"/>
          </a:p>
        </p:txBody>
      </p:sp>
      <p:sp>
        <p:nvSpPr>
          <p:cNvPr id="172" name="Google Shape;172;p4"/>
          <p:cNvSpPr txBox="1">
            <a:spLocks noGrp="1"/>
          </p:cNvSpPr>
          <p:nvPr>
            <p:ph type="body" idx="3"/>
          </p:nvPr>
        </p:nvSpPr>
        <p:spPr>
          <a:xfrm>
            <a:off x="6096000" y="170323"/>
            <a:ext cx="6168008" cy="5968958"/>
          </a:xfrm>
          <a:prstGeom prst="rect">
            <a:avLst/>
          </a:prstGeom>
          <a:noFill/>
          <a:ln>
            <a:noFill/>
          </a:ln>
        </p:spPr>
        <p:txBody>
          <a:bodyPr spcFirstLastPara="1" wrap="square" lIns="91425" tIns="45700" rIns="91425" bIns="45700" anchor="t" anchorCtr="0">
            <a:noAutofit/>
          </a:bodyPr>
          <a:lstStyle/>
          <a:p>
            <a:pPr marL="228600" lvl="0" indent="0" algn="l" rtl="0">
              <a:lnSpc>
                <a:spcPct val="103333"/>
              </a:lnSpc>
              <a:spcBef>
                <a:spcPts val="0"/>
              </a:spcBef>
              <a:spcAft>
                <a:spcPts val="0"/>
              </a:spcAft>
              <a:buClr>
                <a:srgbClr val="09465E"/>
              </a:buClr>
              <a:buSzPts val="2400"/>
              <a:buNone/>
            </a:pPr>
            <a:r>
              <a:rPr lang="en-US" dirty="0"/>
              <a:t>Oats offer a wide range of by-products that can be transformed into value-added products in addition to food and drink. </a:t>
            </a:r>
            <a:endParaRPr dirty="0"/>
          </a:p>
          <a:p>
            <a:pPr marL="228600" lvl="0" indent="0" algn="l" rtl="0">
              <a:lnSpc>
                <a:spcPct val="103333"/>
              </a:lnSpc>
              <a:spcBef>
                <a:spcPts val="0"/>
              </a:spcBef>
              <a:spcAft>
                <a:spcPts val="0"/>
              </a:spcAft>
              <a:buClr>
                <a:srgbClr val="09465E"/>
              </a:buClr>
              <a:buSzPts val="2400"/>
              <a:buNone/>
            </a:pPr>
            <a:endParaRPr dirty="0"/>
          </a:p>
          <a:p>
            <a:pPr marL="228600" lvl="0" indent="0" algn="l" rtl="0">
              <a:lnSpc>
                <a:spcPct val="103333"/>
              </a:lnSpc>
              <a:spcBef>
                <a:spcPts val="0"/>
              </a:spcBef>
              <a:spcAft>
                <a:spcPts val="0"/>
              </a:spcAft>
              <a:buClr>
                <a:srgbClr val="09465E"/>
              </a:buClr>
              <a:buSzPts val="2400"/>
              <a:buNone/>
            </a:pPr>
            <a:r>
              <a:rPr lang="en-US" dirty="0"/>
              <a:t>In the following slides, we can see some examples of products that can be made from oat waste, such as chaff, shell fractions:</a:t>
            </a:r>
          </a:p>
          <a:p>
            <a:pPr marL="228600" lvl="0" indent="0" algn="l" rtl="0">
              <a:lnSpc>
                <a:spcPct val="103333"/>
              </a:lnSpc>
              <a:spcBef>
                <a:spcPts val="0"/>
              </a:spcBef>
              <a:spcAft>
                <a:spcPts val="0"/>
              </a:spcAft>
              <a:buClr>
                <a:srgbClr val="09465E"/>
              </a:buClr>
              <a:buSzPts val="2400"/>
              <a:buNone/>
            </a:pPr>
            <a:endParaRPr lang="en-US" sz="2200" dirty="0"/>
          </a:p>
          <a:p>
            <a:pPr marL="539750" indent="0">
              <a:lnSpc>
                <a:spcPct val="100000"/>
              </a:lnSpc>
              <a:buSzPts val="2200"/>
              <a:buFont typeface="Arial" panose="020B0604020202020204" pitchFamily="34" charset="0"/>
              <a:buChar char="•"/>
            </a:pPr>
            <a:r>
              <a:rPr lang="en-US" dirty="0"/>
              <a:t> food supplements</a:t>
            </a:r>
          </a:p>
          <a:p>
            <a:pPr marL="539750" indent="0">
              <a:lnSpc>
                <a:spcPct val="100000"/>
              </a:lnSpc>
              <a:buSzPts val="2200"/>
              <a:buFont typeface="Arial" panose="020B0604020202020204" pitchFamily="34" charset="0"/>
              <a:buChar char="•"/>
            </a:pPr>
            <a:r>
              <a:rPr lang="en-US" dirty="0"/>
              <a:t> packing material</a:t>
            </a:r>
          </a:p>
          <a:p>
            <a:pPr marL="539750" indent="0">
              <a:lnSpc>
                <a:spcPct val="100000"/>
              </a:lnSpc>
              <a:buSzPts val="2200"/>
              <a:buFont typeface="Arial" panose="020B0604020202020204" pitchFamily="34" charset="0"/>
              <a:buChar char="•"/>
            </a:pPr>
            <a:r>
              <a:rPr lang="en-US" dirty="0"/>
              <a:t> cosmetics</a:t>
            </a:r>
          </a:p>
          <a:p>
            <a:pPr marL="539750" indent="0">
              <a:lnSpc>
                <a:spcPct val="100000"/>
              </a:lnSpc>
              <a:buSzPts val="2200"/>
              <a:buFont typeface="Arial" panose="020B0604020202020204" pitchFamily="34" charset="0"/>
              <a:buChar char="•"/>
            </a:pPr>
            <a:r>
              <a:rPr lang="en-US" dirty="0"/>
              <a:t> pharmaceutical usage</a:t>
            </a:r>
          </a:p>
          <a:p>
            <a:pPr marL="539750" indent="0">
              <a:lnSpc>
                <a:spcPct val="100000"/>
              </a:lnSpc>
              <a:buSzPts val="2200"/>
              <a:buFont typeface="Arial" panose="020B0604020202020204" pitchFamily="34" charset="0"/>
              <a:buChar char="•"/>
            </a:pPr>
            <a:r>
              <a:rPr lang="en-US" dirty="0"/>
              <a:t> animal feed</a:t>
            </a:r>
          </a:p>
          <a:p>
            <a:pPr marL="539750" indent="0">
              <a:lnSpc>
                <a:spcPct val="100000"/>
              </a:lnSpc>
              <a:buSzPts val="2200"/>
              <a:buFont typeface="Arial" panose="020B0604020202020204" pitchFamily="34" charset="0"/>
              <a:buChar char="•"/>
            </a:pPr>
            <a:r>
              <a:rPr lang="en-US" dirty="0"/>
              <a:t> bio-</a:t>
            </a:r>
            <a:r>
              <a:rPr lang="en-US" dirty="0" err="1"/>
              <a:t>fertiliser</a:t>
            </a:r>
          </a:p>
          <a:p>
            <a:pPr marL="539750" indent="0">
              <a:lnSpc>
                <a:spcPct val="100000"/>
              </a:lnSpc>
              <a:buSzPts val="2200"/>
              <a:buFont typeface="Arial" panose="020B0604020202020204" pitchFamily="34" charset="0"/>
              <a:buChar char="•"/>
            </a:pPr>
            <a:r>
              <a:rPr lang="en-US" dirty="0"/>
              <a:t> bio-fuel</a:t>
            </a:r>
          </a:p>
          <a:p>
            <a:pPr marL="539750" indent="0">
              <a:lnSpc>
                <a:spcPct val="100000"/>
              </a:lnSpc>
              <a:buSzPts val="2200"/>
              <a:buFont typeface="Arial" panose="020B0604020202020204" pitchFamily="34" charset="0"/>
              <a:buChar char="•"/>
            </a:pPr>
            <a:r>
              <a:rPr lang="en-US" dirty="0"/>
              <a:t> textile applications</a:t>
            </a:r>
          </a:p>
          <a:p>
            <a:pPr marL="457200" lvl="0" indent="0" algn="l" rtl="0">
              <a:lnSpc>
                <a:spcPct val="103333"/>
              </a:lnSpc>
              <a:spcBef>
                <a:spcPts val="0"/>
              </a:spcBef>
              <a:spcAft>
                <a:spcPts val="0"/>
              </a:spcAft>
              <a:buNone/>
            </a:pPr>
            <a:endParaRPr sz="2200" dirty="0"/>
          </a:p>
          <a:p>
            <a:pPr marL="1371600" lvl="0" indent="0" algn="l" rtl="0">
              <a:lnSpc>
                <a:spcPct val="115000"/>
              </a:lnSpc>
              <a:spcBef>
                <a:spcPts val="1200"/>
              </a:spcBef>
              <a:spcAft>
                <a:spcPts val="0"/>
              </a:spcAft>
              <a:buSzPts val="2400"/>
              <a:buNone/>
            </a:pPr>
            <a:endParaRPr sz="2200" dirty="0">
              <a:solidFill>
                <a:srgbClr val="011E3B"/>
              </a:solidFill>
            </a:endParaRPr>
          </a:p>
          <a:p>
            <a:pPr marL="228600" lvl="0" indent="0" algn="l" rtl="0">
              <a:lnSpc>
                <a:spcPct val="103333"/>
              </a:lnSpc>
              <a:spcBef>
                <a:spcPts val="2000"/>
              </a:spcBef>
              <a:spcAft>
                <a:spcPts val="0"/>
              </a:spcAft>
              <a:buSzPts val="2400"/>
              <a:buNone/>
            </a:pPr>
            <a:endParaRPr sz="2200" dirty="0">
              <a:solidFill>
                <a:srgbClr val="011E3B"/>
              </a:solidFill>
            </a:endParaRPr>
          </a:p>
        </p:txBody>
      </p:sp>
      <p:pic>
        <p:nvPicPr>
          <p:cNvPr id="2" name="Kuva 1" descr="Piles of various wholegrain foods">
            <a:extLst>
              <a:ext uri="{FF2B5EF4-FFF2-40B4-BE49-F238E27FC236}">
                <a16:creationId xmlns:a16="http://schemas.microsoft.com/office/drawing/2014/main" id="{84C34BE1-E168-CFD3-41AE-E7A66B61E6F4}"/>
              </a:ext>
            </a:extLst>
          </p:cNvPr>
          <p:cNvPicPr>
            <a:picLocks noChangeAspect="1"/>
          </p:cNvPicPr>
          <p:nvPr/>
        </p:nvPicPr>
        <p:blipFill>
          <a:blip r:embed="rId3"/>
          <a:srcRect/>
          <a:stretch/>
        </p:blipFill>
        <p:spPr>
          <a:xfrm>
            <a:off x="583364" y="2060848"/>
            <a:ext cx="5153433" cy="39604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2" name="Kuva 1" descr="Piles of various wholegrain foods">
            <a:extLst>
              <a:ext uri="{FF2B5EF4-FFF2-40B4-BE49-F238E27FC236}">
                <a16:creationId xmlns:a16="http://schemas.microsoft.com/office/drawing/2014/main" id="{8A58F242-8230-A5EF-C1D0-5FE6ABEB1C0E}"/>
              </a:ext>
            </a:extLst>
          </p:cNvPr>
          <p:cNvPicPr>
            <a:picLocks noChangeAspect="1"/>
          </p:cNvPicPr>
          <p:nvPr/>
        </p:nvPicPr>
        <p:blipFill>
          <a:blip r:embed="rId3"/>
          <a:srcRect/>
          <a:stretch/>
        </p:blipFill>
        <p:spPr>
          <a:xfrm rot="16200000">
            <a:off x="-937679" y="3255022"/>
            <a:ext cx="5515774" cy="3676284"/>
          </a:xfrm>
          <a:prstGeom prst="rect">
            <a:avLst/>
          </a:prstGeom>
        </p:spPr>
      </p:pic>
      <p:sp>
        <p:nvSpPr>
          <p:cNvPr id="178" name="Google Shape;178;p5"/>
          <p:cNvSpPr txBox="1">
            <a:spLocks noGrp="1"/>
          </p:cNvSpPr>
          <p:nvPr>
            <p:ph type="body" idx="1"/>
          </p:nvPr>
        </p:nvSpPr>
        <p:spPr>
          <a:xfrm>
            <a:off x="4799856" y="836712"/>
            <a:ext cx="6341700" cy="5166300"/>
          </a:xfrm>
          <a:prstGeom prst="rect">
            <a:avLst/>
          </a:prstGeom>
          <a:noFill/>
          <a:ln>
            <a:noFill/>
          </a:ln>
        </p:spPr>
        <p:txBody>
          <a:bodyPr spcFirstLastPara="1" wrap="square" lIns="91425" tIns="45700" rIns="91425" bIns="45700" anchor="t" anchorCtr="0">
            <a:noAutofit/>
          </a:bodyPr>
          <a:lstStyle/>
          <a:p>
            <a:pPr marL="82550" lvl="0" indent="0" algn="l" rtl="0">
              <a:spcBef>
                <a:spcPts val="0"/>
              </a:spcBef>
              <a:spcAft>
                <a:spcPts val="0"/>
              </a:spcAft>
              <a:buSzPts val="2300"/>
            </a:pPr>
            <a:endParaRPr lang="en-US" sz="2200" dirty="0"/>
          </a:p>
          <a:p>
            <a:pPr indent="-374650">
              <a:buSzPts val="2300"/>
              <a:buFont typeface="Arial"/>
              <a:buChar char="•"/>
            </a:pPr>
            <a:r>
              <a:rPr lang="en-US" sz="2200" b="1" dirty="0"/>
              <a:t>Oat cuts and waste </a:t>
            </a:r>
            <a:r>
              <a:rPr lang="en-US" sz="2200" dirty="0"/>
              <a:t>can be dehydrated and ground to produce oat flour, oat xylitol, which can be used in baked goods, sauces and as a thickener, emulsifier, </a:t>
            </a:r>
            <a:r>
              <a:rPr lang="en-US" sz="2200" dirty="0" err="1"/>
              <a:t>texturiser</a:t>
            </a:r>
            <a:r>
              <a:rPr lang="en-US" sz="2200" dirty="0"/>
              <a:t>, </a:t>
            </a:r>
            <a:r>
              <a:rPr lang="en-US" sz="2200" dirty="0">
                <a:hlinkClick r:id="rId4"/>
              </a:rPr>
              <a:t>gourmet products</a:t>
            </a:r>
            <a:endParaRPr lang="en-US" sz="2200" dirty="0"/>
          </a:p>
          <a:p>
            <a:pPr marL="82550" lvl="0" indent="0" algn="l" rtl="0">
              <a:spcBef>
                <a:spcPts val="0"/>
              </a:spcBef>
              <a:spcAft>
                <a:spcPts val="0"/>
              </a:spcAft>
              <a:buSzPts val="2300"/>
            </a:pPr>
            <a:endParaRPr lang="en-US" sz="2200" b="1" dirty="0"/>
          </a:p>
          <a:p>
            <a:pPr marL="457200" lvl="0" indent="-374650" algn="l" rtl="0">
              <a:spcBef>
                <a:spcPts val="0"/>
              </a:spcBef>
              <a:spcAft>
                <a:spcPts val="0"/>
              </a:spcAft>
              <a:buSzPts val="2300"/>
              <a:buChar char="•"/>
            </a:pPr>
            <a:r>
              <a:rPr lang="en-US" sz="2200" b="1" dirty="0"/>
              <a:t>Supplements: </a:t>
            </a:r>
            <a:r>
              <a:rPr lang="en-US" sz="2200" dirty="0"/>
              <a:t>Oats contain </a:t>
            </a:r>
            <a:r>
              <a:rPr lang="en-US" sz="2200" dirty="0" err="1"/>
              <a:t>fibre</a:t>
            </a:r>
            <a:r>
              <a:rPr lang="en-US" sz="2200" dirty="0"/>
              <a:t>, antioxidants and vitamins, making them useful in the production of food supplements.</a:t>
            </a:r>
          </a:p>
          <a:p>
            <a:pPr marL="457200" lvl="0" indent="-374650" algn="l" rtl="0">
              <a:spcBef>
                <a:spcPts val="0"/>
              </a:spcBef>
              <a:spcAft>
                <a:spcPts val="0"/>
              </a:spcAft>
              <a:buSzPts val="2300"/>
            </a:pPr>
            <a:endParaRPr sz="2200" dirty="0"/>
          </a:p>
          <a:p>
            <a:pPr marL="457200" lvl="0" indent="-374650" algn="l" rtl="0">
              <a:spcBef>
                <a:spcPts val="0"/>
              </a:spcBef>
              <a:spcAft>
                <a:spcPts val="0"/>
              </a:spcAft>
              <a:buSzPts val="2300"/>
              <a:buChar char="•"/>
            </a:pPr>
            <a:r>
              <a:rPr lang="en-US" sz="2200" b="1" dirty="0"/>
              <a:t>Animal feed: </a:t>
            </a:r>
            <a:r>
              <a:rPr lang="en-US" sz="2200" dirty="0"/>
              <a:t>Oat waste streams can be used as feed as long as they are properly processed to remove any toxins.</a:t>
            </a:r>
            <a:endParaRPr sz="2200" dirty="0">
              <a:solidFill>
                <a:srgbClr val="09465E"/>
              </a:solidFill>
            </a:endParaRPr>
          </a:p>
        </p:txBody>
      </p:sp>
      <p:sp>
        <p:nvSpPr>
          <p:cNvPr id="179" name="Google Shape;179;p5"/>
          <p:cNvSpPr txBox="1">
            <a:spLocks noGrp="1"/>
          </p:cNvSpPr>
          <p:nvPr>
            <p:ph type="body" idx="2"/>
          </p:nvPr>
        </p:nvSpPr>
        <p:spPr>
          <a:xfrm>
            <a:off x="0" y="260648"/>
            <a:ext cx="4295800" cy="1219017"/>
          </a:xfrm>
          <a:prstGeom prst="rect">
            <a:avLst/>
          </a:prstGeom>
          <a:solidFill>
            <a:srgbClr val="60BA4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None/>
            </a:pPr>
            <a:r>
              <a:rPr lang="en-US" sz="2800" b="1" dirty="0"/>
              <a:t>Oat waste as a raw material for other industries</a:t>
            </a:r>
            <a:endParaRPr sz="2800" dirty="0"/>
          </a:p>
        </p:txBody>
      </p:sp>
      <p:sp>
        <p:nvSpPr>
          <p:cNvPr id="180" name="Google Shape;180;p5"/>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6"/>
          <p:cNvSpPr txBox="1">
            <a:spLocks noGrp="1"/>
          </p:cNvSpPr>
          <p:nvPr>
            <p:ph type="body" idx="1"/>
          </p:nvPr>
        </p:nvSpPr>
        <p:spPr>
          <a:xfrm>
            <a:off x="4799856" y="836712"/>
            <a:ext cx="6341700" cy="5166300"/>
          </a:xfrm>
          <a:prstGeom prst="rect">
            <a:avLst/>
          </a:prstGeom>
          <a:noFill/>
          <a:ln>
            <a:noFill/>
          </a:ln>
        </p:spPr>
        <p:txBody>
          <a:bodyPr spcFirstLastPara="1" wrap="square" lIns="91425" tIns="45700" rIns="91425" bIns="45700" anchor="t" anchorCtr="0">
            <a:noAutofit/>
          </a:bodyPr>
          <a:lstStyle/>
          <a:p>
            <a:pPr marL="419100" indent="-342900">
              <a:lnSpc>
                <a:spcPct val="115000"/>
              </a:lnSpc>
              <a:buFont typeface="Arial" panose="020B0604020202020204" pitchFamily="34" charset="0"/>
              <a:buChar char="•"/>
            </a:pPr>
            <a:r>
              <a:rPr lang="en-US" sz="2200" b="1" dirty="0"/>
              <a:t>Bio-fertilizer </a:t>
            </a:r>
            <a:r>
              <a:rPr lang="en-US" sz="2200" dirty="0">
                <a:hlinkClick r:id="rId3"/>
              </a:rPr>
              <a:t>– back to a field</a:t>
            </a:r>
            <a:endParaRPr lang="en-US" sz="2200" dirty="0"/>
          </a:p>
          <a:p>
            <a:pPr indent="-381000">
              <a:lnSpc>
                <a:spcPct val="115000"/>
              </a:lnSpc>
              <a:buFont typeface="Arial"/>
              <a:buChar char="•"/>
            </a:pPr>
            <a:endParaRPr lang="en-US" sz="2200" b="1" dirty="0"/>
          </a:p>
          <a:p>
            <a:pPr indent="-381000">
              <a:lnSpc>
                <a:spcPct val="115000"/>
              </a:lnSpc>
              <a:buFont typeface="Arial"/>
              <a:buChar char="•"/>
            </a:pPr>
            <a:r>
              <a:rPr lang="en-US" sz="2200" b="1" dirty="0"/>
              <a:t>Biofuel: </a:t>
            </a:r>
            <a:r>
              <a:rPr lang="en-US" sz="2200" dirty="0"/>
              <a:t>As an organic waste, oats can be used as a raw material </a:t>
            </a:r>
            <a:r>
              <a:rPr lang="en-US" sz="2200"/>
              <a:t>to produce</a:t>
            </a:r>
            <a:r>
              <a:rPr lang="en-US" sz="2200" dirty="0"/>
              <a:t> biofuels through fermentation processes.</a:t>
            </a:r>
          </a:p>
          <a:p>
            <a:pPr marL="457200" lvl="0" indent="-381000" algn="l" rtl="0">
              <a:lnSpc>
                <a:spcPct val="115000"/>
              </a:lnSpc>
              <a:spcBef>
                <a:spcPts val="0"/>
              </a:spcBef>
              <a:spcAft>
                <a:spcPts val="0"/>
              </a:spcAft>
              <a:buSzPts val="2400"/>
            </a:pPr>
            <a:endParaRPr sz="2200" dirty="0"/>
          </a:p>
          <a:p>
            <a:pPr marL="457200" lvl="0" indent="-381000" algn="l" rtl="0">
              <a:lnSpc>
                <a:spcPct val="115000"/>
              </a:lnSpc>
              <a:spcBef>
                <a:spcPts val="0"/>
              </a:spcBef>
              <a:spcAft>
                <a:spcPts val="0"/>
              </a:spcAft>
              <a:buSzPts val="2400"/>
              <a:buChar char="•"/>
            </a:pPr>
            <a:r>
              <a:rPr lang="en-US" sz="2200" b="1" dirty="0"/>
              <a:t>Biogas production: </a:t>
            </a:r>
            <a:r>
              <a:rPr lang="en-US" sz="2200" dirty="0"/>
              <a:t>Through anaerobic digestion, oat waste can be converted into biogas, which can be used as a renewable energy source.</a:t>
            </a:r>
          </a:p>
          <a:p>
            <a:pPr marL="457200" lvl="0" indent="-381000" algn="l" rtl="0">
              <a:lnSpc>
                <a:spcPct val="115000"/>
              </a:lnSpc>
              <a:spcBef>
                <a:spcPts val="0"/>
              </a:spcBef>
              <a:spcAft>
                <a:spcPts val="0"/>
              </a:spcAft>
              <a:buSzPts val="2400"/>
              <a:buChar char="•"/>
            </a:pPr>
            <a:endParaRPr lang="en-US" sz="2200" dirty="0"/>
          </a:p>
          <a:p>
            <a:pPr indent="-381000">
              <a:lnSpc>
                <a:spcPct val="115000"/>
              </a:lnSpc>
              <a:buFont typeface="Arial"/>
              <a:buChar char="•"/>
            </a:pPr>
            <a:r>
              <a:rPr lang="en-US" sz="2200" b="1" dirty="0"/>
              <a:t>Cosmetics: </a:t>
            </a:r>
            <a:r>
              <a:rPr lang="en-US" sz="2200" dirty="0"/>
              <a:t>Oats has astringent &amp; probiotic properties, used in natural face masks, scrubs, as </a:t>
            </a:r>
            <a:r>
              <a:rPr lang="en-US" sz="2200" dirty="0">
                <a:hlinkClick r:id="rId4"/>
              </a:rPr>
              <a:t>from beard to face spray</a:t>
            </a:r>
            <a:endParaRPr lang="en-US" sz="2200" i="1" dirty="0"/>
          </a:p>
        </p:txBody>
      </p:sp>
      <p:sp>
        <p:nvSpPr>
          <p:cNvPr id="187" name="Google Shape;187;p6"/>
          <p:cNvSpPr txBox="1">
            <a:spLocks noGrp="1"/>
          </p:cNvSpPr>
          <p:nvPr>
            <p:ph type="body" idx="2"/>
          </p:nvPr>
        </p:nvSpPr>
        <p:spPr>
          <a:xfrm>
            <a:off x="-13526" y="332656"/>
            <a:ext cx="3689400" cy="1665995"/>
          </a:xfrm>
          <a:prstGeom prst="rect">
            <a:avLst/>
          </a:prstGeom>
          <a:solidFill>
            <a:srgbClr val="60BA47"/>
          </a:solidFill>
          <a:ln>
            <a:noFill/>
          </a:ln>
        </p:spPr>
        <p:txBody>
          <a:bodyPr spcFirstLastPara="1" wrap="square" lIns="91425" tIns="45700" rIns="91425" bIns="45700" anchor="ctr" anchorCtr="0">
            <a:noAutofit/>
          </a:bodyPr>
          <a:lstStyle/>
          <a:p>
            <a:pPr marL="0" indent="0" algn="ctr">
              <a:spcBef>
                <a:spcPts val="0"/>
              </a:spcBef>
            </a:pPr>
            <a:r>
              <a:rPr lang="en-US" sz="3200" b="1" dirty="0"/>
              <a:t>Oat waste as a raw material for other industries</a:t>
            </a:r>
            <a:endParaRPr lang="en-US" sz="3200" dirty="0"/>
          </a:p>
        </p:txBody>
      </p:sp>
      <p:sp>
        <p:nvSpPr>
          <p:cNvPr id="188" name="Google Shape;188;p6"/>
          <p:cNvSpPr/>
          <p:nvPr/>
        </p:nvSpPr>
        <p:spPr>
          <a:xfrm>
            <a:off x="-3769096" y="2892099"/>
            <a:ext cx="6984776" cy="3633245"/>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511824" y="705069"/>
            <a:ext cx="6655783" cy="5166300"/>
          </a:xfrm>
          <a:prstGeom prst="rect">
            <a:avLst/>
          </a:prstGeom>
          <a:noFill/>
          <a:ln>
            <a:noFill/>
          </a:ln>
        </p:spPr>
        <p:txBody>
          <a:bodyPr spcFirstLastPara="1" wrap="square" lIns="91425" tIns="45700" rIns="91425" bIns="45700" anchor="t" anchorCtr="0">
            <a:noAutofit/>
          </a:bodyPr>
          <a:lstStyle/>
          <a:p>
            <a:pPr indent="-381000">
              <a:lnSpc>
                <a:spcPct val="115000"/>
              </a:lnSpc>
              <a:buFont typeface="Arial"/>
              <a:buChar char="•"/>
            </a:pPr>
            <a:r>
              <a:rPr lang="en-US" b="1" dirty="0"/>
              <a:t>Pharmaceutical industry: </a:t>
            </a:r>
            <a:r>
              <a:rPr lang="en-US" dirty="0"/>
              <a:t>Used in the formulation of tablets and capsules to facilitate dissolution.</a:t>
            </a:r>
          </a:p>
          <a:p>
            <a:pPr indent="-381000">
              <a:lnSpc>
                <a:spcPct val="115000"/>
              </a:lnSpc>
              <a:buChar char="•"/>
            </a:pPr>
            <a:r>
              <a:rPr lang="en-US" sz="2400" b="1" dirty="0"/>
              <a:t>Natural dyes:</a:t>
            </a:r>
            <a:r>
              <a:rPr lang="en-US" sz="2400" dirty="0"/>
              <a:t> Oat parts</a:t>
            </a:r>
            <a:r>
              <a:rPr lang="en-US" dirty="0"/>
              <a:t>,</a:t>
            </a:r>
            <a:r>
              <a:rPr lang="en-US" sz="2400" dirty="0"/>
              <a:t> </a:t>
            </a:r>
            <a:r>
              <a:rPr lang="en-US" dirty="0"/>
              <a:t>such as chaff, husk, </a:t>
            </a:r>
            <a:r>
              <a:rPr lang="en-US" sz="2400" dirty="0"/>
              <a:t>can be processed to extract natural dyes that can be used in the food industry or in cosmetics.</a:t>
            </a:r>
            <a:endParaRPr lang="en-US" dirty="0"/>
          </a:p>
          <a:p>
            <a:pPr marL="457200" lvl="0" indent="-349250" algn="l" rtl="0">
              <a:lnSpc>
                <a:spcPct val="115000"/>
              </a:lnSpc>
              <a:spcBef>
                <a:spcPts val="0"/>
              </a:spcBef>
              <a:spcAft>
                <a:spcPts val="0"/>
              </a:spcAft>
              <a:buSzPts val="1900"/>
              <a:buChar char="●"/>
            </a:pPr>
            <a:r>
              <a:rPr lang="en-US" b="1" dirty="0"/>
              <a:t>Paper production: </a:t>
            </a:r>
            <a:r>
              <a:rPr lang="en-US" dirty="0"/>
              <a:t>bio-packing material, such as </a:t>
            </a:r>
            <a:r>
              <a:rPr lang="en-US" dirty="0">
                <a:hlinkClick r:id="rId3"/>
              </a:rPr>
              <a:t>from husks to package material</a:t>
            </a:r>
            <a:endParaRPr dirty="0"/>
          </a:p>
          <a:p>
            <a:pPr marL="457200" lvl="0" indent="-349250" algn="l" rtl="0">
              <a:lnSpc>
                <a:spcPct val="115000"/>
              </a:lnSpc>
              <a:spcBef>
                <a:spcPts val="0"/>
              </a:spcBef>
              <a:spcAft>
                <a:spcPts val="0"/>
              </a:spcAft>
              <a:buSzPts val="1900"/>
              <a:buChar char="●"/>
            </a:pPr>
            <a:r>
              <a:rPr lang="en-US" b="1" dirty="0"/>
              <a:t>Textile industry: </a:t>
            </a:r>
            <a:r>
              <a:rPr lang="en-US" dirty="0"/>
              <a:t>e.g. </a:t>
            </a:r>
          </a:p>
          <a:p>
            <a:pPr marL="540000" lvl="0" indent="0" algn="l" rtl="0">
              <a:lnSpc>
                <a:spcPct val="115000"/>
              </a:lnSpc>
              <a:spcAft>
                <a:spcPts val="0"/>
              </a:spcAft>
              <a:buSzPts val="1900"/>
            </a:pPr>
            <a:r>
              <a:rPr lang="en-US" sz="2000" b="1"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Oat pillow</a:t>
            </a:r>
            <a:r>
              <a:rPr lang="en-US" sz="2000" b="1"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a:t>
            </a:r>
            <a:r>
              <a:rPr lang="en-US" sz="2000" i="1" dirty="0"/>
              <a:t>When warm, the pillow is suitable for relaxation, easing pain conditions and even for warming up cold feet! When frozen, you can use the pillow, for example, to ease a headache or as a first aid for muscle strains.</a:t>
            </a:r>
            <a:endParaRPr lang="fi-FI" sz="2000" i="1" dirty="0"/>
          </a:p>
          <a:p>
            <a:pPr marL="457200" lvl="0" indent="-349250" algn="l" rtl="0">
              <a:lnSpc>
                <a:spcPct val="115000"/>
              </a:lnSpc>
              <a:spcBef>
                <a:spcPts val="0"/>
              </a:spcBef>
              <a:spcAft>
                <a:spcPts val="0"/>
              </a:spcAft>
              <a:buSzPts val="1900"/>
              <a:buChar char="●"/>
            </a:pPr>
            <a:endParaRPr sz="1900" dirty="0"/>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 name="Google Shape;187;p6">
            <a:extLst>
              <a:ext uri="{FF2B5EF4-FFF2-40B4-BE49-F238E27FC236}">
                <a16:creationId xmlns:a16="http://schemas.microsoft.com/office/drawing/2014/main" id="{2730C9E8-48FD-D87D-A38B-E932303AD2B3}"/>
              </a:ext>
            </a:extLst>
          </p:cNvPr>
          <p:cNvSpPr txBox="1">
            <a:spLocks/>
          </p:cNvSpPr>
          <p:nvPr/>
        </p:nvSpPr>
        <p:spPr>
          <a:xfrm>
            <a:off x="16008" y="332656"/>
            <a:ext cx="3689400" cy="1665995"/>
          </a:xfrm>
          <a:prstGeom prst="rect">
            <a:avLst/>
          </a:prstGeom>
          <a:solidFill>
            <a:srgbClr val="60BA47"/>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pPr>
            <a:r>
              <a:rPr lang="en-US" sz="3200" dirty="0"/>
              <a:t>Oat waste as a raw material for other industries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3" name="Kuva 1" descr="Piles of various wholegrain foods">
            <a:extLst>
              <a:ext uri="{FF2B5EF4-FFF2-40B4-BE49-F238E27FC236}">
                <a16:creationId xmlns:a16="http://schemas.microsoft.com/office/drawing/2014/main" id="{4F4A7DBD-BFDA-7BD7-FD4B-13B0782AA1D7}"/>
              </a:ext>
            </a:extLst>
          </p:cNvPr>
          <p:cNvPicPr>
            <a:picLocks noChangeAspect="1"/>
          </p:cNvPicPr>
          <p:nvPr/>
        </p:nvPicPr>
        <p:blipFill>
          <a:blip r:embed="rId3"/>
          <a:srcRect/>
          <a:stretch/>
        </p:blipFill>
        <p:spPr>
          <a:xfrm rot="16200000">
            <a:off x="-937679" y="3255022"/>
            <a:ext cx="5515774" cy="3676284"/>
          </a:xfrm>
          <a:prstGeom prst="rect">
            <a:avLst/>
          </a:prstGeom>
        </p:spPr>
      </p:pic>
      <p:sp>
        <p:nvSpPr>
          <p:cNvPr id="178" name="Google Shape;178;p5"/>
          <p:cNvSpPr txBox="1">
            <a:spLocks noGrp="1"/>
          </p:cNvSpPr>
          <p:nvPr>
            <p:ph type="body" idx="1"/>
          </p:nvPr>
        </p:nvSpPr>
        <p:spPr>
          <a:xfrm>
            <a:off x="4799856" y="836712"/>
            <a:ext cx="6341700" cy="5166300"/>
          </a:xfrm>
          <a:prstGeom prst="rect">
            <a:avLst/>
          </a:prstGeom>
          <a:noFill/>
          <a:ln>
            <a:noFill/>
          </a:ln>
        </p:spPr>
        <p:txBody>
          <a:bodyPr spcFirstLastPara="1" wrap="square" lIns="91425" tIns="45700" rIns="91425" bIns="45700" anchor="t" anchorCtr="0">
            <a:noAutofit/>
          </a:bodyPr>
          <a:lstStyle/>
          <a:p>
            <a:pPr marL="82550" lvl="0" indent="0" algn="l" rtl="0">
              <a:spcBef>
                <a:spcPts val="0"/>
              </a:spcBef>
              <a:spcAft>
                <a:spcPts val="0"/>
              </a:spcAft>
              <a:buSzPts val="2300"/>
            </a:pPr>
            <a:r>
              <a:rPr lang="en-US" sz="2200" dirty="0">
                <a:solidFill>
                  <a:srgbClr val="09465E"/>
                </a:solidFill>
                <a:hlinkClick r:id="rId4"/>
              </a:rPr>
              <a:t>Oat </a:t>
            </a:r>
            <a:r>
              <a:rPr lang="en-US" sz="2200" dirty="0">
                <a:hlinkClick r:id="rId4"/>
              </a:rPr>
              <a:t>o</a:t>
            </a:r>
            <a:r>
              <a:rPr lang="en-US" sz="2200" dirty="0">
                <a:solidFill>
                  <a:srgbClr val="09465E"/>
                </a:solidFill>
                <a:hlinkClick r:id="rId4"/>
              </a:rPr>
              <a:t>kara </a:t>
            </a:r>
            <a:r>
              <a:rPr lang="en-US" sz="2200" dirty="0">
                <a:solidFill>
                  <a:srgbClr val="09465E"/>
                </a:solidFill>
              </a:rPr>
              <a:t>is created as a side stream of oat drink production.</a:t>
            </a:r>
          </a:p>
          <a:p>
            <a:pPr marL="82550" lvl="0" indent="0" algn="l" rtl="0">
              <a:spcBef>
                <a:spcPts val="0"/>
              </a:spcBef>
              <a:spcAft>
                <a:spcPts val="0"/>
              </a:spcAft>
              <a:buSzPts val="2300"/>
            </a:pPr>
            <a:endParaRPr lang="en-US" sz="2200" dirty="0">
              <a:solidFill>
                <a:srgbClr val="09465E"/>
              </a:solidFill>
            </a:endParaRPr>
          </a:p>
          <a:p>
            <a:pPr marL="82550" lvl="0" indent="0" algn="l" rtl="0">
              <a:spcBef>
                <a:spcPts val="0"/>
              </a:spcBef>
              <a:spcAft>
                <a:spcPts val="0"/>
              </a:spcAft>
              <a:buSzPts val="2300"/>
            </a:pPr>
            <a:r>
              <a:rPr lang="en-US" sz="2200" dirty="0"/>
              <a:t>It </a:t>
            </a:r>
            <a:r>
              <a:rPr lang="fi-FI" sz="2200" dirty="0" err="1">
                <a:solidFill>
                  <a:srgbClr val="09465E"/>
                </a:solidFill>
              </a:rPr>
              <a:t>contains</a:t>
            </a:r>
            <a:r>
              <a:rPr lang="fi-FI" sz="2200" dirty="0">
                <a:solidFill>
                  <a:srgbClr val="09465E"/>
                </a:solidFill>
              </a:rPr>
              <a:t> </a:t>
            </a:r>
            <a:r>
              <a:rPr lang="fi-FI" sz="2200" dirty="0" err="1">
                <a:solidFill>
                  <a:srgbClr val="09465E"/>
                </a:solidFill>
              </a:rPr>
              <a:t>plenty</a:t>
            </a:r>
            <a:r>
              <a:rPr lang="fi-FI" sz="2200" dirty="0">
                <a:solidFill>
                  <a:srgbClr val="09465E"/>
                </a:solidFill>
              </a:rPr>
              <a:t> of </a:t>
            </a:r>
            <a:r>
              <a:rPr lang="fi-FI" sz="2200" dirty="0" err="1"/>
              <a:t>fibre</a:t>
            </a:r>
            <a:r>
              <a:rPr lang="fi-FI" sz="2200" dirty="0">
                <a:solidFill>
                  <a:srgbClr val="09465E"/>
                </a:solidFill>
              </a:rPr>
              <a:t>, soft </a:t>
            </a:r>
            <a:r>
              <a:rPr lang="fi-FI" sz="2200" dirty="0" err="1">
                <a:solidFill>
                  <a:srgbClr val="09465E"/>
                </a:solidFill>
              </a:rPr>
              <a:t>fat</a:t>
            </a:r>
            <a:r>
              <a:rPr lang="fi-FI" sz="2200" dirty="0">
                <a:solidFill>
                  <a:srgbClr val="09465E"/>
                </a:solidFill>
              </a:rPr>
              <a:t>, </a:t>
            </a:r>
            <a:r>
              <a:rPr lang="fi-FI" sz="2200" dirty="0" err="1">
                <a:solidFill>
                  <a:srgbClr val="09465E"/>
                </a:solidFill>
              </a:rPr>
              <a:t>vitamins</a:t>
            </a:r>
            <a:r>
              <a:rPr lang="fi-FI" sz="2200" dirty="0">
                <a:solidFill>
                  <a:srgbClr val="09465E"/>
                </a:solidFill>
              </a:rPr>
              <a:t>, </a:t>
            </a:r>
            <a:r>
              <a:rPr lang="fi-FI" sz="2200" dirty="0" err="1">
                <a:solidFill>
                  <a:srgbClr val="09465E"/>
                </a:solidFill>
              </a:rPr>
              <a:t>minerals</a:t>
            </a:r>
            <a:r>
              <a:rPr lang="fi-FI" sz="2200" dirty="0">
                <a:solidFill>
                  <a:srgbClr val="09465E"/>
                </a:solidFill>
              </a:rPr>
              <a:t> and </a:t>
            </a:r>
            <a:r>
              <a:rPr lang="fi-FI" sz="2200" dirty="0" err="1">
                <a:solidFill>
                  <a:srgbClr val="09465E"/>
                </a:solidFill>
              </a:rPr>
              <a:t>beta-glucan</a:t>
            </a:r>
            <a:r>
              <a:rPr lang="fi-FI" sz="2200" dirty="0">
                <a:solidFill>
                  <a:srgbClr val="09465E"/>
                </a:solidFill>
              </a:rPr>
              <a:t>.</a:t>
            </a:r>
          </a:p>
          <a:p>
            <a:pPr marL="82550" lvl="0" indent="0" algn="l" rtl="0">
              <a:spcBef>
                <a:spcPts val="0"/>
              </a:spcBef>
              <a:spcAft>
                <a:spcPts val="0"/>
              </a:spcAft>
              <a:buSzPts val="2300"/>
            </a:pPr>
            <a:endParaRPr lang="fi-FI" sz="2200" dirty="0"/>
          </a:p>
          <a:p>
            <a:pPr marL="82550" lvl="0" indent="0" algn="l" rtl="0">
              <a:spcBef>
                <a:spcPts val="0"/>
              </a:spcBef>
              <a:spcAft>
                <a:spcPts val="0"/>
              </a:spcAft>
              <a:buSzPts val="2300"/>
            </a:pPr>
            <a:r>
              <a:rPr lang="fi-FI" sz="2200" dirty="0">
                <a:solidFill>
                  <a:srgbClr val="09465E"/>
                </a:solidFill>
              </a:rPr>
              <a:t>Applications as:</a:t>
            </a:r>
          </a:p>
          <a:p>
            <a:pPr marL="425450" lvl="0" indent="-342900" algn="l" rtl="0">
              <a:spcBef>
                <a:spcPts val="0"/>
              </a:spcBef>
              <a:spcAft>
                <a:spcPts val="0"/>
              </a:spcAft>
              <a:buSzPts val="2300"/>
              <a:buFont typeface="Arial" panose="020B0604020202020204" pitchFamily="34" charset="0"/>
              <a:buChar char="•"/>
            </a:pPr>
            <a:r>
              <a:rPr lang="fi-FI" sz="2200" dirty="0" err="1">
                <a:solidFill>
                  <a:srgbClr val="09465E"/>
                </a:solidFill>
              </a:rPr>
              <a:t>animal</a:t>
            </a:r>
            <a:r>
              <a:rPr lang="fi-FI" sz="2200" dirty="0">
                <a:solidFill>
                  <a:srgbClr val="09465E"/>
                </a:solidFill>
              </a:rPr>
              <a:t> </a:t>
            </a:r>
            <a:r>
              <a:rPr lang="fi-FI" sz="2200" dirty="0" err="1">
                <a:solidFill>
                  <a:srgbClr val="09465E"/>
                </a:solidFill>
              </a:rPr>
              <a:t>feed</a:t>
            </a:r>
            <a:endParaRPr lang="fi-FI" sz="2200" dirty="0"/>
          </a:p>
          <a:p>
            <a:pPr marL="425450" lvl="0" indent="-342900" algn="l" rtl="0">
              <a:spcBef>
                <a:spcPts val="0"/>
              </a:spcBef>
              <a:spcAft>
                <a:spcPts val="0"/>
              </a:spcAft>
              <a:buSzPts val="2300"/>
              <a:buFont typeface="Arial" panose="020B0604020202020204" pitchFamily="34" charset="0"/>
              <a:buChar char="•"/>
            </a:pPr>
            <a:r>
              <a:rPr lang="fi-FI" sz="2200" dirty="0" err="1">
                <a:solidFill>
                  <a:srgbClr val="09465E"/>
                </a:solidFill>
              </a:rPr>
              <a:t>raw</a:t>
            </a:r>
            <a:r>
              <a:rPr lang="fi-FI" sz="2200" dirty="0">
                <a:solidFill>
                  <a:srgbClr val="09465E"/>
                </a:solidFill>
              </a:rPr>
              <a:t> </a:t>
            </a:r>
            <a:r>
              <a:rPr lang="fi-FI" sz="2200" dirty="0" err="1">
                <a:solidFill>
                  <a:srgbClr val="09465E"/>
                </a:solidFill>
              </a:rPr>
              <a:t>material</a:t>
            </a:r>
            <a:r>
              <a:rPr lang="fi-FI" sz="2200" dirty="0">
                <a:solidFill>
                  <a:srgbClr val="09465E"/>
                </a:solidFill>
              </a:rPr>
              <a:t> for </a:t>
            </a:r>
            <a:r>
              <a:rPr lang="fi-FI" sz="2200" dirty="0" err="1">
                <a:solidFill>
                  <a:srgbClr val="09465E"/>
                </a:solidFill>
              </a:rPr>
              <a:t>biogas</a:t>
            </a:r>
            <a:endParaRPr lang="fi-FI" sz="2200" dirty="0"/>
          </a:p>
          <a:p>
            <a:pPr marL="425450" lvl="0" indent="-342900" algn="l" rtl="0">
              <a:spcBef>
                <a:spcPts val="0"/>
              </a:spcBef>
              <a:spcAft>
                <a:spcPts val="0"/>
              </a:spcAft>
              <a:buSzPts val="2300"/>
              <a:buFont typeface="Arial" panose="020B0604020202020204" pitchFamily="34" charset="0"/>
              <a:buChar char="•"/>
            </a:pPr>
            <a:r>
              <a:rPr lang="fi-FI" sz="2200" dirty="0" err="1">
                <a:solidFill>
                  <a:srgbClr val="09465E"/>
                </a:solidFill>
              </a:rPr>
              <a:t>new</a:t>
            </a:r>
            <a:r>
              <a:rPr lang="fi-FI" sz="2200" dirty="0">
                <a:solidFill>
                  <a:srgbClr val="09465E"/>
                </a:solidFill>
              </a:rPr>
              <a:t> </a:t>
            </a:r>
            <a:r>
              <a:rPr lang="fi-FI" sz="2200" dirty="0" err="1">
                <a:solidFill>
                  <a:srgbClr val="09465E"/>
                </a:solidFill>
              </a:rPr>
              <a:t>SGen</a:t>
            </a:r>
            <a:r>
              <a:rPr lang="fi-FI" sz="2200" dirty="0">
                <a:solidFill>
                  <a:srgbClr val="09465E"/>
                </a:solidFill>
              </a:rPr>
              <a:t> oat </a:t>
            </a:r>
            <a:r>
              <a:rPr lang="fi-FI" sz="2200" dirty="0" err="1">
                <a:solidFill>
                  <a:srgbClr val="09465E"/>
                </a:solidFill>
              </a:rPr>
              <a:t>protein</a:t>
            </a:r>
            <a:r>
              <a:rPr lang="fi-FI" sz="2200" dirty="0">
                <a:solidFill>
                  <a:srgbClr val="09465E"/>
                </a:solidFill>
              </a:rPr>
              <a:t> (</a:t>
            </a:r>
            <a:r>
              <a:rPr lang="fi-FI" sz="2200" dirty="0" err="1">
                <a:solidFill>
                  <a:srgbClr val="09465E"/>
                </a:solidFill>
              </a:rPr>
              <a:t>Sustainable</a:t>
            </a:r>
            <a:r>
              <a:rPr lang="fi-FI" sz="2200" dirty="0">
                <a:solidFill>
                  <a:srgbClr val="09465E"/>
                </a:solidFill>
              </a:rPr>
              <a:t> </a:t>
            </a:r>
            <a:r>
              <a:rPr lang="fi-FI" sz="2200" dirty="0" err="1">
                <a:solidFill>
                  <a:srgbClr val="09465E"/>
                </a:solidFill>
              </a:rPr>
              <a:t>Generation</a:t>
            </a:r>
            <a:r>
              <a:rPr lang="fi-FI" sz="2200" dirty="0">
                <a:solidFill>
                  <a:srgbClr val="09465E"/>
                </a:solidFill>
              </a:rPr>
              <a:t> </a:t>
            </a:r>
            <a:r>
              <a:rPr lang="fi-FI" sz="2200" dirty="0" err="1">
                <a:solidFill>
                  <a:srgbClr val="09465E"/>
                </a:solidFill>
              </a:rPr>
              <a:t>Protein</a:t>
            </a:r>
            <a:r>
              <a:rPr lang="fi-FI" sz="2200" dirty="0">
                <a:solidFill>
                  <a:srgbClr val="09465E"/>
                </a:solidFill>
              </a:rPr>
              <a:t>):</a:t>
            </a:r>
          </a:p>
          <a:p>
            <a:pPr marL="539750" lvl="1" indent="0">
              <a:spcBef>
                <a:spcPts val="0"/>
              </a:spcBef>
              <a:buSzPts val="2300"/>
            </a:pPr>
            <a:r>
              <a:rPr lang="fi-FI" sz="1800" dirty="0">
                <a:solidFill>
                  <a:srgbClr val="09465E"/>
                </a:solidFill>
                <a:latin typeface="Calibri" panose="020F0502020204030204" pitchFamily="34" charset="0"/>
                <a:cs typeface="Calibri" panose="020F0502020204030204" pitchFamily="34" charset="0"/>
              </a:rPr>
              <a:t>as a </a:t>
            </a:r>
            <a:r>
              <a:rPr lang="fi-FI" sz="1800" dirty="0" err="1">
                <a:solidFill>
                  <a:srgbClr val="09465E"/>
                </a:solidFill>
                <a:latin typeface="Calibri" panose="020F0502020204030204" pitchFamily="34" charset="0"/>
                <a:cs typeface="Calibri" panose="020F0502020204030204" pitchFamily="34" charset="0"/>
              </a:rPr>
              <a:t>protein</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supplement</a:t>
            </a:r>
            <a:r>
              <a:rPr lang="fi-FI" sz="1800" dirty="0">
                <a:solidFill>
                  <a:srgbClr val="09465E"/>
                </a:solidFill>
                <a:latin typeface="Calibri" panose="020F0502020204030204" pitchFamily="34" charset="0"/>
                <a:cs typeface="Calibri" panose="020F0502020204030204" pitchFamily="34" charset="0"/>
              </a:rPr>
              <a:t> in </a:t>
            </a:r>
            <a:r>
              <a:rPr lang="fi-FI" sz="1800" dirty="0" err="1">
                <a:solidFill>
                  <a:srgbClr val="09465E"/>
                </a:solidFill>
                <a:latin typeface="Calibri" panose="020F0502020204030204" pitchFamily="34" charset="0"/>
                <a:cs typeface="Calibri" panose="020F0502020204030204" pitchFamily="34" charset="0"/>
              </a:rPr>
              <a:t>any</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cooking</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such</a:t>
            </a:r>
            <a:r>
              <a:rPr lang="fi-FI" sz="1800" dirty="0">
                <a:solidFill>
                  <a:srgbClr val="09465E"/>
                </a:solidFill>
                <a:latin typeface="Calibri" panose="020F0502020204030204" pitchFamily="34" charset="0"/>
                <a:cs typeface="Calibri" panose="020F0502020204030204" pitchFamily="34" charset="0"/>
              </a:rPr>
              <a:t> as </a:t>
            </a:r>
            <a:r>
              <a:rPr lang="fi-FI" sz="1800" dirty="0" err="1">
                <a:solidFill>
                  <a:srgbClr val="09465E"/>
                </a:solidFill>
                <a:latin typeface="Calibri" panose="020F0502020204030204" pitchFamily="34" charset="0"/>
                <a:cs typeface="Calibri" panose="020F0502020204030204" pitchFamily="34" charset="0"/>
              </a:rPr>
              <a:t>energy</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bars</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cereals</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plant-based</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yogurts</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recovery</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drinks</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protein</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powders</a:t>
            </a:r>
            <a:r>
              <a:rPr lang="fi-FI" sz="1800" dirty="0">
                <a:solidFill>
                  <a:srgbClr val="09465E"/>
                </a:solidFill>
                <a:latin typeface="Calibri" panose="020F0502020204030204" pitchFamily="34" charset="0"/>
                <a:cs typeface="Calibri" panose="020F0502020204030204" pitchFamily="34" charset="0"/>
              </a:rPr>
              <a:t> and </a:t>
            </a:r>
            <a:r>
              <a:rPr lang="fi-FI" sz="1800" dirty="0" err="1">
                <a:solidFill>
                  <a:srgbClr val="09465E"/>
                </a:solidFill>
                <a:latin typeface="Calibri" panose="020F0502020204030204" pitchFamily="34" charset="0"/>
                <a:cs typeface="Calibri" panose="020F0502020204030204" pitchFamily="34" charset="0"/>
              </a:rPr>
              <a:t>meal</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replacements</a:t>
            </a:r>
            <a:r>
              <a:rPr lang="fi-FI" sz="1800" dirty="0">
                <a:solidFill>
                  <a:srgbClr val="09465E"/>
                </a:solidFill>
                <a:latin typeface="Calibri" panose="020F0502020204030204" pitchFamily="34" charset="0"/>
                <a:cs typeface="Calibri" panose="020F0502020204030204" pitchFamily="34" charset="0"/>
              </a:rPr>
              <a:t>, and as a </a:t>
            </a:r>
            <a:r>
              <a:rPr lang="fi-FI" sz="1800" dirty="0" err="1">
                <a:solidFill>
                  <a:srgbClr val="09465E"/>
                </a:solidFill>
                <a:latin typeface="Calibri" panose="020F0502020204030204" pitchFamily="34" charset="0"/>
                <a:cs typeface="Calibri" panose="020F0502020204030204" pitchFamily="34" charset="0"/>
              </a:rPr>
              <a:t>raw</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material</a:t>
            </a:r>
            <a:r>
              <a:rPr lang="fi-FI" sz="1800" dirty="0">
                <a:solidFill>
                  <a:srgbClr val="09465E"/>
                </a:solidFill>
                <a:latin typeface="Calibri" panose="020F0502020204030204" pitchFamily="34" charset="0"/>
                <a:cs typeface="Calibri" panose="020F0502020204030204" pitchFamily="34" charset="0"/>
              </a:rPr>
              <a:t> for </a:t>
            </a:r>
            <a:r>
              <a:rPr lang="fi-FI" sz="1800" dirty="0" err="1">
                <a:solidFill>
                  <a:srgbClr val="09465E"/>
                </a:solidFill>
                <a:latin typeface="Calibri" panose="020F0502020204030204" pitchFamily="34" charset="0"/>
                <a:cs typeface="Calibri" panose="020F0502020204030204" pitchFamily="34" charset="0"/>
              </a:rPr>
              <a:t>meat</a:t>
            </a:r>
            <a:r>
              <a:rPr lang="fi-FI" sz="1800" dirty="0">
                <a:solidFill>
                  <a:srgbClr val="09465E"/>
                </a:solidFill>
                <a:latin typeface="Calibri" panose="020F0502020204030204" pitchFamily="34" charset="0"/>
                <a:cs typeface="Calibri" panose="020F0502020204030204" pitchFamily="34" charset="0"/>
              </a:rPr>
              <a:t> </a:t>
            </a:r>
            <a:r>
              <a:rPr lang="fi-FI" sz="1800" dirty="0" err="1">
                <a:solidFill>
                  <a:srgbClr val="09465E"/>
                </a:solidFill>
                <a:latin typeface="Calibri" panose="020F0502020204030204" pitchFamily="34" charset="0"/>
                <a:cs typeface="Calibri" panose="020F0502020204030204" pitchFamily="34" charset="0"/>
              </a:rPr>
              <a:t>substitute</a:t>
            </a:r>
            <a:r>
              <a:rPr lang="fi-FI" sz="1800" dirty="0">
                <a:solidFill>
                  <a:srgbClr val="09465E"/>
                </a:solidFill>
                <a:latin typeface="Calibri" panose="020F0502020204030204" pitchFamily="34" charset="0"/>
                <a:cs typeface="Calibri" panose="020F0502020204030204" pitchFamily="34" charset="0"/>
              </a:rPr>
              <a:t> products.</a:t>
            </a:r>
            <a:endParaRPr sz="1800" dirty="0">
              <a:solidFill>
                <a:srgbClr val="09465E"/>
              </a:solidFill>
              <a:latin typeface="Calibri" panose="020F0502020204030204" pitchFamily="34" charset="0"/>
              <a:cs typeface="Calibri" panose="020F0502020204030204" pitchFamily="34" charset="0"/>
            </a:endParaRPr>
          </a:p>
        </p:txBody>
      </p:sp>
      <p:sp>
        <p:nvSpPr>
          <p:cNvPr id="179" name="Google Shape;179;p5"/>
          <p:cNvSpPr txBox="1">
            <a:spLocks noGrp="1"/>
          </p:cNvSpPr>
          <p:nvPr>
            <p:ph type="body" idx="2"/>
          </p:nvPr>
        </p:nvSpPr>
        <p:spPr>
          <a:xfrm>
            <a:off x="0" y="826895"/>
            <a:ext cx="3726817" cy="652770"/>
          </a:xfrm>
          <a:prstGeom prst="rect">
            <a:avLst/>
          </a:prstGeom>
          <a:solidFill>
            <a:srgbClr val="60BA4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None/>
            </a:pPr>
            <a:r>
              <a:rPr lang="en-US" sz="3000" b="1" dirty="0"/>
              <a:t>Example / Okara</a:t>
            </a:r>
            <a:endParaRPr sz="3000" dirty="0"/>
          </a:p>
        </p:txBody>
      </p:sp>
      <p:sp>
        <p:nvSpPr>
          <p:cNvPr id="180" name="Google Shape;180;p5"/>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4215675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F76EDA-9ACE-4CB7-90DC-0B969FBB57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A996665-DAF6-426E-BA20-8E732EA68DDF}">
  <ds:schemaRefs>
    <ds:schemaRef ds:uri="http://schemas.microsoft.com/office/2006/metadata/properties"/>
    <ds:schemaRef ds:uri="http://schemas.microsoft.com/office/infopath/2007/PartnerControls"/>
    <ds:schemaRef ds:uri="d7a7d2cd-df7e-4745-bde0-17e5b7a43ab2"/>
    <ds:schemaRef ds:uri="c90da0c0-d638-440e-806c-9eaade8987c8"/>
  </ds:schemaRefs>
</ds:datastoreItem>
</file>

<file path=customXml/itemProps3.xml><?xml version="1.0" encoding="utf-8"?>
<ds:datastoreItem xmlns:ds="http://schemas.openxmlformats.org/officeDocument/2006/customXml" ds:itemID="{2852492D-E391-41B5-A2F0-4E8F97C661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282</TotalTime>
  <Words>890</Words>
  <Application>Microsoft Office PowerPoint</Application>
  <PresentationFormat>Widescreen</PresentationFormat>
  <Paragraphs>96</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Montserrat Light</vt:lpstr>
      <vt:lpstr>Aptos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Gillian Keane</dc:creator>
  <cp:lastModifiedBy>Paula Whyte ( Momentum Consulting )</cp:lastModifiedBy>
  <cp:revision>53</cp:revision>
  <dcterms:created xsi:type="dcterms:W3CDTF">2020-10-14T13:32:04Z</dcterms:created>
  <dcterms:modified xsi:type="dcterms:W3CDTF">2025-03-27T15:25:49Z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