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19"/>
  </p:notesMasterIdLst>
  <p:sldIdLst>
    <p:sldId id="4379" r:id="rId5"/>
    <p:sldId id="257" r:id="rId6"/>
    <p:sldId id="263" r:id="rId7"/>
    <p:sldId id="258" r:id="rId8"/>
    <p:sldId id="259" r:id="rId9"/>
    <p:sldId id="260" r:id="rId10"/>
    <p:sldId id="261" r:id="rId11"/>
    <p:sldId id="262" r:id="rId12"/>
    <p:sldId id="269" r:id="rId13"/>
    <p:sldId id="266" r:id="rId14"/>
    <p:sldId id="267" r:id="rId15"/>
    <p:sldId id="268" r:id="rId16"/>
    <p:sldId id="264" r:id="rId17"/>
    <p:sldId id="265" r:id="rId18"/>
  </p:sldIdLst>
  <p:sldSz cx="12192000" cy="6858000"/>
  <p:notesSz cx="6858000" cy="9144000"/>
  <p:embeddedFontLst>
    <p:embeddedFont>
      <p:font typeface="Montserrat" panose="00000500000000000000" pitchFamily="2" charset="0"/>
      <p:regular r:id="rId20"/>
      <p:bold r:id="rId21"/>
      <p:italic r:id="rId22"/>
      <p:boldItalic r:id="rId23"/>
    </p:embeddedFont>
    <p:embeddedFont>
      <p:font typeface="Montserrat Light" panose="00000400000000000000" pitchFamily="2" charset="0"/>
      <p:regular r:id="rId24"/>
      <p: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6" roundtripDataSignature="AMtx7mgOa4nXD665u2w9FjnrQqsvDquyh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9C9AC9B-AC04-B40A-D827-74D2F9A498AA}" name="Paula Whyte ( Momentum Consulting )" initials="P)" userId="S::paula_momentumconsulting.ie#ext#@biainnovatorcampus.onmicrosoft.com::f0db49ca-a56d-4261-b8a6-819acd09e0a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465E"/>
    <a:srgbClr val="0B3A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EC7C8B-4510-0CB1-73CB-AE5AB65FFD66}" v="13" dt="2025-03-12T13:44:06.292"/>
    <p1510:client id="{873F4731-6BE2-380E-BCB6-EA2C0C805354}" v="2" dt="2025-03-13T10:07:06.3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0" d="100"/>
          <a:sy n="100" d="100"/>
        </p:scale>
        <p:origin x="954" y="90"/>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145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customschemas.google.com/relationships/presentationmetadata" Target="metadata"/><Relationship Id="rId3" Type="http://schemas.openxmlformats.org/officeDocument/2006/relationships/customXml" Target="../customXml/item3.xml"/><Relationship Id="rId21" Type="http://schemas.openxmlformats.org/officeDocument/2006/relationships/font" Target="fonts/font2.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6.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1.fntdata"/><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5.fntdata"/><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4.fntdata"/><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notesMaster" Target="notesMasters/notesMaster1.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17FAF-CCB8-E201-EB04-89C562B411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D0AE3D-8937-331C-5784-FCDE48FE0B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49882A-EA01-E7B6-2554-DDB5B31047D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721BF31-3655-0F44-876F-06D3A42FE0CA}"/>
              </a:ext>
            </a:extLst>
          </p:cNvPr>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2980462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1" name="Google Shape;19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846409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1" name="Google Shape;19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408276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1" name="Google Shape;19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260637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5" name="Google Shape;20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7" name="Google Shape;21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14</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3" name="Google Shape;15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8" name="Google Shape;19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2" name="Google Shape;16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9" name="Google Shape;16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6" name="Google Shape;17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1" name="Google Shape;19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6" name="Google Shape;17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011339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verview/Intro - Navy ">
  <p:cSld name="Overview/Intro - Navy ">
    <p:spTree>
      <p:nvGrpSpPr>
        <p:cNvPr id="1" name="Shape 19"/>
        <p:cNvGrpSpPr/>
        <p:nvPr/>
      </p:nvGrpSpPr>
      <p:grpSpPr>
        <a:xfrm>
          <a:off x="0" y="0"/>
          <a:ext cx="0" cy="0"/>
          <a:chOff x="0" y="0"/>
          <a:chExt cx="0" cy="0"/>
        </a:xfrm>
      </p:grpSpPr>
      <p:sp>
        <p:nvSpPr>
          <p:cNvPr id="20" name="Google Shape;20;p14"/>
          <p:cNvSpPr/>
          <p:nvPr/>
        </p:nvSpPr>
        <p:spPr>
          <a:xfrm>
            <a:off x="2167324" y="772370"/>
            <a:ext cx="9320865" cy="4780533"/>
          </a:xfrm>
          <a:prstGeom prst="rect">
            <a:avLst/>
          </a:prstGeom>
          <a:solidFill>
            <a:srgbClr val="094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21" name="Google Shape;21;p14"/>
          <p:cNvSpPr>
            <a:spLocks noGrp="1"/>
          </p:cNvSpPr>
          <p:nvPr>
            <p:ph type="pic" idx="2"/>
          </p:nvPr>
        </p:nvSpPr>
        <p:spPr>
          <a:xfrm>
            <a:off x="388401" y="385460"/>
            <a:ext cx="4107750" cy="6087079"/>
          </a:xfrm>
          <a:prstGeom prst="rect">
            <a:avLst/>
          </a:prstGeom>
          <a:solidFill>
            <a:srgbClr val="BFBFBF"/>
          </a:solidFill>
          <a:ln>
            <a:noFill/>
          </a:ln>
        </p:spPr>
      </p:sp>
      <p:sp>
        <p:nvSpPr>
          <p:cNvPr id="22" name="Google Shape;22;p14"/>
          <p:cNvSpPr txBox="1">
            <a:spLocks noGrp="1"/>
          </p:cNvSpPr>
          <p:nvPr>
            <p:ph type="body" idx="1"/>
          </p:nvPr>
        </p:nvSpPr>
        <p:spPr>
          <a:xfrm>
            <a:off x="4940627" y="3429001"/>
            <a:ext cx="6331432" cy="212390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 name="TextBox 1">
            <a:extLst>
              <a:ext uri="{FF2B5EF4-FFF2-40B4-BE49-F238E27FC236}">
                <a16:creationId xmlns:a16="http://schemas.microsoft.com/office/drawing/2014/main" id="{1AEB8342-AFB9-1CB5-1A73-2B625649AB5D}"/>
              </a:ext>
            </a:extLst>
          </p:cNvPr>
          <p:cNvSpPr txBox="1"/>
          <p:nvPr userDrawn="1"/>
        </p:nvSpPr>
        <p:spPr>
          <a:xfrm>
            <a:off x="7141497" y="5674814"/>
            <a:ext cx="4346692" cy="364587"/>
          </a:xfrm>
          <a:prstGeom prst="rect">
            <a:avLst/>
          </a:prstGeom>
          <a:noFill/>
        </p:spPr>
        <p:txBody>
          <a:bodyPr wrap="square">
            <a:spAutoFit/>
          </a:bodyPr>
          <a:lstStyle/>
          <a:p>
            <a:pPr marL="0" marR="0" indent="0" algn="just" defTabSz="457200" rtl="0" eaLnBrk="1" fontAlgn="auto" latinLnBrk="0" hangingPunct="0">
              <a:lnSpc>
                <a:spcPts val="660"/>
              </a:lnSpc>
              <a:spcBef>
                <a:spcPts val="0"/>
              </a:spcBef>
              <a:spcAft>
                <a:spcPts val="0"/>
              </a:spcAft>
              <a:buClrTx/>
              <a:buSzTx/>
              <a:buFontTx/>
              <a:buNone/>
              <a:tabLst/>
              <a:defRPr/>
            </a:pPr>
            <a:r>
              <a:rPr lang="en-US" sz="600" kern="1200" dirty="0">
                <a:solidFill>
                  <a:srgbClr val="0C4659"/>
                </a:solidFill>
                <a:effectLst/>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IE" sz="600" dirty="0">
              <a:solidFill>
                <a:srgbClr val="0C4659"/>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794E3AD9-B07F-2234-BE2D-A2455A879D82}"/>
              </a:ext>
            </a:extLst>
          </p:cNvPr>
          <p:cNvPicPr>
            <a:picLocks noChangeAspect="1"/>
          </p:cNvPicPr>
          <p:nvPr userDrawn="1"/>
        </p:nvPicPr>
        <p:blipFill>
          <a:blip r:embed="rId2"/>
          <a:stretch>
            <a:fillRect/>
          </a:stretch>
        </p:blipFill>
        <p:spPr>
          <a:xfrm>
            <a:off x="4899159" y="5654687"/>
            <a:ext cx="1667896" cy="371393"/>
          </a:xfrm>
          <a:prstGeom prst="rect">
            <a:avLst/>
          </a:prstGeom>
        </p:spPr>
      </p:pic>
      <p:pic>
        <p:nvPicPr>
          <p:cNvPr id="4" name="Picture 3" descr="A grey and black sign with a person in a circle&#10;&#10;AI-generated content may be incorrect.">
            <a:extLst>
              <a:ext uri="{FF2B5EF4-FFF2-40B4-BE49-F238E27FC236}">
                <a16:creationId xmlns:a16="http://schemas.microsoft.com/office/drawing/2014/main" id="{FEE72F8D-057F-CD99-9E1C-B9F1E3D9718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40627" y="6161311"/>
            <a:ext cx="869046" cy="317063"/>
          </a:xfrm>
          <a:prstGeom prst="rect">
            <a:avLst/>
          </a:prstGeom>
        </p:spPr>
      </p:pic>
      <p:sp>
        <p:nvSpPr>
          <p:cNvPr id="5" name="TextBox 4">
            <a:extLst>
              <a:ext uri="{FF2B5EF4-FFF2-40B4-BE49-F238E27FC236}">
                <a16:creationId xmlns:a16="http://schemas.microsoft.com/office/drawing/2014/main" id="{D0A8771B-250A-6E35-88BA-C0A307607ED5}"/>
              </a:ext>
            </a:extLst>
          </p:cNvPr>
          <p:cNvSpPr txBox="1"/>
          <p:nvPr userDrawn="1"/>
        </p:nvSpPr>
        <p:spPr>
          <a:xfrm>
            <a:off x="7138798" y="6117122"/>
            <a:ext cx="432524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IE" sz="600" dirty="0">
                <a:solidFill>
                  <a:srgbClr val="09465E"/>
                </a:solidFill>
                <a:latin typeface="Calibri" panose="020F0502020204030204" pitchFamily="34" charset="0"/>
                <a:ea typeface="Calibri" panose="020F0502020204030204" pitchFamily="34" charset="0"/>
                <a:cs typeface="Calibri" panose="020F0502020204030204" pitchFamily="34" charset="0"/>
              </a:rPr>
              <a:t>This license enables </a:t>
            </a:r>
            <a:r>
              <a:rPr lang="en-IE" sz="600" dirty="0" err="1">
                <a:solidFill>
                  <a:srgbClr val="09465E"/>
                </a:solidFill>
                <a:latin typeface="Calibri" panose="020F0502020204030204" pitchFamily="34" charset="0"/>
                <a:ea typeface="Calibri" panose="020F0502020204030204" pitchFamily="34" charset="0"/>
                <a:cs typeface="Calibri" panose="020F0502020204030204" pitchFamily="34" charset="0"/>
              </a:rPr>
              <a:t>reusers</a:t>
            </a:r>
            <a:r>
              <a:rPr lang="en-IE" sz="600" dirty="0">
                <a:solidFill>
                  <a:srgbClr val="09465E"/>
                </a:solidFill>
                <a:latin typeface="Calibri" panose="020F0502020204030204" pitchFamily="34" charset="0"/>
                <a:ea typeface="Calibri" panose="020F0502020204030204" pitchFamily="34" charset="0"/>
                <a:cs typeface="Calibri" panose="020F0502020204030204" pitchFamily="34" charset="0"/>
              </a:rPr>
              <a:t> to distribute, remix, adapt, and build upon the material in any medium or format, so long as </a:t>
            </a:r>
            <a:r>
              <a:rPr lang="en-US" sz="600" dirty="0">
                <a:solidFill>
                  <a:srgbClr val="09465E"/>
                </a:solidFill>
                <a:latin typeface="Calibri" panose="020F0502020204030204" pitchFamily="34" charset="0"/>
                <a:ea typeface="Calibri" panose="020F0502020204030204" pitchFamily="34" charset="0"/>
                <a:cs typeface="Calibri" panose="020F0502020204030204" pitchFamily="34" charset="0"/>
              </a:rPr>
              <a:t>attribution is given to the creator. The license allows for commercial use. CC BY includes the following elements:</a:t>
            </a:r>
          </a:p>
          <a:p>
            <a:pPr algn="just"/>
            <a:r>
              <a:rPr lang="en-US" sz="600" dirty="0">
                <a:solidFill>
                  <a:srgbClr val="09465E"/>
                </a:solidFill>
                <a:latin typeface="Calibri" panose="020F0502020204030204" pitchFamily="34" charset="0"/>
                <a:ea typeface="Calibri" panose="020F0502020204030204" pitchFamily="34" charset="0"/>
                <a:cs typeface="Calibri" panose="020F0502020204030204" pitchFamily="34" charset="0"/>
              </a:rPr>
              <a:t>BY: credit must be given to the creator.</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Photo Slide 02 - Navy">
  <p:cSld name="Quote/Photo Slide 02 - Navy">
    <p:spTree>
      <p:nvGrpSpPr>
        <p:cNvPr id="1" name="Shape 95"/>
        <p:cNvGrpSpPr/>
        <p:nvPr/>
      </p:nvGrpSpPr>
      <p:grpSpPr>
        <a:xfrm>
          <a:off x="0" y="0"/>
          <a:ext cx="0" cy="0"/>
          <a:chOff x="0" y="0"/>
          <a:chExt cx="0" cy="0"/>
        </a:xfrm>
      </p:grpSpPr>
      <p:sp>
        <p:nvSpPr>
          <p:cNvPr id="96" name="Google Shape;96;p23"/>
          <p:cNvSpPr/>
          <p:nvPr/>
        </p:nvSpPr>
        <p:spPr>
          <a:xfrm rot="-5400000">
            <a:off x="4192375" y="-642572"/>
            <a:ext cx="3807250" cy="8129849"/>
          </a:xfrm>
          <a:prstGeom prst="rect">
            <a:avLst/>
          </a:prstGeom>
          <a:solidFill>
            <a:srgbClr val="094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7" name="Google Shape;97;p23"/>
          <p:cNvSpPr txBox="1">
            <a:spLocks noGrp="1"/>
          </p:cNvSpPr>
          <p:nvPr>
            <p:ph type="body" idx="1"/>
          </p:nvPr>
        </p:nvSpPr>
        <p:spPr>
          <a:xfrm>
            <a:off x="4063536" y="4285031"/>
            <a:ext cx="4064926" cy="577734"/>
          </a:xfrm>
          <a:prstGeom prst="rect">
            <a:avLst/>
          </a:prstGeom>
          <a:solidFill>
            <a:srgbClr val="60BA47"/>
          </a:solid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 name="Google Shape;98;p23"/>
          <p:cNvSpPr txBox="1">
            <a:spLocks noGrp="1"/>
          </p:cNvSpPr>
          <p:nvPr>
            <p:ph type="body" idx="2"/>
          </p:nvPr>
        </p:nvSpPr>
        <p:spPr>
          <a:xfrm>
            <a:off x="2031074" y="2022793"/>
            <a:ext cx="8129850" cy="1985691"/>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000"/>
              <a:buFont typeface="Arial"/>
              <a:buNone/>
              <a:defRPr sz="3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 name="Google Shape;99;p23"/>
          <p:cNvSpPr>
            <a:spLocks noGrp="1"/>
          </p:cNvSpPr>
          <p:nvPr>
            <p:ph type="pic" idx="3"/>
          </p:nvPr>
        </p:nvSpPr>
        <p:spPr>
          <a:xfrm>
            <a:off x="-2" y="-7299"/>
            <a:ext cx="12192002" cy="6865298"/>
          </a:xfrm>
          <a:prstGeom prst="rect">
            <a:avLst/>
          </a:prstGeom>
          <a:solidFill>
            <a:srgbClr val="BFBFBF"/>
          </a:solid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Photo Slide 03">
  <p:cSld name="Quote/Photo Slide 03">
    <p:spTree>
      <p:nvGrpSpPr>
        <p:cNvPr id="1" name="Shape 100"/>
        <p:cNvGrpSpPr/>
        <p:nvPr/>
      </p:nvGrpSpPr>
      <p:grpSpPr>
        <a:xfrm>
          <a:off x="0" y="0"/>
          <a:ext cx="0" cy="0"/>
          <a:chOff x="0" y="0"/>
          <a:chExt cx="0" cy="0"/>
        </a:xfrm>
      </p:grpSpPr>
      <p:sp>
        <p:nvSpPr>
          <p:cNvPr id="101" name="Google Shape;101;p24"/>
          <p:cNvSpPr>
            <a:spLocks noGrp="1"/>
          </p:cNvSpPr>
          <p:nvPr>
            <p:ph type="pic" idx="2"/>
          </p:nvPr>
        </p:nvSpPr>
        <p:spPr>
          <a:xfrm>
            <a:off x="0" y="-12469"/>
            <a:ext cx="12192000" cy="6870469"/>
          </a:xfrm>
          <a:prstGeom prst="rect">
            <a:avLst/>
          </a:prstGeom>
          <a:solidFill>
            <a:srgbClr val="BFBFBF"/>
          </a:solidFill>
          <a:ln>
            <a:noFill/>
          </a:ln>
        </p:spPr>
      </p:sp>
      <p:sp>
        <p:nvSpPr>
          <p:cNvPr id="102" name="Google Shape;102;p24"/>
          <p:cNvSpPr txBox="1">
            <a:spLocks noGrp="1"/>
          </p:cNvSpPr>
          <p:nvPr>
            <p:ph type="body" idx="1"/>
          </p:nvPr>
        </p:nvSpPr>
        <p:spPr>
          <a:xfrm>
            <a:off x="4063536" y="4333157"/>
            <a:ext cx="4064926" cy="577734"/>
          </a:xfrm>
          <a:prstGeom prst="rect">
            <a:avLst/>
          </a:prstGeom>
          <a:solidFill>
            <a:srgbClr val="60BA47"/>
          </a:solid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 name="Google Shape;103;p24"/>
          <p:cNvSpPr txBox="1">
            <a:spLocks noGrp="1"/>
          </p:cNvSpPr>
          <p:nvPr>
            <p:ph type="body" idx="3"/>
          </p:nvPr>
        </p:nvSpPr>
        <p:spPr>
          <a:xfrm>
            <a:off x="2031074" y="2070919"/>
            <a:ext cx="8129850" cy="1985691"/>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9465E"/>
              </a:buClr>
              <a:buSzPts val="3000"/>
              <a:buFont typeface="Arial"/>
              <a:buNone/>
              <a:defRPr sz="3000" b="0" i="0" u="none" strike="noStrike" cap="none">
                <a:solidFill>
                  <a:srgbClr val="09465E"/>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ullet Point x3 slide with photo - Navy">
  <p:cSld name="Bullet Point x3 slide with photo - Navy">
    <p:spTree>
      <p:nvGrpSpPr>
        <p:cNvPr id="1" name="Shape 104"/>
        <p:cNvGrpSpPr/>
        <p:nvPr/>
      </p:nvGrpSpPr>
      <p:grpSpPr>
        <a:xfrm>
          <a:off x="0" y="0"/>
          <a:ext cx="0" cy="0"/>
          <a:chOff x="0" y="0"/>
          <a:chExt cx="0" cy="0"/>
        </a:xfrm>
      </p:grpSpPr>
      <p:sp>
        <p:nvSpPr>
          <p:cNvPr id="105" name="Google Shape;105;p25"/>
          <p:cNvSpPr/>
          <p:nvPr/>
        </p:nvSpPr>
        <p:spPr>
          <a:xfrm>
            <a:off x="0" y="16329"/>
            <a:ext cx="4780547" cy="6858000"/>
          </a:xfrm>
          <a:prstGeom prst="rect">
            <a:avLst/>
          </a:prstGeom>
          <a:solidFill>
            <a:srgbClr val="09465E"/>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6" name="Google Shape;106;p25"/>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60BA47"/>
              </a:buClr>
              <a:buSzPts val="2400"/>
              <a:buFont typeface="Arial"/>
              <a:buNone/>
              <a:defRPr sz="2400" b="1" i="0" u="none" strike="noStrike" cap="none">
                <a:solidFill>
                  <a:srgbClr val="60BA47"/>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 name="Google Shape;107;p25"/>
          <p:cNvSpPr txBox="1">
            <a:spLocks noGrp="1"/>
          </p:cNvSpPr>
          <p:nvPr>
            <p:ph type="body" idx="2"/>
          </p:nvPr>
        </p:nvSpPr>
        <p:spPr>
          <a:xfrm>
            <a:off x="4912294" y="134561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9465E"/>
              </a:buClr>
              <a:buSzPts val="2200"/>
              <a:buFont typeface="Arial"/>
              <a:buNone/>
              <a:defRPr sz="2200" b="0" i="0" u="none" strike="noStrike" cap="none">
                <a:solidFill>
                  <a:srgbClr val="09465E"/>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 name="Google Shape;108;p25"/>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 name="Google Shape;109;p25"/>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60BA47"/>
              </a:buClr>
              <a:buSzPts val="2400"/>
              <a:buFont typeface="Arial"/>
              <a:buNone/>
              <a:defRPr sz="2400" b="1" i="0" u="none" strike="noStrike" cap="none">
                <a:solidFill>
                  <a:srgbClr val="60BA47"/>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 name="Google Shape;110;p25"/>
          <p:cNvSpPr txBox="1">
            <a:spLocks noGrp="1"/>
          </p:cNvSpPr>
          <p:nvPr>
            <p:ph type="body" idx="5"/>
          </p:nvPr>
        </p:nvSpPr>
        <p:spPr>
          <a:xfrm>
            <a:off x="4912293" y="3268749"/>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9465E"/>
              </a:buClr>
              <a:buSzPts val="2200"/>
              <a:buFont typeface="Arial"/>
              <a:buNone/>
              <a:defRPr sz="2200" b="0" i="0" u="none" strike="noStrike" cap="none">
                <a:solidFill>
                  <a:srgbClr val="09465E"/>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 name="Google Shape;111;p25"/>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60BA47"/>
              </a:buClr>
              <a:buSzPts val="2400"/>
              <a:buFont typeface="Arial"/>
              <a:buNone/>
              <a:defRPr sz="2400" b="1" i="0" u="none" strike="noStrike" cap="none">
                <a:solidFill>
                  <a:srgbClr val="60BA47"/>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 name="Google Shape;112;p25"/>
          <p:cNvSpPr txBox="1">
            <a:spLocks noGrp="1"/>
          </p:cNvSpPr>
          <p:nvPr>
            <p:ph type="body" idx="7"/>
          </p:nvPr>
        </p:nvSpPr>
        <p:spPr>
          <a:xfrm>
            <a:off x="4927791" y="513254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9465E"/>
              </a:buClr>
              <a:buSzPts val="2200"/>
              <a:buFont typeface="Arial"/>
              <a:buNone/>
              <a:defRPr sz="2200" b="0" i="0" u="none" strike="noStrike" cap="none">
                <a:solidFill>
                  <a:srgbClr val="09465E"/>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3" name="Google Shape;113;p25"/>
          <p:cNvSpPr>
            <a:spLocks noGrp="1"/>
          </p:cNvSpPr>
          <p:nvPr>
            <p:ph type="pic" idx="8"/>
          </p:nvPr>
        </p:nvSpPr>
        <p:spPr>
          <a:xfrm>
            <a:off x="-48344" y="0"/>
            <a:ext cx="3570477" cy="6858000"/>
          </a:xfrm>
          <a:prstGeom prst="rect">
            <a:avLst/>
          </a:prstGeom>
          <a:solidFill>
            <a:srgbClr val="D8D8D8"/>
          </a:solidFill>
          <a:ln>
            <a:noFill/>
          </a:ln>
        </p:spPr>
      </p:sp>
      <p:sp>
        <p:nvSpPr>
          <p:cNvPr id="114" name="Google Shape;114;p25"/>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5" name="Google Shape;115;p25"/>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hoto Slide - Navy">
  <p:cSld name="Photo Slide - Navy">
    <p:spTree>
      <p:nvGrpSpPr>
        <p:cNvPr id="1" name="Shape 116"/>
        <p:cNvGrpSpPr/>
        <p:nvPr/>
      </p:nvGrpSpPr>
      <p:grpSpPr>
        <a:xfrm>
          <a:off x="0" y="0"/>
          <a:ext cx="0" cy="0"/>
          <a:chOff x="0" y="0"/>
          <a:chExt cx="0" cy="0"/>
        </a:xfrm>
      </p:grpSpPr>
      <p:sp>
        <p:nvSpPr>
          <p:cNvPr id="117" name="Google Shape;117;p26"/>
          <p:cNvSpPr/>
          <p:nvPr/>
        </p:nvSpPr>
        <p:spPr>
          <a:xfrm>
            <a:off x="0" y="-1"/>
            <a:ext cx="6096000" cy="6844027"/>
          </a:xfrm>
          <a:prstGeom prst="rect">
            <a:avLst/>
          </a:prstGeom>
          <a:solidFill>
            <a:srgbClr val="094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8" name="Google Shape;118;p26"/>
          <p:cNvSpPr txBox="1">
            <a:spLocks noGrp="1"/>
          </p:cNvSpPr>
          <p:nvPr>
            <p:ph type="body" idx="1"/>
          </p:nvPr>
        </p:nvSpPr>
        <p:spPr>
          <a:xfrm>
            <a:off x="701135" y="2344759"/>
            <a:ext cx="4867011" cy="366657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9" name="Google Shape;119;p26"/>
          <p:cNvSpPr txBox="1">
            <a:spLocks noGrp="1"/>
          </p:cNvSpPr>
          <p:nvPr>
            <p:ph type="body" idx="2"/>
          </p:nvPr>
        </p:nvSpPr>
        <p:spPr>
          <a:xfrm>
            <a:off x="701136" y="650590"/>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0" name="Google Shape;120;p26"/>
          <p:cNvSpPr>
            <a:spLocks noGrp="1"/>
          </p:cNvSpPr>
          <p:nvPr>
            <p:ph type="pic" idx="3"/>
          </p:nvPr>
        </p:nvSpPr>
        <p:spPr>
          <a:xfrm>
            <a:off x="6083676" y="0"/>
            <a:ext cx="5361066" cy="6858000"/>
          </a:xfrm>
          <a:prstGeom prst="rect">
            <a:avLst/>
          </a:prstGeom>
          <a:solidFill>
            <a:srgbClr val="D8D8D8"/>
          </a:solid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ext Slide 02 - Navy">
  <p:cSld name="Text Slide 02 - Navy">
    <p:spTree>
      <p:nvGrpSpPr>
        <p:cNvPr id="1" name="Shape 121"/>
        <p:cNvGrpSpPr/>
        <p:nvPr/>
      </p:nvGrpSpPr>
      <p:grpSpPr>
        <a:xfrm>
          <a:off x="0" y="0"/>
          <a:ext cx="0" cy="0"/>
          <a:chOff x="0" y="0"/>
          <a:chExt cx="0" cy="0"/>
        </a:xfrm>
      </p:grpSpPr>
      <p:sp>
        <p:nvSpPr>
          <p:cNvPr id="122" name="Google Shape;122;p27"/>
          <p:cNvSpPr/>
          <p:nvPr/>
        </p:nvSpPr>
        <p:spPr>
          <a:xfrm rot="-5400000">
            <a:off x="5088466" y="-5088468"/>
            <a:ext cx="2015069" cy="12191999"/>
          </a:xfrm>
          <a:prstGeom prst="rect">
            <a:avLst/>
          </a:prstGeom>
          <a:solidFill>
            <a:srgbClr val="094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3" name="Google Shape;123;p27"/>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4" name="Google Shape;124;p27"/>
          <p:cNvSpPr txBox="1">
            <a:spLocks noGrp="1"/>
          </p:cNvSpPr>
          <p:nvPr>
            <p:ph type="body" idx="2"/>
          </p:nvPr>
        </p:nvSpPr>
        <p:spPr>
          <a:xfrm>
            <a:off x="904856" y="2457445"/>
            <a:ext cx="10479218" cy="378192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09465E"/>
              </a:buClr>
              <a:buSzPts val="2400"/>
              <a:buFont typeface="Arial"/>
              <a:buNone/>
              <a:defRPr sz="2400" b="0" i="0" u="none" strike="noStrike" cap="none">
                <a:solidFill>
                  <a:srgbClr val="09465E"/>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ivider - Navy">
  <p:cSld name="Divider - Navy">
    <p:spTree>
      <p:nvGrpSpPr>
        <p:cNvPr id="1" name="Shape 125"/>
        <p:cNvGrpSpPr/>
        <p:nvPr/>
      </p:nvGrpSpPr>
      <p:grpSpPr>
        <a:xfrm>
          <a:off x="0" y="0"/>
          <a:ext cx="0" cy="0"/>
          <a:chOff x="0" y="0"/>
          <a:chExt cx="0" cy="0"/>
        </a:xfrm>
      </p:grpSpPr>
      <p:sp>
        <p:nvSpPr>
          <p:cNvPr id="126" name="Google Shape;126;p28"/>
          <p:cNvSpPr/>
          <p:nvPr/>
        </p:nvSpPr>
        <p:spPr>
          <a:xfrm>
            <a:off x="6334298" y="403168"/>
            <a:ext cx="5136791" cy="6051665"/>
          </a:xfrm>
          <a:prstGeom prst="rect">
            <a:avLst/>
          </a:prstGeom>
          <a:solidFill>
            <a:srgbClr val="094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127" name="Google Shape;127;p28"/>
          <p:cNvSpPr txBox="1">
            <a:spLocks noGrp="1"/>
          </p:cNvSpPr>
          <p:nvPr>
            <p:ph type="body" idx="1"/>
          </p:nvPr>
        </p:nvSpPr>
        <p:spPr>
          <a:xfrm>
            <a:off x="6777598" y="543238"/>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14000"/>
              <a:buFont typeface="Arial"/>
              <a:buNone/>
              <a:defRPr sz="140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8" name="Google Shape;128;p28"/>
          <p:cNvSpPr>
            <a:spLocks noGrp="1"/>
          </p:cNvSpPr>
          <p:nvPr>
            <p:ph type="pic" idx="2"/>
          </p:nvPr>
        </p:nvSpPr>
        <p:spPr>
          <a:xfrm>
            <a:off x="238772" y="2626822"/>
            <a:ext cx="7708195" cy="3396829"/>
          </a:xfrm>
          <a:prstGeom prst="rect">
            <a:avLst/>
          </a:prstGeom>
          <a:solidFill>
            <a:srgbClr val="BFBFBF"/>
          </a:solidFill>
          <a:ln>
            <a:noFill/>
          </a:ln>
        </p:spPr>
      </p:sp>
      <p:sp>
        <p:nvSpPr>
          <p:cNvPr id="129" name="Google Shape;129;p28"/>
          <p:cNvSpPr/>
          <p:nvPr/>
        </p:nvSpPr>
        <p:spPr>
          <a:xfrm>
            <a:off x="8077058" y="2140362"/>
            <a:ext cx="3411143" cy="4717638"/>
          </a:xfrm>
          <a:custGeom>
            <a:avLst/>
            <a:gdLst/>
            <a:ahLst/>
            <a:cxnLst/>
            <a:rect l="l" t="t" r="r" b="b"/>
            <a:pathLst>
              <a:path w="3411143" h="4717638" extrusionOk="0">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3411143" y="4121685"/>
                </a:moveTo>
                <a:lnTo>
                  <a:pt x="3411143" y="4436662"/>
                </a:lnTo>
                <a:lnTo>
                  <a:pt x="3290878" y="4470503"/>
                </a:lnTo>
                <a:cubicBezTo>
                  <a:pt x="3242597" y="4482379"/>
                  <a:pt x="3193612" y="4492779"/>
                  <a:pt x="3144063" y="4501773"/>
                </a:cubicBezTo>
                <a:lnTo>
                  <a:pt x="3103526" y="4204951"/>
                </a:lnTo>
                <a:cubicBezTo>
                  <a:pt x="3186856" y="4191460"/>
                  <a:pt x="3267935" y="4171222"/>
                  <a:pt x="3346762" y="4145363"/>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11143" y="3793873"/>
                </a:lnTo>
                <a:lnTo>
                  <a:pt x="3411143" y="3977193"/>
                </a:lnTo>
                <a:lnTo>
                  <a:pt x="3313543" y="4016627"/>
                </a:lnTo>
                <a:cubicBezTo>
                  <a:pt x="3255549" y="4035178"/>
                  <a:pt x="3195865" y="4049795"/>
                  <a:pt x="3135054" y="4061038"/>
                </a:cubicBezTo>
                <a:lnTo>
                  <a:pt x="3103526" y="3827179"/>
                </a:lnTo>
                <a:cubicBezTo>
                  <a:pt x="3202623" y="3813687"/>
                  <a:pt x="3297212" y="3782206"/>
                  <a:pt x="3387300" y="3741730"/>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3411143" y="3219361"/>
                </a:moveTo>
                <a:lnTo>
                  <a:pt x="3411143" y="3493594"/>
                </a:lnTo>
                <a:lnTo>
                  <a:pt x="3409824" y="3494384"/>
                </a:lnTo>
                <a:lnTo>
                  <a:pt x="3315230" y="3292005"/>
                </a:lnTo>
                <a:cubicBezTo>
                  <a:pt x="3342256" y="3276265"/>
                  <a:pt x="3368157" y="3257151"/>
                  <a:pt x="3393495" y="3235789"/>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797279" y="2869260"/>
                </a:moveTo>
                <a:cubicBezTo>
                  <a:pt x="806288" y="2945714"/>
                  <a:pt x="824306" y="3022168"/>
                  <a:pt x="846825" y="3098622"/>
                </a:cubicBezTo>
                <a:lnTo>
                  <a:pt x="648632" y="3161584"/>
                </a:lnTo>
                <a:cubicBezTo>
                  <a:pt x="621606" y="3071638"/>
                  <a:pt x="599086" y="2981692"/>
                  <a:pt x="590077" y="2887249"/>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3411143" y="1772380"/>
                </a:moveTo>
                <a:lnTo>
                  <a:pt x="3411143" y="1821235"/>
                </a:lnTo>
                <a:lnTo>
                  <a:pt x="3391807" y="1803406"/>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01499" y="1386287"/>
                  <a:pt x="3291869" y="1420014"/>
                  <a:pt x="3374636" y="1465758"/>
                </a:cubicBezTo>
                <a:lnTo>
                  <a:pt x="3411143" y="1488428"/>
                </a:lnTo>
                <a:lnTo>
                  <a:pt x="3411143" y="1585431"/>
                </a:lnTo>
                <a:lnTo>
                  <a:pt x="3297217" y="1767427"/>
                </a:lnTo>
                <a:cubicBezTo>
                  <a:pt x="3220641" y="1717957"/>
                  <a:pt x="3135054" y="1677482"/>
                  <a:pt x="3040464" y="1654995"/>
                </a:cubicBezTo>
                <a:lnTo>
                  <a:pt x="3099024" y="1394157"/>
                </a:ln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3189112" y="966914"/>
                </a:moveTo>
                <a:cubicBezTo>
                  <a:pt x="3261182" y="984903"/>
                  <a:pt x="3333252" y="1007389"/>
                  <a:pt x="3400815" y="1034373"/>
                </a:cubicBezTo>
                <a:lnTo>
                  <a:pt x="3411143" y="1039057"/>
                </a:lnTo>
                <a:lnTo>
                  <a:pt x="3411143" y="1373204"/>
                </a:lnTo>
                <a:lnTo>
                  <a:pt x="3324805" y="1330071"/>
                </a:lnTo>
                <a:cubicBezTo>
                  <a:pt x="3261180" y="1301962"/>
                  <a:pt x="3193614" y="127947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3310728" y="562157"/>
                </a:moveTo>
                <a:lnTo>
                  <a:pt x="3411143" y="589187"/>
                </a:lnTo>
                <a:lnTo>
                  <a:pt x="3411143" y="856007"/>
                </a:lnTo>
                <a:lnTo>
                  <a:pt x="3351268" y="835368"/>
                </a:lnTo>
                <a:cubicBezTo>
                  <a:pt x="3319737" y="825249"/>
                  <a:pt x="3288206" y="816254"/>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hone Slide - Navy">
  <p:cSld name="Phone Slide - Navy">
    <p:spTree>
      <p:nvGrpSpPr>
        <p:cNvPr id="1" name="Shape 130"/>
        <p:cNvGrpSpPr/>
        <p:nvPr/>
      </p:nvGrpSpPr>
      <p:grpSpPr>
        <a:xfrm>
          <a:off x="0" y="0"/>
          <a:ext cx="0" cy="0"/>
          <a:chOff x="0" y="0"/>
          <a:chExt cx="0" cy="0"/>
        </a:xfrm>
      </p:grpSpPr>
      <p:sp>
        <p:nvSpPr>
          <p:cNvPr id="131" name="Google Shape;131;p29"/>
          <p:cNvSpPr txBox="1">
            <a:spLocks noGrp="1"/>
          </p:cNvSpPr>
          <p:nvPr>
            <p:ph type="body" idx="1"/>
          </p:nvPr>
        </p:nvSpPr>
        <p:spPr>
          <a:xfrm>
            <a:off x="607555" y="587575"/>
            <a:ext cx="5881764"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9465E"/>
              </a:buClr>
              <a:buSzPts val="3600"/>
              <a:buFont typeface="Arial"/>
              <a:buNone/>
              <a:defRPr sz="3600" b="1" i="0" u="none" strike="noStrike" cap="none">
                <a:solidFill>
                  <a:srgbClr val="09465E"/>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2" name="Google Shape;132;p29"/>
          <p:cNvSpPr/>
          <p:nvPr/>
        </p:nvSpPr>
        <p:spPr>
          <a:xfrm rot="10800000" flipH="1">
            <a:off x="11584445" y="0"/>
            <a:ext cx="601406" cy="6858002"/>
          </a:xfrm>
          <a:prstGeom prst="rect">
            <a:avLst/>
          </a:prstGeom>
          <a:solidFill>
            <a:srgbClr val="094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33" name="Google Shape;133;p29" descr="iPhone6_mockup_front_white.png"/>
          <p:cNvPicPr preferRelativeResize="0"/>
          <p:nvPr/>
        </p:nvPicPr>
        <p:blipFill rotWithShape="1">
          <a:blip r:embed="rId2">
            <a:alphaModFix/>
          </a:blip>
          <a:srcRect/>
          <a:stretch/>
        </p:blipFill>
        <p:spPr>
          <a:xfrm>
            <a:off x="6920581" y="354148"/>
            <a:ext cx="4094254" cy="6404164"/>
          </a:xfrm>
          <a:prstGeom prst="rect">
            <a:avLst/>
          </a:prstGeom>
          <a:noFill/>
          <a:ln>
            <a:noFill/>
          </a:ln>
        </p:spPr>
      </p:pic>
      <p:sp>
        <p:nvSpPr>
          <p:cNvPr id="134" name="Google Shape;134;p29"/>
          <p:cNvSpPr>
            <a:spLocks noGrp="1"/>
          </p:cNvSpPr>
          <p:nvPr>
            <p:ph type="pic" idx="2"/>
          </p:nvPr>
        </p:nvSpPr>
        <p:spPr>
          <a:xfrm>
            <a:off x="7735037" y="1373925"/>
            <a:ext cx="2444127" cy="4336988"/>
          </a:xfrm>
          <a:prstGeom prst="rect">
            <a:avLst/>
          </a:prstGeom>
          <a:solidFill>
            <a:srgbClr val="D8D8D8"/>
          </a:solidFill>
          <a:ln>
            <a:noFill/>
          </a:ln>
        </p:spPr>
      </p:sp>
      <p:sp>
        <p:nvSpPr>
          <p:cNvPr id="135" name="Google Shape;135;p29"/>
          <p:cNvSpPr txBox="1">
            <a:spLocks noGrp="1"/>
          </p:cNvSpPr>
          <p:nvPr>
            <p:ph type="body" idx="3"/>
          </p:nvPr>
        </p:nvSpPr>
        <p:spPr>
          <a:xfrm>
            <a:off x="607553" y="2016633"/>
            <a:ext cx="5881763" cy="41029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09465E"/>
              </a:buClr>
              <a:buSzPts val="2400"/>
              <a:buFont typeface="Arial"/>
              <a:buNone/>
              <a:defRPr sz="2400" b="0" i="0" u="none" strike="noStrike" cap="none">
                <a:solidFill>
                  <a:srgbClr val="09465E"/>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36" name="Google Shape;136;p29"/>
          <p:cNvGrpSpPr/>
          <p:nvPr/>
        </p:nvGrpSpPr>
        <p:grpSpPr>
          <a:xfrm>
            <a:off x="11744173" y="3880524"/>
            <a:ext cx="281949" cy="2748511"/>
            <a:chOff x="7176656" y="8423488"/>
            <a:chExt cx="190704" cy="1859032"/>
          </a:xfrm>
        </p:grpSpPr>
        <p:cxnSp>
          <p:nvCxnSpPr>
            <p:cNvPr id="137" name="Google Shape;137;p29"/>
            <p:cNvCxnSpPr/>
            <p:nvPr/>
          </p:nvCxnSpPr>
          <p:spPr>
            <a:xfrm>
              <a:off x="7176656" y="10282519"/>
              <a:ext cx="190704" cy="0"/>
            </a:xfrm>
            <a:prstGeom prst="straightConnector1">
              <a:avLst/>
            </a:prstGeom>
            <a:noFill/>
            <a:ln w="12700" cap="flat" cmpd="sng">
              <a:solidFill>
                <a:srgbClr val="60BA47"/>
              </a:solidFill>
              <a:prstDash val="solid"/>
              <a:miter lim="800000"/>
              <a:headEnd type="none" w="sm" len="sm"/>
              <a:tailEnd type="none" w="sm" len="sm"/>
            </a:ln>
          </p:spPr>
        </p:cxnSp>
        <p:pic>
          <p:nvPicPr>
            <p:cNvPr id="138" name="Google Shape;138;p29"/>
            <p:cNvPicPr preferRelativeResize="0"/>
            <p:nvPr/>
          </p:nvPicPr>
          <p:blipFill rotWithShape="1">
            <a:blip r:embed="rId3">
              <a:alphaModFix/>
            </a:blip>
            <a:srcRect l="11683" t="85071" r="9500" b="5683"/>
            <a:stretch/>
          </p:blipFill>
          <p:spPr>
            <a:xfrm rot="-5400000">
              <a:off x="6377328" y="9251339"/>
              <a:ext cx="1806222" cy="150519"/>
            </a:xfrm>
            <a:prstGeom prst="rect">
              <a:avLst/>
            </a:prstGeom>
            <a:noFill/>
            <a:ln>
              <a:noFill/>
            </a:ln>
          </p:spPr>
        </p:pic>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_Cover 01">
    <p:spTree>
      <p:nvGrpSpPr>
        <p:cNvPr id="1" name=""/>
        <p:cNvGrpSpPr/>
        <p:nvPr/>
      </p:nvGrpSpPr>
      <p:grpSpPr>
        <a:xfrm>
          <a:off x="0" y="0"/>
          <a:ext cx="0" cy="0"/>
          <a:chOff x="0" y="0"/>
          <a:chExt cx="0" cy="0"/>
        </a:xfrm>
      </p:grpSpPr>
      <p:sp>
        <p:nvSpPr>
          <p:cNvPr id="126" name="Rectangle 125">
            <a:extLst>
              <a:ext uri="{FF2B5EF4-FFF2-40B4-BE49-F238E27FC236}">
                <a16:creationId xmlns:a16="http://schemas.microsoft.com/office/drawing/2014/main" id="{83944EB6-3CB0-F145-A637-E3DB7CD725F9}"/>
              </a:ext>
            </a:extLst>
          </p:cNvPr>
          <p:cNvSpPr/>
          <p:nvPr userDrawn="1"/>
        </p:nvSpPr>
        <p:spPr>
          <a:xfrm>
            <a:off x="-1218514" y="-6377384"/>
            <a:ext cx="16024759" cy="5895581"/>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5E3BAAE-FA76-F16F-DC86-33478BE56944}"/>
              </a:ext>
            </a:extLst>
          </p:cNvPr>
          <p:cNvPicPr>
            <a:picLocks noChangeAspect="1"/>
          </p:cNvPicPr>
          <p:nvPr userDrawn="1"/>
        </p:nvPicPr>
        <p:blipFill>
          <a:blip r:embed="rId2"/>
          <a:stretch>
            <a:fillRect/>
          </a:stretch>
        </p:blipFill>
        <p:spPr>
          <a:xfrm>
            <a:off x="5254334" y="6102554"/>
            <a:ext cx="2054262" cy="457426"/>
          </a:xfrm>
          <a:prstGeom prst="rect">
            <a:avLst/>
          </a:prstGeom>
        </p:spPr>
      </p:pic>
      <p:pic>
        <p:nvPicPr>
          <p:cNvPr id="3" name="Picture 2">
            <a:extLst>
              <a:ext uri="{FF2B5EF4-FFF2-40B4-BE49-F238E27FC236}">
                <a16:creationId xmlns:a16="http://schemas.microsoft.com/office/drawing/2014/main" id="{545CB842-9E13-7CA3-0A51-6059107FE7F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38735" y="50994"/>
            <a:ext cx="3196954" cy="2271519"/>
          </a:xfrm>
          <a:prstGeom prst="rect">
            <a:avLst/>
          </a:prstGeom>
        </p:spPr>
      </p:pic>
      <p:sp>
        <p:nvSpPr>
          <p:cNvPr id="10" name="Freeform 9">
            <a:extLst>
              <a:ext uri="{FF2B5EF4-FFF2-40B4-BE49-F238E27FC236}">
                <a16:creationId xmlns:a16="http://schemas.microsoft.com/office/drawing/2014/main" id="{C45C8739-346C-53FB-617A-7C85CCD85AA0}"/>
              </a:ext>
            </a:extLst>
          </p:cNvPr>
          <p:cNvSpPr>
            <a:spLocks noGrp="1"/>
          </p:cNvSpPr>
          <p:nvPr>
            <p:ph type="pic" sz="quarter" idx="12"/>
          </p:nvPr>
        </p:nvSpPr>
        <p:spPr>
          <a:xfrm>
            <a:off x="0" y="2271713"/>
            <a:ext cx="12192000" cy="3589993"/>
          </a:xfrm>
          <a:custGeom>
            <a:avLst/>
            <a:gdLst>
              <a:gd name="connsiteX0" fmla="*/ 0 w 12192000"/>
              <a:gd name="connsiteY0" fmla="*/ 0 h 3589993"/>
              <a:gd name="connsiteX1" fmla="*/ 12192000 w 12192000"/>
              <a:gd name="connsiteY1" fmla="*/ 0 h 3589993"/>
              <a:gd name="connsiteX2" fmla="*/ 12192000 w 12192000"/>
              <a:gd name="connsiteY2" fmla="*/ 3589993 h 3589993"/>
              <a:gd name="connsiteX3" fmla="*/ 4883406 w 12192000"/>
              <a:gd name="connsiteY3" fmla="*/ 3589993 h 3589993"/>
              <a:gd name="connsiteX4" fmla="*/ 4883406 w 12192000"/>
              <a:gd name="connsiteY4" fmla="*/ 1431353 h 3589993"/>
              <a:gd name="connsiteX5" fmla="*/ 0 w 12192000"/>
              <a:gd name="connsiteY5" fmla="*/ 1431353 h 358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589993">
                <a:moveTo>
                  <a:pt x="0" y="0"/>
                </a:moveTo>
                <a:lnTo>
                  <a:pt x="12192000" y="0"/>
                </a:lnTo>
                <a:lnTo>
                  <a:pt x="12192000" y="3589993"/>
                </a:lnTo>
                <a:lnTo>
                  <a:pt x="4883406" y="3589993"/>
                </a:lnTo>
                <a:lnTo>
                  <a:pt x="4883406" y="1431353"/>
                </a:lnTo>
                <a:lnTo>
                  <a:pt x="0" y="1431353"/>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11" name="Rectangle 10">
            <a:extLst>
              <a:ext uri="{FF2B5EF4-FFF2-40B4-BE49-F238E27FC236}">
                <a16:creationId xmlns:a16="http://schemas.microsoft.com/office/drawing/2014/main" id="{86081D7E-7037-5426-0E0B-333F821E7116}"/>
              </a:ext>
            </a:extLst>
          </p:cNvPr>
          <p:cNvSpPr/>
          <p:nvPr userDrawn="1"/>
        </p:nvSpPr>
        <p:spPr>
          <a:xfrm>
            <a:off x="0" y="3703066"/>
            <a:ext cx="4883406" cy="2856914"/>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9347" tIns="24673" rIns="49347" bIns="24673" numCol="1" spcCol="0" rtlCol="0" fromWordArt="0" anchor="ctr" anchorCtr="0" forceAA="0" compatLnSpc="1">
            <a:prstTxWarp prst="textNoShape">
              <a:avLst/>
            </a:prstTxWarp>
            <a:noAutofit/>
          </a:bodyPr>
          <a:lstStyle/>
          <a:p>
            <a:endParaRPr lang="en-GB" sz="529"/>
          </a:p>
        </p:txBody>
      </p:sp>
      <p:pic>
        <p:nvPicPr>
          <p:cNvPr id="5" name="Picture 4" descr="A grey and black sign with a person in a circle&#10;&#10;AI-generated content may be incorrect.">
            <a:extLst>
              <a:ext uri="{FF2B5EF4-FFF2-40B4-BE49-F238E27FC236}">
                <a16:creationId xmlns:a16="http://schemas.microsoft.com/office/drawing/2014/main" id="{99D6DC4E-16ED-2239-758D-5E3AB2B6034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328248" y="6110791"/>
            <a:ext cx="1061410" cy="387245"/>
          </a:xfrm>
          <a:prstGeom prst="rect">
            <a:avLst/>
          </a:prstGeom>
        </p:spPr>
      </p:pic>
    </p:spTree>
    <p:extLst>
      <p:ext uri="{BB962C8B-B14F-4D97-AF65-F5344CB8AC3E}">
        <p14:creationId xmlns:p14="http://schemas.microsoft.com/office/powerpoint/2010/main" val="3388526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ext Slide 01 - Navy">
  <p:cSld name="Text Slide 01 - Navy">
    <p:spTree>
      <p:nvGrpSpPr>
        <p:cNvPr id="1" name="Shape 23"/>
        <p:cNvGrpSpPr/>
        <p:nvPr/>
      </p:nvGrpSpPr>
      <p:grpSpPr>
        <a:xfrm>
          <a:off x="0" y="0"/>
          <a:ext cx="0" cy="0"/>
          <a:chOff x="0" y="0"/>
          <a:chExt cx="0" cy="0"/>
        </a:xfrm>
      </p:grpSpPr>
      <p:sp>
        <p:nvSpPr>
          <p:cNvPr id="24" name="Google Shape;24;p15"/>
          <p:cNvSpPr/>
          <p:nvPr/>
        </p:nvSpPr>
        <p:spPr>
          <a:xfrm rot="-5400000">
            <a:off x="2667000" y="-2667000"/>
            <a:ext cx="6858001" cy="12191999"/>
          </a:xfrm>
          <a:prstGeom prst="rect">
            <a:avLst/>
          </a:prstGeom>
          <a:solidFill>
            <a:srgbClr val="094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 name="Google Shape;25;p15"/>
          <p:cNvSpPr/>
          <p:nvPr/>
        </p:nvSpPr>
        <p:spPr>
          <a:xfrm rot="-5400000">
            <a:off x="2858269" y="-2026298"/>
            <a:ext cx="6141020" cy="1091059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26" name="Google Shape;26;p15"/>
          <p:cNvSpPr txBox="1">
            <a:spLocks noGrp="1"/>
          </p:cNvSpPr>
          <p:nvPr>
            <p:ph type="body" idx="1"/>
          </p:nvPr>
        </p:nvSpPr>
        <p:spPr>
          <a:xfrm>
            <a:off x="904856" y="826894"/>
            <a:ext cx="10052954"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9465E"/>
              </a:buClr>
              <a:buSzPts val="3600"/>
              <a:buFont typeface="Arial"/>
              <a:buNone/>
              <a:defRPr sz="3600" b="1" i="0" u="none" strike="noStrike" cap="none">
                <a:solidFill>
                  <a:srgbClr val="09465E"/>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 name="Google Shape;27;p15"/>
          <p:cNvSpPr txBox="1">
            <a:spLocks noGrp="1"/>
          </p:cNvSpPr>
          <p:nvPr>
            <p:ph type="body" idx="2"/>
          </p:nvPr>
        </p:nvSpPr>
        <p:spPr>
          <a:xfrm>
            <a:off x="904856" y="1989039"/>
            <a:ext cx="10052954" cy="425033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09465E"/>
              </a:buClr>
              <a:buSzPts val="2400"/>
              <a:buFont typeface="Arial"/>
              <a:buNone/>
              <a:defRPr sz="2400" b="0" i="0" u="none" strike="noStrike" cap="none">
                <a:solidFill>
                  <a:srgbClr val="09465E"/>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28" name="Google Shape;28;p15"/>
          <p:cNvGrpSpPr/>
          <p:nvPr/>
        </p:nvGrpSpPr>
        <p:grpSpPr>
          <a:xfrm>
            <a:off x="11656052" y="3880524"/>
            <a:ext cx="281949" cy="2748511"/>
            <a:chOff x="7176656" y="8423488"/>
            <a:chExt cx="190704" cy="1859032"/>
          </a:xfrm>
        </p:grpSpPr>
        <p:cxnSp>
          <p:nvCxnSpPr>
            <p:cNvPr id="29" name="Google Shape;29;p15"/>
            <p:cNvCxnSpPr/>
            <p:nvPr/>
          </p:nvCxnSpPr>
          <p:spPr>
            <a:xfrm>
              <a:off x="7176656" y="10282519"/>
              <a:ext cx="190704" cy="0"/>
            </a:xfrm>
            <a:prstGeom prst="straightConnector1">
              <a:avLst/>
            </a:prstGeom>
            <a:noFill/>
            <a:ln w="12700" cap="flat" cmpd="sng">
              <a:solidFill>
                <a:srgbClr val="60BA47"/>
              </a:solidFill>
              <a:prstDash val="solid"/>
              <a:miter lim="800000"/>
              <a:headEnd type="none" w="sm" len="sm"/>
              <a:tailEnd type="none" w="sm" len="sm"/>
            </a:ln>
          </p:spPr>
        </p:cxnSp>
        <p:pic>
          <p:nvPicPr>
            <p:cNvPr id="30" name="Google Shape;30;p15"/>
            <p:cNvPicPr preferRelativeResize="0"/>
            <p:nvPr/>
          </p:nvPicPr>
          <p:blipFill rotWithShape="1">
            <a:blip r:embed="rId2">
              <a:alphaModFix/>
            </a:blip>
            <a:srcRect l="11683" t="85071" r="9500" b="5683"/>
            <a:stretch/>
          </p:blipFill>
          <p:spPr>
            <a:xfrm rot="-5400000">
              <a:off x="6377328" y="9251339"/>
              <a:ext cx="1806222" cy="150519"/>
            </a:xfrm>
            <a:prstGeom prst="rect">
              <a:avLst/>
            </a:prstGeom>
            <a:noFill/>
            <a:ln>
              <a:noFill/>
            </a:ln>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Laptop Slide - Navy">
  <p:cSld name="Laptop Slide - Navy">
    <p:spTree>
      <p:nvGrpSpPr>
        <p:cNvPr id="1" name="Shape 31"/>
        <p:cNvGrpSpPr/>
        <p:nvPr/>
      </p:nvGrpSpPr>
      <p:grpSpPr>
        <a:xfrm>
          <a:off x="0" y="0"/>
          <a:ext cx="0" cy="0"/>
          <a:chOff x="0" y="0"/>
          <a:chExt cx="0" cy="0"/>
        </a:xfrm>
      </p:grpSpPr>
      <p:sp>
        <p:nvSpPr>
          <p:cNvPr id="32" name="Google Shape;32;p16"/>
          <p:cNvSpPr txBox="1">
            <a:spLocks noGrp="1"/>
          </p:cNvSpPr>
          <p:nvPr>
            <p:ph type="body" idx="1"/>
          </p:nvPr>
        </p:nvSpPr>
        <p:spPr>
          <a:xfrm>
            <a:off x="6578872" y="593866"/>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9465E"/>
              </a:buClr>
              <a:buSzPts val="3600"/>
              <a:buFont typeface="Arial"/>
              <a:buNone/>
              <a:defRPr sz="3600" b="1" i="0" u="none" strike="noStrike" cap="none">
                <a:solidFill>
                  <a:srgbClr val="09465E"/>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 name="Google Shape;33;p16"/>
          <p:cNvSpPr/>
          <p:nvPr/>
        </p:nvSpPr>
        <p:spPr>
          <a:xfrm rot="10800000" flipH="1">
            <a:off x="0" y="0"/>
            <a:ext cx="601405" cy="6858002"/>
          </a:xfrm>
          <a:prstGeom prst="rect">
            <a:avLst/>
          </a:prstGeom>
          <a:solidFill>
            <a:srgbClr val="094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4" name="Google Shape;34;p16"/>
          <p:cNvPicPr preferRelativeResize="0"/>
          <p:nvPr/>
        </p:nvPicPr>
        <p:blipFill rotWithShape="1">
          <a:blip r:embed="rId2">
            <a:alphaModFix/>
          </a:blip>
          <a:srcRect l="-18315" t="15976" r="29196" b="11083"/>
          <a:stretch/>
        </p:blipFill>
        <p:spPr>
          <a:xfrm flipH="1">
            <a:off x="608794" y="1890384"/>
            <a:ext cx="8439100" cy="5375657"/>
          </a:xfrm>
          <a:prstGeom prst="rect">
            <a:avLst/>
          </a:prstGeom>
          <a:noFill/>
          <a:ln>
            <a:noFill/>
          </a:ln>
        </p:spPr>
      </p:pic>
      <p:sp>
        <p:nvSpPr>
          <p:cNvPr id="35" name="Google Shape;35;p16"/>
          <p:cNvSpPr>
            <a:spLocks noGrp="1"/>
          </p:cNvSpPr>
          <p:nvPr>
            <p:ph type="pic" idx="2"/>
          </p:nvPr>
        </p:nvSpPr>
        <p:spPr>
          <a:xfrm>
            <a:off x="635271" y="2095585"/>
            <a:ext cx="5130800" cy="3913188"/>
          </a:xfrm>
          <a:prstGeom prst="rect">
            <a:avLst/>
          </a:prstGeom>
          <a:solidFill>
            <a:srgbClr val="D8D8D8"/>
          </a:solidFill>
          <a:ln>
            <a:noFill/>
          </a:ln>
        </p:spPr>
      </p:sp>
      <p:sp>
        <p:nvSpPr>
          <p:cNvPr id="36" name="Google Shape;36;p16"/>
          <p:cNvSpPr txBox="1">
            <a:spLocks noGrp="1"/>
          </p:cNvSpPr>
          <p:nvPr>
            <p:ph type="body" idx="3"/>
          </p:nvPr>
        </p:nvSpPr>
        <p:spPr>
          <a:xfrm>
            <a:off x="6578871" y="1890384"/>
            <a:ext cx="4990998" cy="41029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09465E"/>
              </a:buClr>
              <a:buSzPts val="2400"/>
              <a:buFont typeface="Arial"/>
              <a:buNone/>
              <a:defRPr sz="2400" b="0" i="0" u="none" strike="noStrike" cap="none">
                <a:solidFill>
                  <a:srgbClr val="09465E"/>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37" name="Google Shape;37;p16"/>
          <p:cNvGrpSpPr/>
          <p:nvPr/>
        </p:nvGrpSpPr>
        <p:grpSpPr>
          <a:xfrm>
            <a:off x="138149" y="3764146"/>
            <a:ext cx="281949" cy="2748511"/>
            <a:chOff x="7176656" y="8423488"/>
            <a:chExt cx="190704" cy="1859032"/>
          </a:xfrm>
        </p:grpSpPr>
        <p:cxnSp>
          <p:nvCxnSpPr>
            <p:cNvPr id="38" name="Google Shape;38;p16"/>
            <p:cNvCxnSpPr/>
            <p:nvPr/>
          </p:nvCxnSpPr>
          <p:spPr>
            <a:xfrm>
              <a:off x="7176656" y="10282519"/>
              <a:ext cx="190704" cy="0"/>
            </a:xfrm>
            <a:prstGeom prst="straightConnector1">
              <a:avLst/>
            </a:prstGeom>
            <a:noFill/>
            <a:ln w="12700" cap="flat" cmpd="sng">
              <a:solidFill>
                <a:srgbClr val="60BA47"/>
              </a:solidFill>
              <a:prstDash val="solid"/>
              <a:miter lim="800000"/>
              <a:headEnd type="none" w="sm" len="sm"/>
              <a:tailEnd type="none" w="sm" len="sm"/>
            </a:ln>
          </p:spPr>
        </p:cxnSp>
        <p:pic>
          <p:nvPicPr>
            <p:cNvPr id="39" name="Google Shape;39;p16"/>
            <p:cNvPicPr preferRelativeResize="0"/>
            <p:nvPr/>
          </p:nvPicPr>
          <p:blipFill rotWithShape="1">
            <a:blip r:embed="rId3">
              <a:alphaModFix/>
            </a:blip>
            <a:srcRect l="11683" t="85071" r="9500" b="5683"/>
            <a:stretch/>
          </p:blipFill>
          <p:spPr>
            <a:xfrm rot="-5400000">
              <a:off x="6377328" y="9251339"/>
              <a:ext cx="1806222" cy="150519"/>
            </a:xfrm>
            <a:prstGeom prst="rect">
              <a:avLst/>
            </a:prstGeom>
            <a:noFill/>
            <a:ln>
              <a:noFill/>
            </a:ln>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xt Slide 03 - Navy">
  <p:cSld name="Text Slide 03 - Navy">
    <p:spTree>
      <p:nvGrpSpPr>
        <p:cNvPr id="1" name="Shape 40"/>
        <p:cNvGrpSpPr/>
        <p:nvPr/>
      </p:nvGrpSpPr>
      <p:grpSpPr>
        <a:xfrm>
          <a:off x="0" y="0"/>
          <a:ext cx="0" cy="0"/>
          <a:chOff x="0" y="0"/>
          <a:chExt cx="0" cy="0"/>
        </a:xfrm>
      </p:grpSpPr>
      <p:sp>
        <p:nvSpPr>
          <p:cNvPr id="41" name="Google Shape;41;p17"/>
          <p:cNvSpPr/>
          <p:nvPr/>
        </p:nvSpPr>
        <p:spPr>
          <a:xfrm rot="-5400000">
            <a:off x="2667000" y="-2667000"/>
            <a:ext cx="6858001" cy="12191999"/>
          </a:xfrm>
          <a:prstGeom prst="rect">
            <a:avLst/>
          </a:prstGeom>
          <a:solidFill>
            <a:srgbClr val="094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 name="Google Shape;42;p17"/>
          <p:cNvSpPr/>
          <p:nvPr/>
        </p:nvSpPr>
        <p:spPr>
          <a:xfrm rot="-5400000">
            <a:off x="4865194" y="-19370"/>
            <a:ext cx="6141020" cy="689673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43" name="Google Shape;43;p17"/>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09465E"/>
              </a:buClr>
              <a:buSzPts val="2400"/>
              <a:buFont typeface="Arial"/>
              <a:buNone/>
              <a:defRPr sz="2400" b="0" i="0" u="none" strike="noStrike" cap="none">
                <a:solidFill>
                  <a:srgbClr val="09465E"/>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Google Shape;44;p17"/>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45" name="Google Shape;45;p17"/>
          <p:cNvGrpSpPr/>
          <p:nvPr/>
        </p:nvGrpSpPr>
        <p:grpSpPr>
          <a:xfrm>
            <a:off x="11656052" y="3880524"/>
            <a:ext cx="281949" cy="2748511"/>
            <a:chOff x="7176656" y="8423488"/>
            <a:chExt cx="190704" cy="1859032"/>
          </a:xfrm>
        </p:grpSpPr>
        <p:cxnSp>
          <p:nvCxnSpPr>
            <p:cNvPr id="46" name="Google Shape;46;p17"/>
            <p:cNvCxnSpPr/>
            <p:nvPr/>
          </p:nvCxnSpPr>
          <p:spPr>
            <a:xfrm>
              <a:off x="7176656" y="10282519"/>
              <a:ext cx="190704" cy="0"/>
            </a:xfrm>
            <a:prstGeom prst="straightConnector1">
              <a:avLst/>
            </a:prstGeom>
            <a:noFill/>
            <a:ln w="12700" cap="flat" cmpd="sng">
              <a:solidFill>
                <a:srgbClr val="60BA47"/>
              </a:solidFill>
              <a:prstDash val="solid"/>
              <a:miter lim="800000"/>
              <a:headEnd type="none" w="sm" len="sm"/>
              <a:tailEnd type="none" w="sm" len="sm"/>
            </a:ln>
          </p:spPr>
        </p:cxnSp>
        <p:pic>
          <p:nvPicPr>
            <p:cNvPr id="47" name="Google Shape;47;p17"/>
            <p:cNvPicPr preferRelativeResize="0"/>
            <p:nvPr/>
          </p:nvPicPr>
          <p:blipFill rotWithShape="1">
            <a:blip r:embed="rId2">
              <a:alphaModFix/>
            </a:blip>
            <a:srcRect l="11683" t="85071" r="9500" b="5683"/>
            <a:stretch/>
          </p:blipFill>
          <p:spPr>
            <a:xfrm rot="-5400000">
              <a:off x="6377328" y="9251339"/>
              <a:ext cx="1806222" cy="150519"/>
            </a:xfrm>
            <a:prstGeom prst="rect">
              <a:avLst/>
            </a:prstGeom>
            <a:noFill/>
            <a:ln>
              <a:noFill/>
            </a:ln>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Photo Slide 01 - Navy">
  <p:cSld name="Quote/Photo Slide 01 - Navy">
    <p:spTree>
      <p:nvGrpSpPr>
        <p:cNvPr id="1" name="Shape 48"/>
        <p:cNvGrpSpPr/>
        <p:nvPr/>
      </p:nvGrpSpPr>
      <p:grpSpPr>
        <a:xfrm>
          <a:off x="0" y="0"/>
          <a:ext cx="0" cy="0"/>
          <a:chOff x="0" y="0"/>
          <a:chExt cx="0" cy="0"/>
        </a:xfrm>
      </p:grpSpPr>
      <p:sp>
        <p:nvSpPr>
          <p:cNvPr id="49" name="Google Shape;49;p18"/>
          <p:cNvSpPr/>
          <p:nvPr/>
        </p:nvSpPr>
        <p:spPr>
          <a:xfrm rot="-5400000">
            <a:off x="2667000" y="-2667000"/>
            <a:ext cx="6858001" cy="12191999"/>
          </a:xfrm>
          <a:prstGeom prst="rect">
            <a:avLst/>
          </a:prstGeom>
          <a:solidFill>
            <a:srgbClr val="094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0" name="Google Shape;50;p18"/>
          <p:cNvSpPr/>
          <p:nvPr/>
        </p:nvSpPr>
        <p:spPr>
          <a:xfrm rot="-5400000">
            <a:off x="2862666" y="-2030696"/>
            <a:ext cx="6141020" cy="1091939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51" name="Google Shape;51;p18"/>
          <p:cNvSpPr>
            <a:spLocks noGrp="1"/>
          </p:cNvSpPr>
          <p:nvPr>
            <p:ph type="pic" idx="2"/>
          </p:nvPr>
        </p:nvSpPr>
        <p:spPr>
          <a:xfrm>
            <a:off x="799128" y="746272"/>
            <a:ext cx="10203652" cy="5365455"/>
          </a:xfrm>
          <a:prstGeom prst="rect">
            <a:avLst/>
          </a:prstGeom>
          <a:solidFill>
            <a:srgbClr val="BFBFBF"/>
          </a:solidFill>
          <a:ln>
            <a:noFill/>
          </a:ln>
        </p:spPr>
      </p:sp>
      <p:grpSp>
        <p:nvGrpSpPr>
          <p:cNvPr id="52" name="Google Shape;52;p18"/>
          <p:cNvGrpSpPr/>
          <p:nvPr/>
        </p:nvGrpSpPr>
        <p:grpSpPr>
          <a:xfrm>
            <a:off x="11656052" y="3880524"/>
            <a:ext cx="281949" cy="2748511"/>
            <a:chOff x="7176656" y="8423488"/>
            <a:chExt cx="190704" cy="1859032"/>
          </a:xfrm>
        </p:grpSpPr>
        <p:cxnSp>
          <p:nvCxnSpPr>
            <p:cNvPr id="53" name="Google Shape;53;p18"/>
            <p:cNvCxnSpPr/>
            <p:nvPr/>
          </p:nvCxnSpPr>
          <p:spPr>
            <a:xfrm>
              <a:off x="7176656" y="10282519"/>
              <a:ext cx="190704" cy="0"/>
            </a:xfrm>
            <a:prstGeom prst="straightConnector1">
              <a:avLst/>
            </a:prstGeom>
            <a:noFill/>
            <a:ln w="12700" cap="flat" cmpd="sng">
              <a:solidFill>
                <a:srgbClr val="60BA47"/>
              </a:solidFill>
              <a:prstDash val="solid"/>
              <a:miter lim="800000"/>
              <a:headEnd type="none" w="sm" len="sm"/>
              <a:tailEnd type="none" w="sm" len="sm"/>
            </a:ln>
          </p:spPr>
        </p:cxnSp>
        <p:pic>
          <p:nvPicPr>
            <p:cNvPr id="54" name="Google Shape;54;p18"/>
            <p:cNvPicPr preferRelativeResize="0"/>
            <p:nvPr/>
          </p:nvPicPr>
          <p:blipFill rotWithShape="1">
            <a:blip r:embed="rId2">
              <a:alphaModFix/>
            </a:blip>
            <a:srcRect l="11683" t="85071" r="9500" b="5683"/>
            <a:stretch/>
          </p:blipFill>
          <p:spPr>
            <a:xfrm rot="-5400000">
              <a:off x="6377328" y="9251339"/>
              <a:ext cx="1806222" cy="150519"/>
            </a:xfrm>
            <a:prstGeom prst="rect">
              <a:avLst/>
            </a:prstGeom>
            <a:noFill/>
            <a:ln>
              <a:noFill/>
            </a:ln>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Final Slide">
  <p:cSld name="Final Slide">
    <p:spTree>
      <p:nvGrpSpPr>
        <p:cNvPr id="1" name="Shape 55"/>
        <p:cNvGrpSpPr/>
        <p:nvPr/>
      </p:nvGrpSpPr>
      <p:grpSpPr>
        <a:xfrm>
          <a:off x="0" y="0"/>
          <a:ext cx="0" cy="0"/>
          <a:chOff x="0" y="0"/>
          <a:chExt cx="0" cy="0"/>
        </a:xfrm>
      </p:grpSpPr>
      <p:sp>
        <p:nvSpPr>
          <p:cNvPr id="56" name="Google Shape;56;p19"/>
          <p:cNvSpPr/>
          <p:nvPr/>
        </p:nvSpPr>
        <p:spPr>
          <a:xfrm>
            <a:off x="7396842" y="5431639"/>
            <a:ext cx="4795157" cy="697353"/>
          </a:xfrm>
          <a:prstGeom prst="rect">
            <a:avLst/>
          </a:prstGeom>
          <a:solidFill>
            <a:srgbClr val="60BA4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 name="Google Shape;57;p19"/>
          <p:cNvSpPr>
            <a:spLocks noGrp="1"/>
          </p:cNvSpPr>
          <p:nvPr>
            <p:ph type="pic" idx="2"/>
          </p:nvPr>
        </p:nvSpPr>
        <p:spPr>
          <a:xfrm>
            <a:off x="0" y="2387326"/>
            <a:ext cx="12192000" cy="3233533"/>
          </a:xfrm>
          <a:prstGeom prst="rect">
            <a:avLst/>
          </a:prstGeom>
          <a:solidFill>
            <a:srgbClr val="D8D8D8"/>
          </a:solidFill>
          <a:ln>
            <a:noFill/>
          </a:ln>
        </p:spPr>
      </p:sp>
      <p:sp>
        <p:nvSpPr>
          <p:cNvPr id="58" name="Google Shape;58;p19"/>
          <p:cNvSpPr txBox="1">
            <a:spLocks noGrp="1"/>
          </p:cNvSpPr>
          <p:nvPr>
            <p:ph type="body" idx="1"/>
          </p:nvPr>
        </p:nvSpPr>
        <p:spPr>
          <a:xfrm>
            <a:off x="7551945" y="5547251"/>
            <a:ext cx="4381736" cy="466127"/>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 name="Google Shape;59;p19"/>
          <p:cNvSpPr txBox="1">
            <a:spLocks noGrp="1"/>
          </p:cNvSpPr>
          <p:nvPr>
            <p:ph type="body" idx="3"/>
          </p:nvPr>
        </p:nvSpPr>
        <p:spPr>
          <a:xfrm>
            <a:off x="639015" y="3790144"/>
            <a:ext cx="5881764" cy="63424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60" name="Google Shape;60;p19"/>
          <p:cNvPicPr preferRelativeResize="0"/>
          <p:nvPr/>
        </p:nvPicPr>
        <p:blipFill rotWithShape="1">
          <a:blip r:embed="rId2">
            <a:alphaModFix/>
          </a:blip>
          <a:srcRect/>
          <a:stretch/>
        </p:blipFill>
        <p:spPr>
          <a:xfrm>
            <a:off x="565420" y="5916072"/>
            <a:ext cx="2054262" cy="457426"/>
          </a:xfrm>
          <a:prstGeom prst="rect">
            <a:avLst/>
          </a:prstGeom>
          <a:noFill/>
          <a:ln>
            <a:noFill/>
          </a:ln>
        </p:spPr>
      </p:pic>
      <p:pic>
        <p:nvPicPr>
          <p:cNvPr id="61" name="Google Shape;61;p19"/>
          <p:cNvPicPr preferRelativeResize="0"/>
          <p:nvPr/>
        </p:nvPicPr>
        <p:blipFill rotWithShape="1">
          <a:blip r:embed="rId3">
            <a:alphaModFix/>
          </a:blip>
          <a:srcRect/>
          <a:stretch/>
        </p:blipFill>
        <p:spPr>
          <a:xfrm>
            <a:off x="8538735" y="50994"/>
            <a:ext cx="3196954" cy="227151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Font Typecae &amp; Size">
  <p:cSld name="Font Typecae &amp; Size">
    <p:spTree>
      <p:nvGrpSpPr>
        <p:cNvPr id="1" name="Shape 62"/>
        <p:cNvGrpSpPr/>
        <p:nvPr/>
      </p:nvGrpSpPr>
      <p:grpSpPr>
        <a:xfrm>
          <a:off x="0" y="0"/>
          <a:ext cx="0" cy="0"/>
          <a:chOff x="0" y="0"/>
          <a:chExt cx="0" cy="0"/>
        </a:xfrm>
      </p:grpSpPr>
      <p:sp>
        <p:nvSpPr>
          <p:cNvPr id="63" name="Google Shape;63;p20"/>
          <p:cNvSpPr/>
          <p:nvPr/>
        </p:nvSpPr>
        <p:spPr>
          <a:xfrm>
            <a:off x="-2" y="-2"/>
            <a:ext cx="12192000" cy="6858001"/>
          </a:xfrm>
          <a:prstGeom prst="rect">
            <a:avLst/>
          </a:prstGeom>
          <a:solidFill>
            <a:srgbClr val="094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4" name="Google Shape;64;p20"/>
          <p:cNvSpPr/>
          <p:nvPr/>
        </p:nvSpPr>
        <p:spPr>
          <a:xfrm>
            <a:off x="424669" y="528535"/>
            <a:ext cx="6498645"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chemeClr val="lt1"/>
                </a:solidFill>
                <a:latin typeface="Calibri"/>
                <a:ea typeface="Calibri"/>
                <a:cs typeface="Calibri"/>
                <a:sym typeface="Calibri"/>
              </a:rPr>
              <a:t>FONT TYPEFACE &amp; SIZE</a:t>
            </a:r>
            <a:endParaRPr sz="3600" b="0" i="0" u="none" strike="noStrike" cap="none">
              <a:solidFill>
                <a:schemeClr val="lt1"/>
              </a:solidFill>
              <a:latin typeface="Calibri"/>
              <a:ea typeface="Calibri"/>
              <a:cs typeface="Calibri"/>
              <a:sym typeface="Calibri"/>
            </a:endParaRPr>
          </a:p>
        </p:txBody>
      </p:sp>
      <p:sp>
        <p:nvSpPr>
          <p:cNvPr id="65" name="Google Shape;65;p20"/>
          <p:cNvSpPr/>
          <p:nvPr/>
        </p:nvSpPr>
        <p:spPr>
          <a:xfrm>
            <a:off x="7347983" y="564843"/>
            <a:ext cx="4589207" cy="47089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chemeClr val="lt1"/>
                </a:solidFill>
                <a:latin typeface="Calibri"/>
                <a:ea typeface="Calibri"/>
                <a:cs typeface="Calibri"/>
                <a:sym typeface="Calibri"/>
              </a:rPr>
              <a:t>PLEASE ENSURE TO KEEP FONTS AS PER THE LAYOUT</a:t>
            </a: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48 point  -  Divider Slides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1"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36 point  -  Title Heading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30 point  -  Sub-Titles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	       - Quotes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24 point  -  Main Text Body </a:t>
            </a: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p:txBody>
      </p:sp>
      <p:sp>
        <p:nvSpPr>
          <p:cNvPr id="66" name="Google Shape;66;p20"/>
          <p:cNvSpPr/>
          <p:nvPr/>
        </p:nvSpPr>
        <p:spPr>
          <a:xfrm>
            <a:off x="424669" y="2014904"/>
            <a:ext cx="5845501" cy="24929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400"/>
              <a:buFont typeface="Calibri"/>
              <a:buNone/>
            </a:pPr>
            <a:r>
              <a:rPr lang="en-US" sz="2400" b="0" i="0" u="none" strike="noStrike" cap="none">
                <a:solidFill>
                  <a:schemeClr val="lt1"/>
                </a:solidFill>
                <a:latin typeface="Calibri"/>
                <a:ea typeface="Calibri"/>
                <a:cs typeface="Calibri"/>
                <a:sym typeface="Calibri"/>
              </a:rPr>
              <a:t>Please ensure to keep the font sizes set as per the slide layouts. The font used throughout the </a:t>
            </a:r>
            <a:r>
              <a:rPr lang="en-US" sz="2400" b="1" i="0" u="none" strike="noStrike" cap="none">
                <a:solidFill>
                  <a:schemeClr val="lt1"/>
                </a:solidFill>
                <a:latin typeface="Calibri"/>
                <a:ea typeface="Calibri"/>
                <a:cs typeface="Calibri"/>
                <a:sym typeface="Calibri"/>
              </a:rPr>
              <a:t>waste2worth </a:t>
            </a:r>
            <a:r>
              <a:rPr lang="en-US" sz="2400" b="0" i="0" u="none" strike="noStrike" cap="none">
                <a:solidFill>
                  <a:schemeClr val="lt1"/>
                </a:solidFill>
                <a:latin typeface="Calibri"/>
                <a:ea typeface="Calibri"/>
                <a:cs typeface="Calibri"/>
                <a:sym typeface="Calibri"/>
              </a:rPr>
              <a:t>PowerPoint is….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r>
              <a:rPr lang="en-US" sz="3600" b="1" i="1" u="none" strike="noStrike" cap="none">
                <a:solidFill>
                  <a:schemeClr val="lt1"/>
                </a:solidFill>
                <a:latin typeface="Calibri"/>
                <a:ea typeface="Calibri"/>
                <a:cs typeface="Calibri"/>
                <a:sym typeface="Calibri"/>
              </a:rPr>
              <a:t>Calibri</a:t>
            </a:r>
            <a:endParaRPr sz="3600" b="0" i="0" u="none" strike="noStrike" cap="none">
              <a:solidFill>
                <a:schemeClr val="lt1"/>
              </a:solidFill>
              <a:latin typeface="Calibri"/>
              <a:ea typeface="Calibri"/>
              <a:cs typeface="Calibri"/>
              <a:sym typeface="Calibri"/>
            </a:endParaRPr>
          </a:p>
        </p:txBody>
      </p:sp>
      <p:cxnSp>
        <p:nvCxnSpPr>
          <p:cNvPr id="67" name="Google Shape;67;p20"/>
          <p:cNvCxnSpPr/>
          <p:nvPr/>
        </p:nvCxnSpPr>
        <p:spPr>
          <a:xfrm>
            <a:off x="7098716" y="-1"/>
            <a:ext cx="0" cy="5540408"/>
          </a:xfrm>
          <a:prstGeom prst="straightConnector1">
            <a:avLst/>
          </a:prstGeom>
          <a:noFill/>
          <a:ln w="9525" cap="flat" cmpd="sng">
            <a:solidFill>
              <a:schemeClr val="lt1"/>
            </a:solidFill>
            <a:prstDash val="solid"/>
            <a:miter lim="800000"/>
            <a:headEnd type="none" w="sm" len="sm"/>
            <a:tailEnd type="none" w="sm" len="sm"/>
          </a:ln>
        </p:spPr>
      </p:cxnSp>
      <p:cxnSp>
        <p:nvCxnSpPr>
          <p:cNvPr id="68" name="Google Shape;68;p20"/>
          <p:cNvCxnSpPr/>
          <p:nvPr/>
        </p:nvCxnSpPr>
        <p:spPr>
          <a:xfrm rot="10800000">
            <a:off x="1" y="1620217"/>
            <a:ext cx="7098715" cy="0"/>
          </a:xfrm>
          <a:prstGeom prst="straightConnector1">
            <a:avLst/>
          </a:prstGeom>
          <a:noFill/>
          <a:ln w="9525" cap="flat" cmpd="sng">
            <a:solidFill>
              <a:schemeClr val="lt1"/>
            </a:solidFill>
            <a:prstDash val="solid"/>
            <a:miter lim="800000"/>
            <a:headEnd type="none" w="sm" len="sm"/>
            <a:tailEnd type="none" w="sm" len="sm"/>
          </a:ln>
        </p:spPr>
      </p:cxnSp>
      <p:sp>
        <p:nvSpPr>
          <p:cNvPr id="69" name="Google Shape;69;p20"/>
          <p:cNvSpPr/>
          <p:nvPr/>
        </p:nvSpPr>
        <p:spPr>
          <a:xfrm>
            <a:off x="0" y="5968370"/>
            <a:ext cx="1219200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 </a:t>
            </a:r>
            <a:r>
              <a:rPr lang="en-US" sz="2400" b="1" i="0" u="none" strike="noStrike" cap="none">
                <a:solidFill>
                  <a:schemeClr val="lt1"/>
                </a:solidFill>
                <a:latin typeface="Calibri"/>
                <a:ea typeface="Calibri"/>
                <a:cs typeface="Calibri"/>
                <a:sym typeface="Calibri"/>
              </a:rPr>
              <a:t>PLEASE DELETE THIS INSTRUCTION SLIDE BEFORE PRESENTING FINAL PRESENTATION </a:t>
            </a:r>
            <a:r>
              <a:rPr lang="en-US" sz="2400" b="0" i="0" u="none" strike="noStrike" cap="none">
                <a:solidFill>
                  <a:schemeClr val="lt1"/>
                </a:solidFill>
                <a:latin typeface="Calibri"/>
                <a:ea typeface="Calibri"/>
                <a:cs typeface="Calibri"/>
                <a:sym typeface="Calibri"/>
              </a:rPr>
              <a:t>*** </a:t>
            </a:r>
            <a:endParaRPr sz="2400" b="0" i="0" u="none" strike="noStrike" cap="none">
              <a:solidFill>
                <a:schemeClr val="lt1"/>
              </a:solidFill>
              <a:latin typeface="Calibri"/>
              <a:ea typeface="Calibri"/>
              <a:cs typeface="Calibri"/>
              <a:sym typeface="Calibri"/>
            </a:endParaRPr>
          </a:p>
        </p:txBody>
      </p:sp>
      <p:cxnSp>
        <p:nvCxnSpPr>
          <p:cNvPr id="70" name="Google Shape;70;p20"/>
          <p:cNvCxnSpPr/>
          <p:nvPr/>
        </p:nvCxnSpPr>
        <p:spPr>
          <a:xfrm rot="10800000">
            <a:off x="2" y="5540407"/>
            <a:ext cx="12191998"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ver 02">
  <p:cSld name="Cover 02">
    <p:spTree>
      <p:nvGrpSpPr>
        <p:cNvPr id="1" name="Shape 71"/>
        <p:cNvGrpSpPr/>
        <p:nvPr/>
      </p:nvGrpSpPr>
      <p:grpSpPr>
        <a:xfrm>
          <a:off x="0" y="0"/>
          <a:ext cx="0" cy="0"/>
          <a:chOff x="0" y="0"/>
          <a:chExt cx="0" cy="0"/>
        </a:xfrm>
      </p:grpSpPr>
      <p:pic>
        <p:nvPicPr>
          <p:cNvPr id="72" name="Google Shape;72;p21"/>
          <p:cNvPicPr preferRelativeResize="0"/>
          <p:nvPr/>
        </p:nvPicPr>
        <p:blipFill rotWithShape="1">
          <a:blip r:embed="rId2">
            <a:alphaModFix/>
          </a:blip>
          <a:srcRect/>
          <a:stretch/>
        </p:blipFill>
        <p:spPr>
          <a:xfrm>
            <a:off x="500106" y="6030484"/>
            <a:ext cx="2054262" cy="457426"/>
          </a:xfrm>
          <a:prstGeom prst="rect">
            <a:avLst/>
          </a:prstGeom>
          <a:noFill/>
          <a:ln>
            <a:noFill/>
          </a:ln>
        </p:spPr>
      </p:pic>
      <p:sp>
        <p:nvSpPr>
          <p:cNvPr id="73" name="Google Shape;73;p21"/>
          <p:cNvSpPr>
            <a:spLocks noGrp="1"/>
          </p:cNvSpPr>
          <p:nvPr>
            <p:ph type="pic" idx="2"/>
          </p:nvPr>
        </p:nvSpPr>
        <p:spPr>
          <a:xfrm>
            <a:off x="0" y="2271713"/>
            <a:ext cx="12192000" cy="3543422"/>
          </a:xfrm>
          <a:prstGeom prst="rect">
            <a:avLst/>
          </a:prstGeom>
          <a:solidFill>
            <a:srgbClr val="BFBFBF"/>
          </a:solidFill>
          <a:ln>
            <a:noFill/>
          </a:ln>
        </p:spPr>
      </p:sp>
      <p:pic>
        <p:nvPicPr>
          <p:cNvPr id="74" name="Google Shape;74;p21"/>
          <p:cNvPicPr preferRelativeResize="0"/>
          <p:nvPr/>
        </p:nvPicPr>
        <p:blipFill rotWithShape="1">
          <a:blip r:embed="rId3">
            <a:alphaModFix/>
          </a:blip>
          <a:srcRect/>
          <a:stretch/>
        </p:blipFill>
        <p:spPr>
          <a:xfrm>
            <a:off x="8538735" y="50994"/>
            <a:ext cx="3196954" cy="227151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Slide - Navy">
  <p:cSld name="Content Slide - Navy">
    <p:spTree>
      <p:nvGrpSpPr>
        <p:cNvPr id="1" name="Shape 75"/>
        <p:cNvGrpSpPr/>
        <p:nvPr/>
      </p:nvGrpSpPr>
      <p:grpSpPr>
        <a:xfrm>
          <a:off x="0" y="0"/>
          <a:ext cx="0" cy="0"/>
          <a:chOff x="0" y="0"/>
          <a:chExt cx="0" cy="0"/>
        </a:xfrm>
      </p:grpSpPr>
      <p:sp>
        <p:nvSpPr>
          <p:cNvPr id="76" name="Google Shape;76;p22"/>
          <p:cNvSpPr/>
          <p:nvPr/>
        </p:nvSpPr>
        <p:spPr>
          <a:xfrm rot="10800000" flipH="1">
            <a:off x="0" y="-2"/>
            <a:ext cx="1378111" cy="6858002"/>
          </a:xfrm>
          <a:prstGeom prst="rect">
            <a:avLst/>
          </a:prstGeom>
          <a:solidFill>
            <a:srgbClr val="094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7" name="Google Shape;77;p22"/>
          <p:cNvSpPr txBox="1">
            <a:spLocks noGrp="1"/>
          </p:cNvSpPr>
          <p:nvPr>
            <p:ph type="body" idx="1"/>
          </p:nvPr>
        </p:nvSpPr>
        <p:spPr>
          <a:xfrm>
            <a:off x="2267191" y="2545559"/>
            <a:ext cx="700387" cy="566443"/>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60BA47"/>
              </a:buClr>
              <a:buSzPts val="3200"/>
              <a:buFont typeface="Arial"/>
              <a:buNone/>
              <a:defRPr sz="3200" b="1" i="0" u="none" strike="noStrike" cap="none">
                <a:solidFill>
                  <a:srgbClr val="60BA47"/>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 name="Google Shape;78;p22"/>
          <p:cNvSpPr txBox="1">
            <a:spLocks noGrp="1"/>
          </p:cNvSpPr>
          <p:nvPr>
            <p:ph type="body" idx="2"/>
          </p:nvPr>
        </p:nvSpPr>
        <p:spPr>
          <a:xfrm>
            <a:off x="3102488" y="2545560"/>
            <a:ext cx="7646734" cy="56644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09465E"/>
              </a:buClr>
              <a:buSzPts val="2200"/>
              <a:buFont typeface="Arial"/>
              <a:buNone/>
              <a:defRPr sz="2200" b="0" i="0" u="none" strike="noStrike" cap="none">
                <a:solidFill>
                  <a:srgbClr val="09465E"/>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 name="Google Shape;79;p22"/>
          <p:cNvSpPr txBox="1">
            <a:spLocks noGrp="1"/>
          </p:cNvSpPr>
          <p:nvPr>
            <p:ph type="body" idx="3"/>
          </p:nvPr>
        </p:nvSpPr>
        <p:spPr>
          <a:xfrm>
            <a:off x="2267191" y="3123421"/>
            <a:ext cx="700387" cy="566443"/>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60BA47"/>
              </a:buClr>
              <a:buSzPts val="3200"/>
              <a:buFont typeface="Arial"/>
              <a:buNone/>
              <a:defRPr sz="3200" b="1" i="0" u="none" strike="noStrike" cap="none">
                <a:solidFill>
                  <a:srgbClr val="60BA47"/>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 name="Google Shape;80;p22"/>
          <p:cNvSpPr txBox="1">
            <a:spLocks noGrp="1"/>
          </p:cNvSpPr>
          <p:nvPr>
            <p:ph type="body" idx="4"/>
          </p:nvPr>
        </p:nvSpPr>
        <p:spPr>
          <a:xfrm>
            <a:off x="3102488" y="3123422"/>
            <a:ext cx="7646734" cy="56644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09465E"/>
              </a:buClr>
              <a:buSzPts val="2200"/>
              <a:buFont typeface="Arial"/>
              <a:buNone/>
              <a:defRPr sz="2200" b="0" i="0" u="none" strike="noStrike" cap="none">
                <a:solidFill>
                  <a:srgbClr val="09465E"/>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Google Shape;81;p22"/>
          <p:cNvSpPr txBox="1">
            <a:spLocks noGrp="1"/>
          </p:cNvSpPr>
          <p:nvPr>
            <p:ph type="body" idx="5"/>
          </p:nvPr>
        </p:nvSpPr>
        <p:spPr>
          <a:xfrm>
            <a:off x="2267191" y="3702490"/>
            <a:ext cx="700387" cy="566443"/>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60BA47"/>
              </a:buClr>
              <a:buSzPts val="3200"/>
              <a:buFont typeface="Arial"/>
              <a:buNone/>
              <a:defRPr sz="3200" b="1" i="0" u="none" strike="noStrike" cap="none">
                <a:solidFill>
                  <a:srgbClr val="60BA47"/>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2" name="Google Shape;82;p22"/>
          <p:cNvSpPr txBox="1">
            <a:spLocks noGrp="1"/>
          </p:cNvSpPr>
          <p:nvPr>
            <p:ph type="body" idx="6"/>
          </p:nvPr>
        </p:nvSpPr>
        <p:spPr>
          <a:xfrm>
            <a:off x="3102488" y="3702491"/>
            <a:ext cx="7646734" cy="56644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09465E"/>
              </a:buClr>
              <a:buSzPts val="2200"/>
              <a:buFont typeface="Arial"/>
              <a:buNone/>
              <a:defRPr sz="2200" b="0" i="0" u="none" strike="noStrike" cap="none">
                <a:solidFill>
                  <a:srgbClr val="09465E"/>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 name="Google Shape;83;p22"/>
          <p:cNvSpPr txBox="1">
            <a:spLocks noGrp="1"/>
          </p:cNvSpPr>
          <p:nvPr>
            <p:ph type="body" idx="7"/>
          </p:nvPr>
        </p:nvSpPr>
        <p:spPr>
          <a:xfrm>
            <a:off x="2267191" y="4284816"/>
            <a:ext cx="700387" cy="566443"/>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60BA47"/>
              </a:buClr>
              <a:buSzPts val="3200"/>
              <a:buFont typeface="Arial"/>
              <a:buNone/>
              <a:defRPr sz="3200" b="1" i="0" u="none" strike="noStrike" cap="none">
                <a:solidFill>
                  <a:srgbClr val="60BA47"/>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 name="Google Shape;84;p22"/>
          <p:cNvSpPr txBox="1">
            <a:spLocks noGrp="1"/>
          </p:cNvSpPr>
          <p:nvPr>
            <p:ph type="body" idx="8"/>
          </p:nvPr>
        </p:nvSpPr>
        <p:spPr>
          <a:xfrm>
            <a:off x="3102488" y="4284817"/>
            <a:ext cx="7646734" cy="56644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09465E"/>
              </a:buClr>
              <a:buSzPts val="2200"/>
              <a:buFont typeface="Arial"/>
              <a:buNone/>
              <a:defRPr sz="2200" b="0" i="0" u="none" strike="noStrike" cap="none">
                <a:solidFill>
                  <a:srgbClr val="09465E"/>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 name="Google Shape;85;p22"/>
          <p:cNvSpPr txBox="1">
            <a:spLocks noGrp="1"/>
          </p:cNvSpPr>
          <p:nvPr>
            <p:ph type="body" idx="9"/>
          </p:nvPr>
        </p:nvSpPr>
        <p:spPr>
          <a:xfrm>
            <a:off x="2267191" y="4863915"/>
            <a:ext cx="700387" cy="566443"/>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60BA47"/>
              </a:buClr>
              <a:buSzPts val="3200"/>
              <a:buFont typeface="Arial"/>
              <a:buNone/>
              <a:defRPr sz="3200" b="1" i="0" u="none" strike="noStrike" cap="none">
                <a:solidFill>
                  <a:srgbClr val="60BA47"/>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6" name="Google Shape;86;p22"/>
          <p:cNvSpPr txBox="1">
            <a:spLocks noGrp="1"/>
          </p:cNvSpPr>
          <p:nvPr>
            <p:ph type="body" idx="13"/>
          </p:nvPr>
        </p:nvSpPr>
        <p:spPr>
          <a:xfrm>
            <a:off x="3102488" y="4863916"/>
            <a:ext cx="7646734" cy="56644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09465E"/>
              </a:buClr>
              <a:buSzPts val="2200"/>
              <a:buFont typeface="Arial"/>
              <a:buNone/>
              <a:defRPr sz="2200" b="0" i="0" u="none" strike="noStrike" cap="none">
                <a:solidFill>
                  <a:srgbClr val="09465E"/>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22"/>
          <p:cNvSpPr/>
          <p:nvPr/>
        </p:nvSpPr>
        <p:spPr>
          <a:xfrm>
            <a:off x="4388307" y="5855031"/>
            <a:ext cx="7016293" cy="61555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9465E"/>
              </a:buClr>
              <a:buSzPts val="850"/>
              <a:buFont typeface="Calibri"/>
              <a:buNone/>
            </a:pPr>
            <a:r>
              <a:rPr lang="en-US" sz="850" b="0" i="0" u="none" strike="noStrike" cap="none">
                <a:solidFill>
                  <a:srgbClr val="09465E"/>
                </a:solidFill>
                <a:latin typeface="Calibri"/>
                <a:ea typeface="Calibri"/>
                <a:cs typeface="Calibri"/>
                <a:sym typeface="Calibri"/>
              </a:rPr>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chemeClr val="dk1"/>
              </a:buClr>
              <a:buSzPts val="850"/>
              <a:buFont typeface="Calibri"/>
              <a:buNone/>
            </a:pPr>
            <a:endParaRPr sz="850" b="0" i="0" u="none" strike="noStrike" cap="none">
              <a:solidFill>
                <a:srgbClr val="09465E"/>
              </a:solidFill>
              <a:latin typeface="Calibri"/>
              <a:ea typeface="Calibri"/>
              <a:cs typeface="Calibri"/>
              <a:sym typeface="Calibri"/>
            </a:endParaRPr>
          </a:p>
        </p:txBody>
      </p:sp>
      <p:sp>
        <p:nvSpPr>
          <p:cNvPr id="88" name="Google Shape;88;p22"/>
          <p:cNvSpPr>
            <a:spLocks noGrp="1"/>
          </p:cNvSpPr>
          <p:nvPr>
            <p:ph type="pic" idx="14"/>
          </p:nvPr>
        </p:nvSpPr>
        <p:spPr>
          <a:xfrm>
            <a:off x="788894" y="340862"/>
            <a:ext cx="11403106" cy="1903699"/>
          </a:xfrm>
          <a:prstGeom prst="rect">
            <a:avLst/>
          </a:prstGeom>
          <a:solidFill>
            <a:srgbClr val="BFBFBF"/>
          </a:solidFill>
          <a:ln>
            <a:noFill/>
          </a:ln>
        </p:spPr>
      </p:sp>
      <p:pic>
        <p:nvPicPr>
          <p:cNvPr id="89" name="Google Shape;89;p22"/>
          <p:cNvPicPr preferRelativeResize="0"/>
          <p:nvPr/>
        </p:nvPicPr>
        <p:blipFill rotWithShape="1">
          <a:blip r:embed="rId2">
            <a:alphaModFix/>
          </a:blip>
          <a:srcRect/>
          <a:stretch/>
        </p:blipFill>
        <p:spPr>
          <a:xfrm>
            <a:off x="2303050" y="5867924"/>
            <a:ext cx="2054262" cy="457426"/>
          </a:xfrm>
          <a:prstGeom prst="rect">
            <a:avLst/>
          </a:prstGeom>
          <a:noFill/>
          <a:ln>
            <a:noFill/>
          </a:ln>
        </p:spPr>
      </p:pic>
      <p:cxnSp>
        <p:nvCxnSpPr>
          <p:cNvPr id="90" name="Google Shape;90;p22"/>
          <p:cNvCxnSpPr/>
          <p:nvPr/>
        </p:nvCxnSpPr>
        <p:spPr>
          <a:xfrm rot="10800000" flipH="1">
            <a:off x="2156224" y="3114739"/>
            <a:ext cx="8867227" cy="14543"/>
          </a:xfrm>
          <a:prstGeom prst="straightConnector1">
            <a:avLst/>
          </a:prstGeom>
          <a:noFill/>
          <a:ln w="19050" cap="flat" cmpd="sng">
            <a:solidFill>
              <a:srgbClr val="60BA47"/>
            </a:solidFill>
            <a:prstDash val="solid"/>
            <a:miter lim="800000"/>
            <a:headEnd type="none" w="sm" len="sm"/>
            <a:tailEnd type="none" w="sm" len="sm"/>
          </a:ln>
        </p:spPr>
      </p:cxnSp>
      <p:cxnSp>
        <p:nvCxnSpPr>
          <p:cNvPr id="91" name="Google Shape;91;p22"/>
          <p:cNvCxnSpPr/>
          <p:nvPr/>
        </p:nvCxnSpPr>
        <p:spPr>
          <a:xfrm rot="10800000" flipH="1">
            <a:off x="2156224" y="3692562"/>
            <a:ext cx="8867227" cy="14543"/>
          </a:xfrm>
          <a:prstGeom prst="straightConnector1">
            <a:avLst/>
          </a:prstGeom>
          <a:noFill/>
          <a:ln w="19050" cap="flat" cmpd="sng">
            <a:solidFill>
              <a:srgbClr val="60BA47"/>
            </a:solidFill>
            <a:prstDash val="solid"/>
            <a:miter lim="800000"/>
            <a:headEnd type="none" w="sm" len="sm"/>
            <a:tailEnd type="none" w="sm" len="sm"/>
          </a:ln>
        </p:spPr>
      </p:cxnSp>
      <p:cxnSp>
        <p:nvCxnSpPr>
          <p:cNvPr id="92" name="Google Shape;92;p22"/>
          <p:cNvCxnSpPr/>
          <p:nvPr/>
        </p:nvCxnSpPr>
        <p:spPr>
          <a:xfrm rot="10800000" flipH="1">
            <a:off x="2156224" y="4270385"/>
            <a:ext cx="8867227" cy="14543"/>
          </a:xfrm>
          <a:prstGeom prst="straightConnector1">
            <a:avLst/>
          </a:prstGeom>
          <a:noFill/>
          <a:ln w="19050" cap="flat" cmpd="sng">
            <a:solidFill>
              <a:srgbClr val="60BA47"/>
            </a:solidFill>
            <a:prstDash val="solid"/>
            <a:miter lim="800000"/>
            <a:headEnd type="none" w="sm" len="sm"/>
            <a:tailEnd type="none" w="sm" len="sm"/>
          </a:ln>
        </p:spPr>
      </p:cxnSp>
      <p:cxnSp>
        <p:nvCxnSpPr>
          <p:cNvPr id="93" name="Google Shape;93;p22"/>
          <p:cNvCxnSpPr/>
          <p:nvPr/>
        </p:nvCxnSpPr>
        <p:spPr>
          <a:xfrm rot="10800000" flipH="1">
            <a:off x="2156224" y="4848208"/>
            <a:ext cx="8867227" cy="14543"/>
          </a:xfrm>
          <a:prstGeom prst="straightConnector1">
            <a:avLst/>
          </a:prstGeom>
          <a:noFill/>
          <a:ln w="19050" cap="flat" cmpd="sng">
            <a:solidFill>
              <a:srgbClr val="60BA47"/>
            </a:solidFill>
            <a:prstDash val="solid"/>
            <a:miter lim="800000"/>
            <a:headEnd type="none" w="sm" len="sm"/>
            <a:tailEnd type="none" w="sm" len="sm"/>
          </a:ln>
        </p:spPr>
      </p:cxnSp>
      <p:sp>
        <p:nvSpPr>
          <p:cNvPr id="94" name="Google Shape;94;p22"/>
          <p:cNvSpPr/>
          <p:nvPr/>
        </p:nvSpPr>
        <p:spPr>
          <a:xfrm rot="9654881">
            <a:off x="-1705571" y="2672583"/>
            <a:ext cx="3411143" cy="4717638"/>
          </a:xfrm>
          <a:custGeom>
            <a:avLst/>
            <a:gdLst/>
            <a:ahLst/>
            <a:cxnLst/>
            <a:rect l="l" t="t" r="r" b="b"/>
            <a:pathLst>
              <a:path w="3411143" h="4717638" extrusionOk="0">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3411143" y="4121685"/>
                </a:moveTo>
                <a:lnTo>
                  <a:pt x="3411143" y="4436662"/>
                </a:lnTo>
                <a:lnTo>
                  <a:pt x="3290878" y="4470503"/>
                </a:lnTo>
                <a:cubicBezTo>
                  <a:pt x="3242597" y="4482379"/>
                  <a:pt x="3193612" y="4492779"/>
                  <a:pt x="3144063" y="4501773"/>
                </a:cubicBezTo>
                <a:lnTo>
                  <a:pt x="3103526" y="4204951"/>
                </a:lnTo>
                <a:cubicBezTo>
                  <a:pt x="3186856" y="4191460"/>
                  <a:pt x="3267935" y="4171222"/>
                  <a:pt x="3346762" y="4145363"/>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11143" y="3793873"/>
                </a:lnTo>
                <a:lnTo>
                  <a:pt x="3411143" y="3977193"/>
                </a:lnTo>
                <a:lnTo>
                  <a:pt x="3313543" y="4016627"/>
                </a:lnTo>
                <a:cubicBezTo>
                  <a:pt x="3255549" y="4035178"/>
                  <a:pt x="3195865" y="4049795"/>
                  <a:pt x="3135054" y="4061038"/>
                </a:cubicBezTo>
                <a:lnTo>
                  <a:pt x="3103526" y="3827179"/>
                </a:lnTo>
                <a:cubicBezTo>
                  <a:pt x="3202623" y="3813687"/>
                  <a:pt x="3297212" y="3782206"/>
                  <a:pt x="3387300" y="3741730"/>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3411143" y="3219361"/>
                </a:moveTo>
                <a:lnTo>
                  <a:pt x="3411143" y="3493594"/>
                </a:lnTo>
                <a:lnTo>
                  <a:pt x="3409824" y="3494384"/>
                </a:lnTo>
                <a:lnTo>
                  <a:pt x="3315230" y="3292005"/>
                </a:lnTo>
                <a:cubicBezTo>
                  <a:pt x="3342256" y="3276265"/>
                  <a:pt x="3368157" y="3257151"/>
                  <a:pt x="3393495" y="3235789"/>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797279" y="2869260"/>
                </a:moveTo>
                <a:cubicBezTo>
                  <a:pt x="806288" y="2945714"/>
                  <a:pt x="824306" y="3022168"/>
                  <a:pt x="846825" y="3098622"/>
                </a:cubicBezTo>
                <a:lnTo>
                  <a:pt x="648632" y="3161584"/>
                </a:lnTo>
                <a:cubicBezTo>
                  <a:pt x="621606" y="3071638"/>
                  <a:pt x="599086" y="2981692"/>
                  <a:pt x="590077" y="2887249"/>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3411143" y="1772380"/>
                </a:moveTo>
                <a:lnTo>
                  <a:pt x="3411143" y="1821235"/>
                </a:lnTo>
                <a:lnTo>
                  <a:pt x="3391807" y="1803406"/>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01499" y="1386287"/>
                  <a:pt x="3291869" y="1420014"/>
                  <a:pt x="3374636" y="1465758"/>
                </a:cubicBezTo>
                <a:lnTo>
                  <a:pt x="3411143" y="1488428"/>
                </a:lnTo>
                <a:lnTo>
                  <a:pt x="3411143" y="1585431"/>
                </a:lnTo>
                <a:lnTo>
                  <a:pt x="3297217" y="1767427"/>
                </a:lnTo>
                <a:cubicBezTo>
                  <a:pt x="3220641" y="1717957"/>
                  <a:pt x="3135054" y="1677482"/>
                  <a:pt x="3040464" y="1654995"/>
                </a:cubicBezTo>
                <a:lnTo>
                  <a:pt x="3099024" y="1394157"/>
                </a:ln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3189112" y="966914"/>
                </a:moveTo>
                <a:cubicBezTo>
                  <a:pt x="3261182" y="984903"/>
                  <a:pt x="3333252" y="1007389"/>
                  <a:pt x="3400815" y="1034373"/>
                </a:cubicBezTo>
                <a:lnTo>
                  <a:pt x="3411143" y="1039057"/>
                </a:lnTo>
                <a:lnTo>
                  <a:pt x="3411143" y="1373204"/>
                </a:lnTo>
                <a:lnTo>
                  <a:pt x="3324805" y="1330071"/>
                </a:lnTo>
                <a:cubicBezTo>
                  <a:pt x="3261180" y="1301962"/>
                  <a:pt x="3193614" y="127947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3310728" y="562157"/>
                </a:moveTo>
                <a:lnTo>
                  <a:pt x="3411143" y="589187"/>
                </a:lnTo>
                <a:lnTo>
                  <a:pt x="3411143" y="856007"/>
                </a:lnTo>
                <a:lnTo>
                  <a:pt x="3351268" y="835368"/>
                </a:lnTo>
                <a:cubicBezTo>
                  <a:pt x="3319737" y="825249"/>
                  <a:pt x="3288206" y="816254"/>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grpSp>
        <p:nvGrpSpPr>
          <p:cNvPr id="10" name="Google Shape;10;p12"/>
          <p:cNvGrpSpPr/>
          <p:nvPr/>
        </p:nvGrpSpPr>
        <p:grpSpPr>
          <a:xfrm>
            <a:off x="11656052" y="3880524"/>
            <a:ext cx="281949" cy="2748511"/>
            <a:chOff x="7176656" y="8423488"/>
            <a:chExt cx="190704" cy="1859032"/>
          </a:xfrm>
        </p:grpSpPr>
        <p:cxnSp>
          <p:nvCxnSpPr>
            <p:cNvPr id="11" name="Google Shape;11;p12"/>
            <p:cNvCxnSpPr/>
            <p:nvPr/>
          </p:nvCxnSpPr>
          <p:spPr>
            <a:xfrm>
              <a:off x="7176656" y="10282519"/>
              <a:ext cx="190704" cy="0"/>
            </a:xfrm>
            <a:prstGeom prst="straightConnector1">
              <a:avLst/>
            </a:prstGeom>
            <a:noFill/>
            <a:ln w="12700" cap="flat" cmpd="sng">
              <a:solidFill>
                <a:srgbClr val="60BA47"/>
              </a:solidFill>
              <a:prstDash val="solid"/>
              <a:miter lim="800000"/>
              <a:headEnd type="none" w="sm" len="sm"/>
              <a:tailEnd type="none" w="sm" len="sm"/>
            </a:ln>
          </p:spPr>
        </p:cxnSp>
        <p:pic>
          <p:nvPicPr>
            <p:cNvPr id="12" name="Google Shape;12;p12"/>
            <p:cNvPicPr preferRelativeResize="0"/>
            <p:nvPr/>
          </p:nvPicPr>
          <p:blipFill rotWithShape="1">
            <a:blip r:embed="rId19">
              <a:alphaModFix/>
            </a:blip>
            <a:srcRect l="11683" t="85071" r="9500" b="5683"/>
            <a:stretch/>
          </p:blipFill>
          <p:spPr>
            <a:xfrm rot="-5400000">
              <a:off x="6377328" y="9251339"/>
              <a:ext cx="1806222" cy="150519"/>
            </a:xfrm>
            <a:prstGeom prst="rect">
              <a:avLst/>
            </a:prstGeom>
            <a:noFill/>
            <a:ln>
              <a:noFill/>
            </a:ln>
          </p:spPr>
        </p:pic>
      </p:gr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hyperlink" Target="https://www.luke.fi/fi/blogit/nain-kaura-kapusi-huipulle-ja-nain-se-pysyy-siella"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hyperlink" Target="https://www.kemiamedia.fi/fazerin-voitokas-innovaatio-ksylitolia-kauran-kuorista/" TargetMode="External"/><Relationship Id="rId5" Type="http://schemas.openxmlformats.org/officeDocument/2006/relationships/hyperlink" Target="https://www.kemiamedia.fi/akanoista-kasvosuihkeeksi-fazerin-kauraksylitoli-maustaa-kotimaista-luonnonkosmetiikkaa/" TargetMode="External"/><Relationship Id="rId4" Type="http://schemas.openxmlformats.org/officeDocument/2006/relationships/hyperlink" Target="https://www.kemiamedia.fi/fazer-kehitti-sivuvirrastaan-uuden-raaka-aineen-kasvipohjainen-kauraproteiini-sopii-moneen-kayttoon/"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uusiouutiset.fi/fazerin-uudet-kaura-kaakaokonvehdit-syntyvat-tuotannon-ylijaamasta-ja-sivuvirroista/" TargetMode="External"/><Relationship Id="rId7" Type="http://schemas.openxmlformats.org/officeDocument/2006/relationships/hyperlink" Target="https://www.fazergroup.com/fi/medialle/uutiset2/?id=4691750"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hyperlink" Target="https://kemia-lehti.fi/kauraksylitolia-koivunkuorta-ja-lakkaoljya-lumene-hyodyntaa-teollisuuden-sivuvirtoja/" TargetMode="External"/><Relationship Id="rId5" Type="http://schemas.openxmlformats.org/officeDocument/2006/relationships/hyperlink" Target="https://myllarin.fi/inspiraatio/kaura-kiertaa-lannoitteena-takaisin-pellolle/" TargetMode="External"/><Relationship Id="rId4" Type="http://schemas.openxmlformats.org/officeDocument/2006/relationships/hyperlink" Target="https://www.tuni.fi/fi/ajankohtaista/kauran-kuoresta-keksitty-akanoista-tehty-leipapussi-arkipaivan-kiertotaloutta"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sivuvirtaporssi.fi/"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hyperlink" Target="https://www.youtube.com/watch?v=iCssLrRbQLA" TargetMode="External"/><Relationship Id="rId4" Type="http://schemas.openxmlformats.org/officeDocument/2006/relationships/hyperlink" Target="https://projects.luke.fi/biomassa-atlas/en/"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hyperlink" Target="https://www.instagram.com/cie.gateway?igsh=dzNxYnl3OGpnbmpn" TargetMode="External"/><Relationship Id="rId5" Type="http://schemas.openxmlformats.org/officeDocument/2006/relationships/hyperlink" Target="https://www.linkedin.com/company/cooperation-in-education-gateway" TargetMode="External"/><Relationship Id="rId4" Type="http://schemas.openxmlformats.org/officeDocument/2006/relationships/hyperlink" Target="https://www.youtube.com/@CiEGateway"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hyperlink" Target="https://uusiouutiset.fi/fazerin-uudet-kaura-kaakaokonvehdit-syntyvat-tuotannon-ylijaamasta-ja-sivuvirroista/"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myllarin.fi/inspiraatio/kaura-kiertaa-lannoitteena-takaisin-pellolle/"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hyperlink" Target="https://www.kemiamedia.fi/akanoista-kasvosuihkeeksi-fazerin-kauraksylitoli-maustaa-kotimaista-luonnonkosmetiikkaa/"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tuni.fi/fi/ajankohtaista/kauran-kuoresta-keksitty-akanoista-tehty-leipapussi-arkipaivan-kiertotaloutta"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hyperlink" Target="https://jokipiinpellava.fi/tuote/kauratyyny/"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hyperlink" Target="https://www.fazergroup.com/sv/nyheter-och-media/nyheter/?id=469178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923BF2-E4F2-8371-7ED7-C3A103F878B1}"/>
            </a:ext>
          </a:extLst>
        </p:cNvPr>
        <p:cNvGrpSpPr/>
        <p:nvPr/>
      </p:nvGrpSpPr>
      <p:grpSpPr>
        <a:xfrm>
          <a:off x="0" y="0"/>
          <a:ext cx="0" cy="0"/>
          <a:chOff x="0" y="0"/>
          <a:chExt cx="0" cy="0"/>
        </a:xfrm>
      </p:grpSpPr>
      <p:pic>
        <p:nvPicPr>
          <p:cNvPr id="3" name="Picture Placeholder 7" descr="Rolled oats in wooden bowl and table">
            <a:extLst>
              <a:ext uri="{FF2B5EF4-FFF2-40B4-BE49-F238E27FC236}">
                <a16:creationId xmlns:a16="http://schemas.microsoft.com/office/drawing/2014/main" id="{97691083-126B-645F-B1F1-3D1DF356CADC}"/>
              </a:ext>
            </a:extLst>
          </p:cNvPr>
          <p:cNvPicPr>
            <a:picLocks noGrp="1" noChangeAspect="1"/>
          </p:cNvPicPr>
          <p:nvPr>
            <p:ph type="pic" sz="quarter" idx="12"/>
          </p:nvPr>
        </p:nvPicPr>
        <p:blipFill>
          <a:blip r:embed="rId3"/>
          <a:srcRect t="10555" r="8464" b="45331"/>
          <a:stretch/>
        </p:blipFill>
        <p:spPr>
          <a:xfrm>
            <a:off x="0" y="2271713"/>
            <a:ext cx="12192000" cy="3589993"/>
          </a:xfrm>
        </p:spPr>
      </p:pic>
      <p:sp>
        <p:nvSpPr>
          <p:cNvPr id="14" name="TextBox 13">
            <a:extLst>
              <a:ext uri="{FF2B5EF4-FFF2-40B4-BE49-F238E27FC236}">
                <a16:creationId xmlns:a16="http://schemas.microsoft.com/office/drawing/2014/main" id="{DF4D0D2F-8C16-CE39-1BE9-7CF488007713}"/>
              </a:ext>
            </a:extLst>
          </p:cNvPr>
          <p:cNvSpPr txBox="1"/>
          <p:nvPr/>
        </p:nvSpPr>
        <p:spPr>
          <a:xfrm>
            <a:off x="2646313" y="4303441"/>
            <a:ext cx="5303055" cy="646331"/>
          </a:xfrm>
          <a:prstGeom prst="rect">
            <a:avLst/>
          </a:prstGeom>
          <a:solidFill>
            <a:schemeClr val="bg1"/>
          </a:solidFill>
        </p:spPr>
        <p:txBody>
          <a:bodyPr wrap="none" rtlCol="0">
            <a:spAutoFit/>
          </a:bodyPr>
          <a:lstStyle/>
          <a:p>
            <a:r>
              <a:rPr lang="en-US" sz="3600" b="1" dirty="0">
                <a:solidFill>
                  <a:srgbClr val="60BA47"/>
                </a:solidFill>
                <a:latin typeface="Calibri" panose="020F0502020204030204" pitchFamily="34" charset="0"/>
                <a:cs typeface="Calibri" panose="020F0502020204030204" pitchFamily="34" charset="0"/>
              </a:rPr>
              <a:t>OATS – Waste Exploration </a:t>
            </a:r>
          </a:p>
        </p:txBody>
      </p:sp>
      <p:sp>
        <p:nvSpPr>
          <p:cNvPr id="7" name="Freeform 6">
            <a:extLst>
              <a:ext uri="{FF2B5EF4-FFF2-40B4-BE49-F238E27FC236}">
                <a16:creationId xmlns:a16="http://schemas.microsoft.com/office/drawing/2014/main" id="{09CD4256-3FEF-33B6-05B7-B2F25D3E73DF}"/>
              </a:ext>
            </a:extLst>
          </p:cNvPr>
          <p:cNvSpPr/>
          <p:nvPr/>
        </p:nvSpPr>
        <p:spPr>
          <a:xfrm>
            <a:off x="-7084955" y="2866448"/>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1588422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7"/>
          <p:cNvSpPr txBox="1">
            <a:spLocks noGrp="1"/>
          </p:cNvSpPr>
          <p:nvPr>
            <p:ph type="body" idx="1"/>
          </p:nvPr>
        </p:nvSpPr>
        <p:spPr>
          <a:xfrm>
            <a:off x="4567810" y="1036908"/>
            <a:ext cx="6759570" cy="5166300"/>
          </a:xfrm>
          <a:prstGeom prst="rect">
            <a:avLst/>
          </a:prstGeom>
          <a:noFill/>
          <a:ln>
            <a:noFill/>
          </a:ln>
        </p:spPr>
        <p:txBody>
          <a:bodyPr spcFirstLastPara="1" wrap="square" lIns="91425" tIns="45700" rIns="91425" bIns="45700" anchor="t" anchorCtr="0">
            <a:noAutofit/>
          </a:bodyPr>
          <a:lstStyle/>
          <a:p>
            <a:pPr indent="0">
              <a:lnSpc>
                <a:spcPct val="100000"/>
              </a:lnSpc>
            </a:pPr>
            <a:r>
              <a:rPr lang="en-US" b="1" u="sng" kern="100" dirty="0">
                <a:solidFill>
                  <a:srgbClr val="467886"/>
                </a:solidFill>
                <a:effectLst/>
                <a:hlinkClick r:id="rId3"/>
              </a:rPr>
              <a:t>That's how the oats got to the top and that's how it stays there</a:t>
            </a:r>
            <a:endParaRPr lang="fi-FI" kern="100" dirty="0">
              <a:effectLst/>
            </a:endParaRPr>
          </a:p>
          <a:p>
            <a:pPr indent="0">
              <a:lnSpc>
                <a:spcPct val="100000"/>
              </a:lnSpc>
            </a:pPr>
            <a:r>
              <a:rPr lang="en-US" b="1" kern="100" dirty="0">
                <a:effectLst/>
              </a:rPr>
              <a:t> </a:t>
            </a:r>
            <a:endParaRPr lang="fi-FI" kern="100" dirty="0">
              <a:effectLst/>
            </a:endParaRPr>
          </a:p>
          <a:p>
            <a:pPr indent="0">
              <a:lnSpc>
                <a:spcPct val="100000"/>
              </a:lnSpc>
            </a:pPr>
            <a:r>
              <a:rPr lang="en-US" b="1" u="sng" kern="100" dirty="0">
                <a:solidFill>
                  <a:srgbClr val="467886"/>
                </a:solidFill>
                <a:effectLst/>
                <a:hlinkClick r:id="rId4"/>
              </a:rPr>
              <a:t>Fazer developed a new raw material from its side stream, the plant-based oat protein is suitable for many uses</a:t>
            </a:r>
            <a:endParaRPr lang="fi-FI" kern="100" dirty="0">
              <a:effectLst/>
            </a:endParaRPr>
          </a:p>
          <a:p>
            <a:pPr indent="0">
              <a:lnSpc>
                <a:spcPct val="100000"/>
              </a:lnSpc>
            </a:pPr>
            <a:r>
              <a:rPr lang="en-US" b="1" kern="100" dirty="0">
                <a:effectLst/>
              </a:rPr>
              <a:t> </a:t>
            </a:r>
            <a:endParaRPr lang="fi-FI" kern="100" dirty="0">
              <a:effectLst/>
            </a:endParaRPr>
          </a:p>
          <a:p>
            <a:pPr indent="0">
              <a:lnSpc>
                <a:spcPct val="100000"/>
              </a:lnSpc>
            </a:pPr>
            <a:r>
              <a:rPr lang="en-US" b="1" u="sng" kern="100" dirty="0">
                <a:solidFill>
                  <a:srgbClr val="467886"/>
                </a:solidFill>
                <a:effectLst/>
                <a:hlinkClick r:id="rId5"/>
              </a:rPr>
              <a:t>From chaff to face spray, Fazer's oat xylitol spices up domestic natural cosmetics</a:t>
            </a:r>
            <a:endParaRPr lang="fi-FI" kern="100" dirty="0">
              <a:effectLst/>
            </a:endParaRPr>
          </a:p>
          <a:p>
            <a:pPr indent="0">
              <a:lnSpc>
                <a:spcPct val="100000"/>
              </a:lnSpc>
            </a:pPr>
            <a:r>
              <a:rPr lang="en-US" kern="100" dirty="0">
                <a:effectLst/>
              </a:rPr>
              <a:t> </a:t>
            </a:r>
            <a:endParaRPr lang="fi-FI" kern="100" dirty="0">
              <a:effectLst/>
            </a:endParaRPr>
          </a:p>
          <a:p>
            <a:pPr indent="0">
              <a:lnSpc>
                <a:spcPct val="100000"/>
              </a:lnSpc>
            </a:pPr>
            <a:r>
              <a:rPr lang="en-US" b="1" u="sng" kern="100" dirty="0">
                <a:solidFill>
                  <a:srgbClr val="467886"/>
                </a:solidFill>
                <a:effectLst/>
                <a:hlinkClick r:id="rId6"/>
              </a:rPr>
              <a:t>Fazer's winning innovation xylitol from oat husks</a:t>
            </a:r>
            <a:endParaRPr lang="fi-FI" kern="100" dirty="0">
              <a:effectLst/>
            </a:endParaRPr>
          </a:p>
          <a:p>
            <a:pPr>
              <a:lnSpc>
                <a:spcPct val="115000"/>
              </a:lnSpc>
              <a:spcAft>
                <a:spcPts val="800"/>
              </a:spcAft>
            </a:pPr>
            <a:r>
              <a:rPr lang="en-US" sz="1800" b="1" kern="100" dirty="0">
                <a:effectLst/>
              </a:rPr>
              <a:t> </a:t>
            </a:r>
            <a:endParaRPr lang="fi-FI" sz="1800" kern="100" dirty="0">
              <a:effectLst/>
            </a:endParaRPr>
          </a:p>
        </p:txBody>
      </p:sp>
      <p:sp>
        <p:nvSpPr>
          <p:cNvPr id="194" name="Google Shape;194;p7"/>
          <p:cNvSpPr txBox="1">
            <a:spLocks noGrp="1"/>
          </p:cNvSpPr>
          <p:nvPr>
            <p:ph type="body" idx="2"/>
          </p:nvPr>
        </p:nvSpPr>
        <p:spPr>
          <a:xfrm>
            <a:off x="66450" y="826895"/>
            <a:ext cx="3726900" cy="652800"/>
          </a:xfrm>
          <a:prstGeom prst="rect">
            <a:avLst/>
          </a:prstGeom>
          <a:solidFill>
            <a:srgbClr val="60BA47"/>
          </a:solid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chemeClr val="lt1"/>
              </a:buClr>
              <a:buSzPts val="3600"/>
              <a:buNone/>
            </a:pPr>
            <a:r>
              <a:rPr lang="en-US" sz="2800" dirty="0"/>
              <a:t>READ MORE</a:t>
            </a:r>
            <a:endParaRPr sz="2800" b="1" dirty="0"/>
          </a:p>
        </p:txBody>
      </p:sp>
      <p:sp>
        <p:nvSpPr>
          <p:cNvPr id="195" name="Google Shape;195;p7"/>
          <p:cNvSpPr/>
          <p:nvPr/>
        </p:nvSpPr>
        <p:spPr>
          <a:xfrm>
            <a:off x="-6636068" y="3065953"/>
            <a:ext cx="9288048" cy="4785098"/>
          </a:xfrm>
          <a:custGeom>
            <a:avLst/>
            <a:gdLst/>
            <a:ahLst/>
            <a:cxnLst/>
            <a:rect l="l" t="t" r="r" b="b"/>
            <a:pathLst>
              <a:path w="9288048" h="4785098" extrusionOk="0">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lt1">
              <a:alpha val="4745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309583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7"/>
          <p:cNvSpPr txBox="1">
            <a:spLocks noGrp="1"/>
          </p:cNvSpPr>
          <p:nvPr>
            <p:ph type="body" idx="1"/>
          </p:nvPr>
        </p:nvSpPr>
        <p:spPr>
          <a:xfrm>
            <a:off x="4583832" y="826895"/>
            <a:ext cx="6768751" cy="5166300"/>
          </a:xfrm>
          <a:prstGeom prst="rect">
            <a:avLst/>
          </a:prstGeom>
          <a:noFill/>
          <a:ln>
            <a:noFill/>
          </a:ln>
        </p:spPr>
        <p:txBody>
          <a:bodyPr spcFirstLastPara="1" wrap="square" lIns="91425" tIns="45700" rIns="91425" bIns="45700" anchor="t" anchorCtr="0">
            <a:noAutofit/>
          </a:bodyPr>
          <a:lstStyle/>
          <a:p>
            <a:pPr indent="0">
              <a:lnSpc>
                <a:spcPct val="100000"/>
              </a:lnSpc>
            </a:pPr>
            <a:r>
              <a:rPr lang="en-US" b="1" u="sng" kern="100" dirty="0">
                <a:solidFill>
                  <a:srgbClr val="467886"/>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Fazer's new oat cocoa whisks are created from production overruns and side streams</a:t>
            </a:r>
            <a:endParaRPr lang="fi-FI" b="1" u="sng" kern="100" dirty="0">
              <a:solidFill>
                <a:srgbClr val="467886"/>
              </a:solidFill>
              <a:latin typeface="Calibri" panose="020F0502020204030204" pitchFamily="34" charset="0"/>
              <a:ea typeface="Calibri" panose="020F0502020204030204" pitchFamily="34" charset="0"/>
              <a:cs typeface="Calibri" panose="020F0502020204030204" pitchFamily="34" charset="0"/>
            </a:endParaRPr>
          </a:p>
          <a:p>
            <a:pPr indent="0">
              <a:lnSpc>
                <a:spcPct val="100000"/>
              </a:lnSpc>
            </a:pPr>
            <a:endParaRPr lang="en-US" b="1" u="sng" kern="100" dirty="0">
              <a:solidFill>
                <a:srgbClr val="467886"/>
              </a:solidFill>
              <a:latin typeface="Calibri" panose="020F0502020204030204" pitchFamily="34" charset="0"/>
              <a:ea typeface="Calibri" panose="020F0502020204030204" pitchFamily="34" charset="0"/>
              <a:cs typeface="Calibri" panose="020F0502020204030204" pitchFamily="34" charset="0"/>
            </a:endParaRPr>
          </a:p>
          <a:p>
            <a:pPr indent="0">
              <a:lnSpc>
                <a:spcPct val="100000"/>
              </a:lnSpc>
            </a:pPr>
            <a:r>
              <a:rPr lang="en-US" b="1" u="sng" kern="100" dirty="0">
                <a:solidFill>
                  <a:srgbClr val="467886"/>
                </a:solidFill>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A bread bag made of chaff invented from oat husks, the circular economy of the weekday</a:t>
            </a:r>
            <a:endParaRPr lang="fi-FI" b="1" u="sng" kern="100" dirty="0">
              <a:solidFill>
                <a:srgbClr val="467886"/>
              </a:solidFill>
              <a:latin typeface="Calibri" panose="020F0502020204030204" pitchFamily="34" charset="0"/>
              <a:ea typeface="Calibri" panose="020F0502020204030204" pitchFamily="34" charset="0"/>
              <a:cs typeface="Calibri" panose="020F0502020204030204" pitchFamily="34" charset="0"/>
            </a:endParaRPr>
          </a:p>
          <a:p>
            <a:pPr indent="0">
              <a:lnSpc>
                <a:spcPct val="100000"/>
              </a:lnSpc>
            </a:pPr>
            <a:endParaRPr lang="fi-FI" b="1" u="sng" kern="100" dirty="0">
              <a:solidFill>
                <a:srgbClr val="467886"/>
              </a:solidFill>
              <a:latin typeface="Calibri" panose="020F0502020204030204" pitchFamily="34" charset="0"/>
              <a:ea typeface="Calibri" panose="020F0502020204030204" pitchFamily="34" charset="0"/>
              <a:cs typeface="Calibri" panose="020F0502020204030204" pitchFamily="34" charset="0"/>
            </a:endParaRPr>
          </a:p>
          <a:p>
            <a:pPr indent="0">
              <a:lnSpc>
                <a:spcPct val="100000"/>
              </a:lnSpc>
            </a:pPr>
            <a:r>
              <a:rPr lang="en-US" b="1" u="sng" kern="100" dirty="0">
                <a:solidFill>
                  <a:srgbClr val="467886"/>
                </a:solidFill>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The oats circulate back to the field as fertilizer</a:t>
            </a:r>
            <a:endParaRPr lang="fi-FI" b="1" u="sng" kern="100" dirty="0">
              <a:solidFill>
                <a:srgbClr val="467886"/>
              </a:solidFill>
              <a:latin typeface="Calibri" panose="020F0502020204030204" pitchFamily="34" charset="0"/>
              <a:ea typeface="Calibri" panose="020F0502020204030204" pitchFamily="34" charset="0"/>
              <a:cs typeface="Calibri" panose="020F0502020204030204" pitchFamily="34" charset="0"/>
            </a:endParaRPr>
          </a:p>
          <a:p>
            <a:pPr indent="0">
              <a:lnSpc>
                <a:spcPct val="100000"/>
              </a:lnSpc>
            </a:pPr>
            <a:endParaRPr lang="fi-FI" b="1" u="sng" kern="100" dirty="0">
              <a:solidFill>
                <a:srgbClr val="467886"/>
              </a:solidFill>
              <a:latin typeface="Calibri" panose="020F0502020204030204" pitchFamily="34" charset="0"/>
              <a:ea typeface="Calibri" panose="020F0502020204030204" pitchFamily="34" charset="0"/>
              <a:cs typeface="Calibri" panose="020F0502020204030204" pitchFamily="34" charset="0"/>
            </a:endParaRPr>
          </a:p>
          <a:p>
            <a:pPr indent="0">
              <a:lnSpc>
                <a:spcPct val="100000"/>
              </a:lnSpc>
            </a:pPr>
            <a:r>
              <a:rPr lang="en-US" b="1" u="sng" kern="100" dirty="0">
                <a:solidFill>
                  <a:srgbClr val="467886"/>
                </a:solidFill>
                <a:latin typeface="Calibri" panose="020F0502020204030204" pitchFamily="34" charset="0"/>
                <a:ea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Oat xylitol birch bark and lacquer oil lumene utilizes industrial side streams</a:t>
            </a:r>
            <a:endParaRPr lang="fi-FI" b="1" u="sng" kern="100" dirty="0">
              <a:solidFill>
                <a:srgbClr val="467886"/>
              </a:solidFill>
              <a:latin typeface="Calibri" panose="020F0502020204030204" pitchFamily="34" charset="0"/>
              <a:ea typeface="Calibri" panose="020F0502020204030204" pitchFamily="34" charset="0"/>
              <a:cs typeface="Calibri" panose="020F0502020204030204" pitchFamily="34" charset="0"/>
            </a:endParaRPr>
          </a:p>
          <a:p>
            <a:pPr indent="0">
              <a:lnSpc>
                <a:spcPct val="100000"/>
              </a:lnSpc>
            </a:pPr>
            <a:endParaRPr lang="fi-FI" b="1" u="sng" kern="100" dirty="0">
              <a:solidFill>
                <a:srgbClr val="467886"/>
              </a:solidFill>
              <a:latin typeface="Calibri" panose="020F0502020204030204" pitchFamily="34" charset="0"/>
              <a:ea typeface="Calibri" panose="020F0502020204030204" pitchFamily="34" charset="0"/>
              <a:cs typeface="Calibri" panose="020F0502020204030204" pitchFamily="34" charset="0"/>
            </a:endParaRPr>
          </a:p>
          <a:p>
            <a:pPr indent="0">
              <a:lnSpc>
                <a:spcPct val="100000"/>
              </a:lnSpc>
            </a:pPr>
            <a:r>
              <a:rPr lang="en-US" b="1" u="sng" kern="100" dirty="0">
                <a:solidFill>
                  <a:srgbClr val="467886"/>
                </a:solidFill>
                <a:latin typeface="Calibri" panose="020F0502020204030204" pitchFamily="34" charset="0"/>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Fazer's latest innovation is plant-based oat protein for the food industry</a:t>
            </a:r>
            <a:endParaRPr lang="fi-FI" b="1" u="sng" kern="100" dirty="0">
              <a:solidFill>
                <a:srgbClr val="467886"/>
              </a:solidFill>
              <a:latin typeface="Calibri" panose="020F0502020204030204" pitchFamily="34" charset="0"/>
              <a:ea typeface="Calibri" panose="020F0502020204030204" pitchFamily="34" charset="0"/>
              <a:cs typeface="Calibri" panose="020F0502020204030204" pitchFamily="34" charset="0"/>
            </a:endParaRPr>
          </a:p>
          <a:p>
            <a:pPr marL="0" indent="0">
              <a:lnSpc>
                <a:spcPct val="100000"/>
              </a:lnSpc>
            </a:pPr>
            <a:endParaRPr lang="fi-FI" sz="1800" kern="100" dirty="0">
              <a:latin typeface="Calibri" panose="020F0502020204030204" pitchFamily="34" charset="0"/>
              <a:ea typeface="Calibri" panose="020F0502020204030204" pitchFamily="34" charset="0"/>
              <a:cs typeface="Calibri" panose="020F0502020204030204" pitchFamily="34" charset="0"/>
            </a:endParaRPr>
          </a:p>
        </p:txBody>
      </p:sp>
      <p:sp>
        <p:nvSpPr>
          <p:cNvPr id="194" name="Google Shape;194;p7"/>
          <p:cNvSpPr txBox="1">
            <a:spLocks noGrp="1"/>
          </p:cNvSpPr>
          <p:nvPr>
            <p:ph type="body" idx="2"/>
          </p:nvPr>
        </p:nvSpPr>
        <p:spPr>
          <a:xfrm>
            <a:off x="66450" y="826895"/>
            <a:ext cx="3726900" cy="652800"/>
          </a:xfrm>
          <a:prstGeom prst="rect">
            <a:avLst/>
          </a:prstGeom>
          <a:solidFill>
            <a:srgbClr val="60BA47"/>
          </a:solid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chemeClr val="lt1"/>
              </a:buClr>
              <a:buSzPts val="3600"/>
              <a:buNone/>
            </a:pPr>
            <a:r>
              <a:rPr lang="en-US" sz="2800" dirty="0"/>
              <a:t>READ MORE</a:t>
            </a:r>
            <a:endParaRPr sz="2800" b="1" dirty="0"/>
          </a:p>
        </p:txBody>
      </p:sp>
      <p:sp>
        <p:nvSpPr>
          <p:cNvPr id="195" name="Google Shape;195;p7"/>
          <p:cNvSpPr/>
          <p:nvPr/>
        </p:nvSpPr>
        <p:spPr>
          <a:xfrm>
            <a:off x="-6636068" y="3065953"/>
            <a:ext cx="9288048" cy="4785098"/>
          </a:xfrm>
          <a:custGeom>
            <a:avLst/>
            <a:gdLst/>
            <a:ahLst/>
            <a:cxnLst/>
            <a:rect l="l" t="t" r="r" b="b"/>
            <a:pathLst>
              <a:path w="9288048" h="4785098" extrusionOk="0">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lt1">
              <a:alpha val="4745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393951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7"/>
          <p:cNvSpPr txBox="1">
            <a:spLocks noGrp="1"/>
          </p:cNvSpPr>
          <p:nvPr>
            <p:ph type="body" idx="1"/>
          </p:nvPr>
        </p:nvSpPr>
        <p:spPr>
          <a:xfrm>
            <a:off x="4583832" y="705069"/>
            <a:ext cx="6768752" cy="5166300"/>
          </a:xfrm>
          <a:prstGeom prst="rect">
            <a:avLst/>
          </a:prstGeom>
          <a:noFill/>
          <a:ln>
            <a:noFill/>
          </a:ln>
        </p:spPr>
        <p:txBody>
          <a:bodyPr spcFirstLastPara="1" wrap="square" lIns="91425" tIns="45700" rIns="91425" bIns="45700" anchor="t" anchorCtr="0">
            <a:noAutofit/>
          </a:bodyPr>
          <a:lstStyle/>
          <a:p>
            <a:pPr>
              <a:lnSpc>
                <a:spcPct val="115000"/>
              </a:lnSpc>
              <a:spcAft>
                <a:spcPts val="800"/>
              </a:spcAft>
            </a:pPr>
            <a:r>
              <a:rPr lang="en-US" b="1" u="sng" kern="100" dirty="0" err="1">
                <a:solidFill>
                  <a:srgbClr val="467886"/>
                </a:solidFill>
                <a:effectLst/>
                <a:latin typeface="Calibri" panose="020F0502020204030204" pitchFamily="34" charset="0"/>
                <a:ea typeface="Calibri" panose="020F0502020204030204" pitchFamily="34" charset="0"/>
                <a:cs typeface="Calibri" panose="020F0502020204030204" pitchFamily="34" charset="0"/>
                <a:hlinkClick r:id="rId3"/>
              </a:rPr>
              <a:t>Sidestream</a:t>
            </a:r>
            <a:r>
              <a:rPr lang="en-US" b="1" u="sng" kern="100" dirty="0">
                <a:solidFill>
                  <a:srgbClr val="467886"/>
                </a:solidFill>
                <a:effectLst/>
                <a:latin typeface="Calibri" panose="020F0502020204030204" pitchFamily="34" charset="0"/>
                <a:ea typeface="Calibri" panose="020F0502020204030204" pitchFamily="34" charset="0"/>
                <a:cs typeface="Calibri" panose="020F0502020204030204" pitchFamily="34" charset="0"/>
                <a:hlinkClick r:id="rId3"/>
              </a:rPr>
              <a:t> exchange</a:t>
            </a:r>
            <a:r>
              <a:rPr lang="en-US" b="1" kern="100" dirty="0">
                <a:effectLst/>
                <a:latin typeface="Calibri" panose="020F0502020204030204" pitchFamily="34" charset="0"/>
                <a:ea typeface="Calibri" panose="020F0502020204030204" pitchFamily="34" charset="0"/>
                <a:cs typeface="Calibri" panose="020F0502020204030204" pitchFamily="34" charset="0"/>
              </a:rPr>
              <a:t> </a:t>
            </a:r>
          </a:p>
          <a:p>
            <a:pPr indent="0">
              <a:lnSpc>
                <a:spcPct val="100000"/>
              </a:lnSpc>
              <a:spcAft>
                <a:spcPts val="800"/>
              </a:spcAft>
            </a:pPr>
            <a:r>
              <a:rPr lang="en-US" kern="100" dirty="0">
                <a:latin typeface="Calibri" panose="020F0502020204030204" pitchFamily="34" charset="0"/>
                <a:ea typeface="Calibri" panose="020F0502020204030204" pitchFamily="34" charset="0"/>
                <a:cs typeface="Calibri" panose="020F0502020204030204" pitchFamily="34" charset="0"/>
              </a:rPr>
              <a:t>The side stream exchange is a platform where companies looking for and offering bio-based side streams meet.</a:t>
            </a:r>
            <a:endParaRPr lang="fi-FI" sz="1800" kern="100" dirty="0">
              <a:effectLst/>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800"/>
              </a:spcAft>
            </a:pPr>
            <a:r>
              <a:rPr lang="fi-FI" b="1" u="sng" kern="100" dirty="0">
                <a:solidFill>
                  <a:srgbClr val="467886"/>
                </a:solidFill>
                <a:effectLst/>
                <a:latin typeface="Calibri" panose="020F0502020204030204" pitchFamily="34" charset="0"/>
                <a:ea typeface="Calibri" panose="020F0502020204030204" pitchFamily="34" charset="0"/>
                <a:cs typeface="Calibri" panose="020F0502020204030204" pitchFamily="34" charset="0"/>
                <a:hlinkClick r:id="rId4"/>
              </a:rPr>
              <a:t>Biomass Atlas</a:t>
            </a:r>
            <a:endParaRPr lang="fi-FI" b="1" kern="100" dirty="0">
              <a:effectLst/>
              <a:latin typeface="Calibri" panose="020F0502020204030204" pitchFamily="34" charset="0"/>
              <a:ea typeface="Calibri" panose="020F0502020204030204" pitchFamily="34" charset="0"/>
              <a:cs typeface="Calibri" panose="020F0502020204030204" pitchFamily="34" charset="0"/>
            </a:endParaRPr>
          </a:p>
          <a:p>
            <a:pPr indent="0">
              <a:lnSpc>
                <a:spcPct val="115000"/>
              </a:lnSpc>
              <a:spcAft>
                <a:spcPts val="800"/>
              </a:spcAft>
            </a:pPr>
            <a:r>
              <a:rPr lang="en-US" kern="100" dirty="0">
                <a:latin typeface="Calibri" panose="020F0502020204030204" pitchFamily="34" charset="0"/>
                <a:ea typeface="Calibri" panose="020F0502020204030204" pitchFamily="34" charset="0"/>
                <a:cs typeface="Calibri" panose="020F0502020204030204" pitchFamily="34" charset="0"/>
              </a:rPr>
              <a:t>Biomass Atlas is an open service that collects location data about biomass under a single user interface.</a:t>
            </a:r>
            <a:endParaRPr lang="fi-FI" sz="1800" kern="100" dirty="0">
              <a:effectLst/>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800"/>
              </a:spcAft>
            </a:pPr>
            <a:r>
              <a:rPr lang="en-US" b="1" u="sng" kern="100" dirty="0">
                <a:solidFill>
                  <a:srgbClr val="467886"/>
                </a:solidFill>
                <a:effectLst/>
                <a:latin typeface="Calibri" panose="020F0502020204030204" pitchFamily="34" charset="0"/>
                <a:ea typeface="Calibri" panose="020F0502020204030204" pitchFamily="34" charset="0"/>
                <a:cs typeface="Calibri" panose="020F0502020204030204" pitchFamily="34" charset="0"/>
                <a:hlinkClick r:id="rId5"/>
              </a:rPr>
              <a:t>Oat is Fazer’s </a:t>
            </a:r>
            <a:r>
              <a:rPr lang="en-US" b="1" u="sng" kern="100" dirty="0" err="1">
                <a:solidFill>
                  <a:srgbClr val="467886"/>
                </a:solidFill>
                <a:effectLst/>
                <a:latin typeface="Calibri" panose="020F0502020204030204" pitchFamily="34" charset="0"/>
                <a:ea typeface="Calibri" panose="020F0502020204030204" pitchFamily="34" charset="0"/>
                <a:cs typeface="Calibri" panose="020F0502020204030204" pitchFamily="34" charset="0"/>
                <a:hlinkClick r:id="rId5"/>
              </a:rPr>
              <a:t>supergrain</a:t>
            </a:r>
            <a:r>
              <a:rPr lang="en-US" b="1" u="sng" kern="100" dirty="0">
                <a:solidFill>
                  <a:srgbClr val="467886"/>
                </a:solidFill>
                <a:effectLst/>
                <a:latin typeface="Calibri" panose="020F0502020204030204" pitchFamily="34" charset="0"/>
                <a:ea typeface="Calibri" panose="020F0502020204030204" pitchFamily="34" charset="0"/>
                <a:cs typeface="Calibri" panose="020F0502020204030204" pitchFamily="34" charset="0"/>
              </a:rPr>
              <a:t> – </a:t>
            </a:r>
            <a:r>
              <a:rPr lang="en-US" b="1" kern="100" dirty="0">
                <a:latin typeface="Calibri" panose="020F0502020204030204" pitchFamily="34" charset="0"/>
                <a:ea typeface="Calibri" panose="020F0502020204030204" pitchFamily="34" charset="0"/>
                <a:cs typeface="Calibri" panose="020F0502020204030204" pitchFamily="34" charset="0"/>
              </a:rPr>
              <a:t>video: </a:t>
            </a:r>
            <a:endParaRPr lang="fi-FI" b="1" kern="100" dirty="0">
              <a:effectLst/>
              <a:latin typeface="Calibri" panose="020F0502020204030204" pitchFamily="34" charset="0"/>
              <a:ea typeface="Calibri" panose="020F0502020204030204" pitchFamily="34" charset="0"/>
              <a:cs typeface="Calibri" panose="020F0502020204030204" pitchFamily="34" charset="0"/>
            </a:endParaRPr>
          </a:p>
          <a:p>
            <a:pPr indent="0">
              <a:lnSpc>
                <a:spcPct val="115000"/>
              </a:lnSpc>
              <a:spcAft>
                <a:spcPts val="800"/>
              </a:spcAft>
            </a:pPr>
            <a:r>
              <a:rPr lang="en-US" kern="100" dirty="0">
                <a:effectLst/>
                <a:latin typeface="Calibri" panose="020F0502020204030204" pitchFamily="34" charset="0"/>
                <a:ea typeface="Calibri" panose="020F0502020204030204" pitchFamily="34" charset="0"/>
                <a:cs typeface="Calibri" panose="020F0502020204030204" pitchFamily="34" charset="0"/>
              </a:rPr>
              <a:t>When it comes to manufacturing oat products, Fazer is a unique pioneer in Finland. There are almost 200 products in which oats are used!</a:t>
            </a:r>
            <a:endParaRPr lang="fi-FI" kern="100" dirty="0">
              <a:effectLst/>
              <a:latin typeface="Calibri" panose="020F0502020204030204" pitchFamily="34" charset="0"/>
              <a:ea typeface="Calibri" panose="020F0502020204030204" pitchFamily="34" charset="0"/>
              <a:cs typeface="Calibri" panose="020F0502020204030204" pitchFamily="34" charset="0"/>
            </a:endParaRPr>
          </a:p>
          <a:p>
            <a:pPr marL="0" lvl="0" indent="0" algn="l" rtl="0">
              <a:lnSpc>
                <a:spcPct val="100000"/>
              </a:lnSpc>
              <a:spcBef>
                <a:spcPts val="1200"/>
              </a:spcBef>
              <a:spcAft>
                <a:spcPts val="0"/>
              </a:spcAft>
              <a:buSzPts val="2400"/>
              <a:buNone/>
            </a:pPr>
            <a:endParaRPr sz="1900" dirty="0">
              <a:latin typeface="Calibri" panose="020F0502020204030204" pitchFamily="34" charset="0"/>
              <a:ea typeface="Calibri" panose="020F0502020204030204" pitchFamily="34" charset="0"/>
              <a:cs typeface="Calibri" panose="020F0502020204030204" pitchFamily="34" charset="0"/>
            </a:endParaRPr>
          </a:p>
        </p:txBody>
      </p:sp>
      <p:sp>
        <p:nvSpPr>
          <p:cNvPr id="194" name="Google Shape;194;p7"/>
          <p:cNvSpPr txBox="1">
            <a:spLocks noGrp="1"/>
          </p:cNvSpPr>
          <p:nvPr>
            <p:ph type="body" idx="2"/>
          </p:nvPr>
        </p:nvSpPr>
        <p:spPr>
          <a:xfrm>
            <a:off x="66450" y="826895"/>
            <a:ext cx="3726900" cy="652800"/>
          </a:xfrm>
          <a:prstGeom prst="rect">
            <a:avLst/>
          </a:prstGeom>
          <a:solidFill>
            <a:srgbClr val="60BA47"/>
          </a:solid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chemeClr val="lt1"/>
              </a:buClr>
              <a:buSzPts val="3600"/>
              <a:buNone/>
            </a:pPr>
            <a:r>
              <a:rPr lang="en-US" sz="2800" dirty="0"/>
              <a:t>READ MORE</a:t>
            </a:r>
            <a:endParaRPr sz="2800" b="1" dirty="0"/>
          </a:p>
        </p:txBody>
      </p:sp>
      <p:sp>
        <p:nvSpPr>
          <p:cNvPr id="195" name="Google Shape;195;p7"/>
          <p:cNvSpPr/>
          <p:nvPr/>
        </p:nvSpPr>
        <p:spPr>
          <a:xfrm>
            <a:off x="-6636068" y="3065953"/>
            <a:ext cx="9288048" cy="4785098"/>
          </a:xfrm>
          <a:custGeom>
            <a:avLst/>
            <a:gdLst/>
            <a:ahLst/>
            <a:cxnLst/>
            <a:rect l="l" t="t" r="r" b="b"/>
            <a:pathLst>
              <a:path w="9288048" h="4785098" extrusionOk="0">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lt1">
              <a:alpha val="4745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 name="Kuva 1">
            <a:extLst>
              <a:ext uri="{FF2B5EF4-FFF2-40B4-BE49-F238E27FC236}">
                <a16:creationId xmlns:a16="http://schemas.microsoft.com/office/drawing/2014/main" id="{18E1B884-146F-9291-253B-74F390B03365}"/>
              </a:ext>
            </a:extLst>
          </p:cNvPr>
          <p:cNvPicPr>
            <a:picLocks noChangeAspect="1"/>
          </p:cNvPicPr>
          <p:nvPr/>
        </p:nvPicPr>
        <p:blipFill>
          <a:blip r:embed="rId6"/>
          <a:stretch>
            <a:fillRect/>
          </a:stretch>
        </p:blipFill>
        <p:spPr>
          <a:xfrm>
            <a:off x="9480376" y="4365104"/>
            <a:ext cx="558949" cy="558949"/>
          </a:xfrm>
          <a:prstGeom prst="rect">
            <a:avLst/>
          </a:prstGeom>
        </p:spPr>
      </p:pic>
    </p:spTree>
    <p:extLst>
      <p:ext uri="{BB962C8B-B14F-4D97-AF65-F5344CB8AC3E}">
        <p14:creationId xmlns:p14="http://schemas.microsoft.com/office/powerpoint/2010/main" val="22050310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10"/>
          <p:cNvPicPr preferRelativeResize="0">
            <a:picLocks noGrp="1"/>
          </p:cNvPicPr>
          <p:nvPr>
            <p:ph type="pic" idx="2"/>
          </p:nvPr>
        </p:nvPicPr>
        <p:blipFill rotWithShape="1">
          <a:blip r:embed="rId3">
            <a:alphaModFix/>
          </a:blip>
          <a:srcRect t="10563" b="10561"/>
          <a:stretch/>
        </p:blipFill>
        <p:spPr>
          <a:xfrm>
            <a:off x="799128" y="746272"/>
            <a:ext cx="10203652" cy="5365455"/>
          </a:xfrm>
          <a:prstGeom prst="rect">
            <a:avLst/>
          </a:prstGeom>
          <a:solidFill>
            <a:srgbClr val="BFBFBF"/>
          </a:solidFill>
          <a:ln>
            <a:noFill/>
          </a:ln>
        </p:spPr>
      </p:pic>
      <p:sp>
        <p:nvSpPr>
          <p:cNvPr id="208" name="Google Shape;208;p10"/>
          <p:cNvSpPr/>
          <p:nvPr/>
        </p:nvSpPr>
        <p:spPr>
          <a:xfrm>
            <a:off x="799128" y="1047404"/>
            <a:ext cx="10203652" cy="5064323"/>
          </a:xfrm>
          <a:custGeom>
            <a:avLst/>
            <a:gdLst/>
            <a:ahLst/>
            <a:cxnLst/>
            <a:rect l="l" t="t" r="r" b="b"/>
            <a:pathLst>
              <a:path w="10203652" h="5365455" extrusionOk="0">
                <a:moveTo>
                  <a:pt x="0" y="0"/>
                </a:moveTo>
                <a:lnTo>
                  <a:pt x="10203652" y="0"/>
                </a:lnTo>
                <a:lnTo>
                  <a:pt x="10203652" y="5365455"/>
                </a:lnTo>
                <a:lnTo>
                  <a:pt x="0" y="5365455"/>
                </a:lnTo>
                <a:close/>
              </a:path>
            </a:pathLst>
          </a:custGeom>
          <a:gradFill>
            <a:gsLst>
              <a:gs pos="0">
                <a:srgbClr val="09465E">
                  <a:alpha val="1568"/>
                </a:srgbClr>
              </a:gs>
              <a:gs pos="45000">
                <a:srgbClr val="09465E">
                  <a:alpha val="1568"/>
                </a:srgbClr>
              </a:gs>
              <a:gs pos="79000">
                <a:srgbClr val="09465E"/>
              </a:gs>
              <a:gs pos="100000">
                <a:srgbClr val="09465E"/>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9" name="Google Shape;209;p10"/>
          <p:cNvSpPr txBox="1"/>
          <p:nvPr/>
        </p:nvSpPr>
        <p:spPr>
          <a:xfrm>
            <a:off x="2863453" y="4012902"/>
            <a:ext cx="5736476"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lt1"/>
                </a:solidFill>
                <a:latin typeface="Calibri"/>
                <a:ea typeface="Calibri"/>
                <a:cs typeface="Calibri"/>
                <a:sym typeface="Calibri"/>
              </a:rPr>
              <a:t>A LITTLE PROGRESS EACH DAY ADDS UP TO BIG RESULTS</a:t>
            </a:r>
            <a:endParaRPr sz="1400" b="0" i="0" u="none" strike="noStrike" cap="none">
              <a:solidFill>
                <a:srgbClr val="000000"/>
              </a:solidFill>
              <a:latin typeface="Arial"/>
              <a:ea typeface="Arial"/>
              <a:cs typeface="Arial"/>
              <a:sym typeface="Arial"/>
            </a:endParaRPr>
          </a:p>
        </p:txBody>
      </p:sp>
      <p:grpSp>
        <p:nvGrpSpPr>
          <p:cNvPr id="210" name="Google Shape;210;p10"/>
          <p:cNvGrpSpPr/>
          <p:nvPr/>
        </p:nvGrpSpPr>
        <p:grpSpPr>
          <a:xfrm>
            <a:off x="4987778" y="5231889"/>
            <a:ext cx="1487826" cy="1083162"/>
            <a:chOff x="3400450" y="986392"/>
            <a:chExt cx="1487826" cy="1083162"/>
          </a:xfrm>
        </p:grpSpPr>
        <p:sp>
          <p:nvSpPr>
            <p:cNvPr id="211" name="Google Shape;211;p10"/>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60BA4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2" name="Google Shape;212;p10"/>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B3A5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213" name="Google Shape;213;p10"/>
          <p:cNvSpPr/>
          <p:nvPr/>
        </p:nvSpPr>
        <p:spPr>
          <a:xfrm>
            <a:off x="8195014" y="-1378416"/>
            <a:ext cx="9288048" cy="4785098"/>
          </a:xfrm>
          <a:custGeom>
            <a:avLst/>
            <a:gdLst/>
            <a:ahLst/>
            <a:cxnLst/>
            <a:rect l="l" t="t" r="r" b="b"/>
            <a:pathLst>
              <a:path w="9288048" h="4785098" extrusionOk="0">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lt1">
              <a:alpha val="30588"/>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Google Shape;219;p11" descr="Wheat field"/>
          <p:cNvPicPr preferRelativeResize="0">
            <a:picLocks noGrp="1"/>
          </p:cNvPicPr>
          <p:nvPr>
            <p:ph type="pic" idx="2"/>
          </p:nvPr>
        </p:nvPicPr>
        <p:blipFill>
          <a:blip r:embed="rId3"/>
          <a:srcRect t="30104" b="30104"/>
          <a:stretch/>
        </p:blipFill>
        <p:spPr>
          <a:xfrm>
            <a:off x="0" y="2387326"/>
            <a:ext cx="12192000" cy="3233533"/>
          </a:xfrm>
          <a:prstGeom prst="rect">
            <a:avLst/>
          </a:prstGeom>
          <a:solidFill>
            <a:srgbClr val="D8D8D8"/>
          </a:solidFill>
          <a:ln>
            <a:noFill/>
          </a:ln>
        </p:spPr>
      </p:pic>
      <p:sp>
        <p:nvSpPr>
          <p:cNvPr id="220" name="Google Shape;220;p11"/>
          <p:cNvSpPr/>
          <p:nvPr/>
        </p:nvSpPr>
        <p:spPr>
          <a:xfrm>
            <a:off x="0" y="2568213"/>
            <a:ext cx="12192000" cy="3233533"/>
          </a:xfrm>
          <a:custGeom>
            <a:avLst/>
            <a:gdLst/>
            <a:ahLst/>
            <a:cxnLst/>
            <a:rect l="l" t="t" r="r" b="b"/>
            <a:pathLst>
              <a:path w="12192000" h="3233533" extrusionOk="0">
                <a:moveTo>
                  <a:pt x="0" y="0"/>
                </a:moveTo>
                <a:lnTo>
                  <a:pt x="12192000" y="0"/>
                </a:lnTo>
                <a:lnTo>
                  <a:pt x="12192000" y="2130983"/>
                </a:lnTo>
                <a:lnTo>
                  <a:pt x="12192000" y="3074077"/>
                </a:lnTo>
                <a:lnTo>
                  <a:pt x="12192000" y="3233533"/>
                </a:lnTo>
                <a:lnTo>
                  <a:pt x="12191999" y="3233533"/>
                </a:lnTo>
                <a:lnTo>
                  <a:pt x="12191999" y="3044314"/>
                </a:lnTo>
                <a:lnTo>
                  <a:pt x="7396842" y="3044314"/>
                </a:lnTo>
                <a:lnTo>
                  <a:pt x="7396842" y="3233533"/>
                </a:lnTo>
                <a:lnTo>
                  <a:pt x="1" y="3233533"/>
                </a:lnTo>
                <a:lnTo>
                  <a:pt x="1" y="1156283"/>
                </a:lnTo>
                <a:lnTo>
                  <a:pt x="0" y="1156283"/>
                </a:lnTo>
                <a:lnTo>
                  <a:pt x="0" y="213189"/>
                </a:lnTo>
                <a:close/>
              </a:path>
            </a:pathLst>
          </a:custGeom>
          <a:gradFill>
            <a:gsLst>
              <a:gs pos="0">
                <a:srgbClr val="09465E">
                  <a:alpha val="1568"/>
                </a:srgbClr>
              </a:gs>
              <a:gs pos="39000">
                <a:srgbClr val="09465E">
                  <a:alpha val="1568"/>
                </a:srgbClr>
              </a:gs>
              <a:gs pos="72000">
                <a:srgbClr val="09465E"/>
              </a:gs>
              <a:gs pos="100000">
                <a:srgbClr val="09465E"/>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1" name="Google Shape;221;p11"/>
          <p:cNvSpPr txBox="1">
            <a:spLocks noGrp="1"/>
          </p:cNvSpPr>
          <p:nvPr>
            <p:ph type="body" idx="1"/>
          </p:nvPr>
        </p:nvSpPr>
        <p:spPr>
          <a:xfrm>
            <a:off x="7418942" y="5521109"/>
            <a:ext cx="4381736" cy="466127"/>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chemeClr val="lt1"/>
              </a:buClr>
              <a:buSzPts val="3000"/>
              <a:buNone/>
            </a:pPr>
            <a:r>
              <a:rPr lang="en-US" sz="3000">
                <a:solidFill>
                  <a:schemeClr val="lt1"/>
                </a:solidFill>
              </a:rPr>
              <a:t>www.</a:t>
            </a:r>
            <a:r>
              <a:rPr lang="en-US" sz="3000" b="1">
                <a:solidFill>
                  <a:schemeClr val="lt1"/>
                </a:solidFill>
              </a:rPr>
              <a:t>waste2worth</a:t>
            </a:r>
            <a:r>
              <a:rPr lang="en-US" sz="3000">
                <a:solidFill>
                  <a:schemeClr val="lt1"/>
                </a:solidFill>
              </a:rPr>
              <a:t>.eu</a:t>
            </a:r>
            <a:endParaRPr/>
          </a:p>
          <a:p>
            <a:pPr marL="0" lvl="0" indent="0" algn="r" rtl="0">
              <a:lnSpc>
                <a:spcPct val="100000"/>
              </a:lnSpc>
              <a:spcBef>
                <a:spcPts val="0"/>
              </a:spcBef>
              <a:spcAft>
                <a:spcPts val="0"/>
              </a:spcAft>
              <a:buClr>
                <a:schemeClr val="lt1"/>
              </a:buClr>
              <a:buSzPts val="2400"/>
              <a:buNone/>
            </a:pPr>
            <a:endParaRPr/>
          </a:p>
        </p:txBody>
      </p:sp>
      <p:sp>
        <p:nvSpPr>
          <p:cNvPr id="222" name="Google Shape;222;p11"/>
          <p:cNvSpPr txBox="1">
            <a:spLocks noGrp="1"/>
          </p:cNvSpPr>
          <p:nvPr>
            <p:ph type="body" idx="3"/>
          </p:nvPr>
        </p:nvSpPr>
        <p:spPr>
          <a:xfrm>
            <a:off x="655640" y="3938368"/>
            <a:ext cx="5881764" cy="63424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en-US"/>
              <a:t>Follow our journey</a:t>
            </a:r>
            <a:endParaRPr/>
          </a:p>
        </p:txBody>
      </p:sp>
      <p:grpSp>
        <p:nvGrpSpPr>
          <p:cNvPr id="223" name="Google Shape;223;p11"/>
          <p:cNvGrpSpPr/>
          <p:nvPr/>
        </p:nvGrpSpPr>
        <p:grpSpPr>
          <a:xfrm>
            <a:off x="1887953" y="4627601"/>
            <a:ext cx="545372" cy="512588"/>
            <a:chOff x="1460622" y="8294184"/>
            <a:chExt cx="424461" cy="398945"/>
          </a:xfrm>
        </p:grpSpPr>
        <p:sp>
          <p:nvSpPr>
            <p:cNvPr id="224" name="Google Shape;224;p11"/>
            <p:cNvSpPr txBox="1"/>
            <p:nvPr/>
          </p:nvSpPr>
          <p:spPr>
            <a:xfrm>
              <a:off x="1460622" y="8323797"/>
              <a:ext cx="42446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sng" strike="noStrike" cap="none">
                  <a:solidFill>
                    <a:srgbClr val="0B3A5B"/>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yt</a:t>
              </a:r>
              <a:endParaRPr sz="2400" b="0" i="0" u="none" strike="noStrike" cap="none">
                <a:solidFill>
                  <a:srgbClr val="0B3A5B"/>
                </a:solidFill>
                <a:latin typeface="Calibri"/>
                <a:ea typeface="Calibri"/>
                <a:cs typeface="Calibri"/>
                <a:sym typeface="Calibri"/>
              </a:endParaRPr>
            </a:p>
          </p:txBody>
        </p:sp>
        <p:grpSp>
          <p:nvGrpSpPr>
            <p:cNvPr id="225" name="Google Shape;225;p11"/>
            <p:cNvGrpSpPr/>
            <p:nvPr/>
          </p:nvGrpSpPr>
          <p:grpSpPr>
            <a:xfrm>
              <a:off x="1464838" y="8294184"/>
              <a:ext cx="398945" cy="398945"/>
              <a:chOff x="2998302" y="2499889"/>
              <a:chExt cx="850463" cy="850463"/>
            </a:xfrm>
          </p:grpSpPr>
          <p:sp>
            <p:nvSpPr>
              <p:cNvPr id="226" name="Google Shape;226;p11"/>
              <p:cNvSpPr/>
              <p:nvPr/>
            </p:nvSpPr>
            <p:spPr>
              <a:xfrm>
                <a:off x="2998302" y="2499889"/>
                <a:ext cx="850463" cy="850463"/>
              </a:xfrm>
              <a:custGeom>
                <a:avLst/>
                <a:gdLst/>
                <a:ahLst/>
                <a:cxnLst/>
                <a:rect l="l" t="t" r="r" b="b"/>
                <a:pathLst>
                  <a:path w="850463" h="850463" extrusionOk="0">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60BA4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227" name="Google Shape;227;p11"/>
              <p:cNvSpPr/>
              <p:nvPr/>
            </p:nvSpPr>
            <p:spPr>
              <a:xfrm>
                <a:off x="3139416" y="2726679"/>
                <a:ext cx="568235" cy="398142"/>
              </a:xfrm>
              <a:custGeom>
                <a:avLst/>
                <a:gdLst/>
                <a:ahLst/>
                <a:cxnLst/>
                <a:rect l="l" t="t" r="r" b="b"/>
                <a:pathLst>
                  <a:path w="568235" h="398142" extrusionOk="0">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grpSp>
      </p:grpSp>
      <p:grpSp>
        <p:nvGrpSpPr>
          <p:cNvPr id="228" name="Google Shape;228;p11"/>
          <p:cNvGrpSpPr/>
          <p:nvPr/>
        </p:nvGrpSpPr>
        <p:grpSpPr>
          <a:xfrm>
            <a:off x="655640" y="4627601"/>
            <a:ext cx="512588" cy="512588"/>
            <a:chOff x="511833" y="8294184"/>
            <a:chExt cx="398945" cy="398945"/>
          </a:xfrm>
        </p:grpSpPr>
        <p:sp>
          <p:nvSpPr>
            <p:cNvPr id="229" name="Google Shape;229;p11"/>
            <p:cNvSpPr txBox="1"/>
            <p:nvPr/>
          </p:nvSpPr>
          <p:spPr>
            <a:xfrm>
              <a:off x="528461" y="8312781"/>
              <a:ext cx="38231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sng" strike="noStrike" cap="none">
                  <a:solidFill>
                    <a:srgbClr val="0B3A5B"/>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li</a:t>
              </a:r>
              <a:endParaRPr sz="2400" b="0" i="0" u="none" strike="noStrike" cap="none">
                <a:solidFill>
                  <a:srgbClr val="0B3A5B"/>
                </a:solidFill>
                <a:latin typeface="Calibri"/>
                <a:ea typeface="Calibri"/>
                <a:cs typeface="Calibri"/>
                <a:sym typeface="Calibri"/>
              </a:endParaRPr>
            </a:p>
          </p:txBody>
        </p:sp>
        <p:grpSp>
          <p:nvGrpSpPr>
            <p:cNvPr id="230" name="Google Shape;230;p11"/>
            <p:cNvGrpSpPr/>
            <p:nvPr/>
          </p:nvGrpSpPr>
          <p:grpSpPr>
            <a:xfrm>
              <a:off x="511833" y="8294184"/>
              <a:ext cx="398945" cy="398945"/>
              <a:chOff x="3094393" y="4759137"/>
              <a:chExt cx="1074283" cy="1074283"/>
            </a:xfrm>
          </p:grpSpPr>
          <p:sp>
            <p:nvSpPr>
              <p:cNvPr id="231" name="Google Shape;231;p11"/>
              <p:cNvSpPr/>
              <p:nvPr/>
            </p:nvSpPr>
            <p:spPr>
              <a:xfrm>
                <a:off x="3094393" y="4759137"/>
                <a:ext cx="1074283" cy="107428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60BA4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grpSp>
            <p:nvGrpSpPr>
              <p:cNvPr id="232" name="Google Shape;232;p11"/>
              <p:cNvGrpSpPr/>
              <p:nvPr/>
            </p:nvGrpSpPr>
            <p:grpSpPr>
              <a:xfrm>
                <a:off x="3303016" y="4946695"/>
                <a:ext cx="685139" cy="655838"/>
                <a:chOff x="3303016" y="4946695"/>
                <a:chExt cx="685139" cy="655838"/>
              </a:xfrm>
            </p:grpSpPr>
            <p:sp>
              <p:nvSpPr>
                <p:cNvPr id="233" name="Google Shape;233;p11"/>
                <p:cNvSpPr/>
                <p:nvPr/>
              </p:nvSpPr>
              <p:spPr>
                <a:xfrm>
                  <a:off x="3540110" y="5149321"/>
                  <a:ext cx="448045" cy="453212"/>
                </a:xfrm>
                <a:custGeom>
                  <a:avLst/>
                  <a:gdLst/>
                  <a:ahLst/>
                  <a:cxnLst/>
                  <a:rect l="l" t="t" r="r" b="b"/>
                  <a:pathLst>
                    <a:path w="448045" h="453212" extrusionOk="0">
                      <a:moveTo>
                        <a:pt x="0" y="452676"/>
                      </a:moveTo>
                      <a:cubicBezTo>
                        <a:pt x="0" y="305327"/>
                        <a:pt x="0" y="157978"/>
                        <a:pt x="0" y="10629"/>
                      </a:cubicBezTo>
                      <a:cubicBezTo>
                        <a:pt x="48770" y="10629"/>
                        <a:pt x="97541" y="10629"/>
                        <a:pt x="146311" y="10629"/>
                      </a:cubicBezTo>
                      <a:cubicBezTo>
                        <a:pt x="146311" y="30990"/>
                        <a:pt x="146311" y="51351"/>
                        <a:pt x="146311" y="72248"/>
                      </a:cubicBezTo>
                      <a:cubicBezTo>
                        <a:pt x="146311" y="72248"/>
                        <a:pt x="146847" y="72248"/>
                        <a:pt x="146847" y="72248"/>
                      </a:cubicBezTo>
                      <a:cubicBezTo>
                        <a:pt x="147383" y="71712"/>
                        <a:pt x="147919" y="70640"/>
                        <a:pt x="148455" y="70104"/>
                      </a:cubicBezTo>
                      <a:cubicBezTo>
                        <a:pt x="160246" y="52422"/>
                        <a:pt x="174180" y="36884"/>
                        <a:pt x="191330" y="24560"/>
                      </a:cubicBezTo>
                      <a:cubicBezTo>
                        <a:pt x="210624" y="11165"/>
                        <a:pt x="232062" y="4199"/>
                        <a:pt x="255107" y="1520"/>
                      </a:cubicBezTo>
                      <a:cubicBezTo>
                        <a:pt x="282976" y="-1695"/>
                        <a:pt x="310845" y="-87"/>
                        <a:pt x="337642" y="9021"/>
                      </a:cubicBezTo>
                      <a:cubicBezTo>
                        <a:pt x="380517" y="23488"/>
                        <a:pt x="410529" y="52422"/>
                        <a:pt x="428751" y="93680"/>
                      </a:cubicBezTo>
                      <a:cubicBezTo>
                        <a:pt x="438398" y="116184"/>
                        <a:pt x="444294" y="139760"/>
                        <a:pt x="446437" y="163872"/>
                      </a:cubicBezTo>
                      <a:cubicBezTo>
                        <a:pt x="447509" y="177267"/>
                        <a:pt x="448045" y="191198"/>
                        <a:pt x="448045" y="204594"/>
                      </a:cubicBezTo>
                      <a:cubicBezTo>
                        <a:pt x="448045" y="286038"/>
                        <a:pt x="448045" y="368017"/>
                        <a:pt x="448045" y="449461"/>
                      </a:cubicBezTo>
                      <a:cubicBezTo>
                        <a:pt x="448045" y="450533"/>
                        <a:pt x="448045" y="451605"/>
                        <a:pt x="448045" y="453212"/>
                      </a:cubicBezTo>
                      <a:cubicBezTo>
                        <a:pt x="398739" y="453212"/>
                        <a:pt x="349968" y="453212"/>
                        <a:pt x="301198" y="453212"/>
                      </a:cubicBezTo>
                      <a:cubicBezTo>
                        <a:pt x="301198" y="452141"/>
                        <a:pt x="301198" y="451069"/>
                        <a:pt x="301198" y="449461"/>
                      </a:cubicBezTo>
                      <a:cubicBezTo>
                        <a:pt x="301198" y="371232"/>
                        <a:pt x="301198" y="292468"/>
                        <a:pt x="301198" y="214239"/>
                      </a:cubicBezTo>
                      <a:cubicBezTo>
                        <a:pt x="301198" y="195485"/>
                        <a:pt x="299054" y="176732"/>
                        <a:pt x="291551" y="159050"/>
                      </a:cubicBezTo>
                      <a:cubicBezTo>
                        <a:pt x="280832" y="132795"/>
                        <a:pt x="261002" y="118863"/>
                        <a:pt x="232598" y="117256"/>
                      </a:cubicBezTo>
                      <a:cubicBezTo>
                        <a:pt x="196690" y="115113"/>
                        <a:pt x="167749" y="133330"/>
                        <a:pt x="152743" y="167087"/>
                      </a:cubicBezTo>
                      <a:cubicBezTo>
                        <a:pt x="147383" y="178875"/>
                        <a:pt x="146311" y="191198"/>
                        <a:pt x="146311" y="204058"/>
                      </a:cubicBezTo>
                      <a:cubicBezTo>
                        <a:pt x="146311" y="286038"/>
                        <a:pt x="146311" y="368017"/>
                        <a:pt x="146311" y="449461"/>
                      </a:cubicBezTo>
                      <a:cubicBezTo>
                        <a:pt x="146311" y="450533"/>
                        <a:pt x="146311" y="451605"/>
                        <a:pt x="146311" y="453212"/>
                      </a:cubicBezTo>
                      <a:cubicBezTo>
                        <a:pt x="98077" y="452676"/>
                        <a:pt x="48770" y="452676"/>
                        <a:pt x="0" y="45267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234" name="Google Shape;234;p11"/>
                <p:cNvSpPr/>
                <p:nvPr/>
              </p:nvSpPr>
              <p:spPr>
                <a:xfrm>
                  <a:off x="3311799" y="5159950"/>
                  <a:ext cx="146847" cy="442047"/>
                </a:xfrm>
                <a:custGeom>
                  <a:avLst/>
                  <a:gdLst/>
                  <a:ahLst/>
                  <a:cxnLst/>
                  <a:rect l="l" t="t" r="r" b="b"/>
                  <a:pathLst>
                    <a:path w="146847" h="442047" extrusionOk="0">
                      <a:moveTo>
                        <a:pt x="146847" y="0"/>
                      </a:moveTo>
                      <a:cubicBezTo>
                        <a:pt x="146847" y="147349"/>
                        <a:pt x="146847" y="294698"/>
                        <a:pt x="146847" y="442048"/>
                      </a:cubicBezTo>
                      <a:cubicBezTo>
                        <a:pt x="98077" y="442048"/>
                        <a:pt x="48771" y="442048"/>
                        <a:pt x="0" y="442048"/>
                      </a:cubicBezTo>
                      <a:cubicBezTo>
                        <a:pt x="0" y="294698"/>
                        <a:pt x="0" y="147349"/>
                        <a:pt x="0" y="0"/>
                      </a:cubicBezTo>
                      <a:cubicBezTo>
                        <a:pt x="48771" y="0"/>
                        <a:pt x="97541" y="0"/>
                        <a:pt x="146847"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235" name="Google Shape;235;p11"/>
                <p:cNvSpPr/>
                <p:nvPr/>
              </p:nvSpPr>
              <p:spPr>
                <a:xfrm>
                  <a:off x="3303016" y="4946695"/>
                  <a:ext cx="165330" cy="153521"/>
                </a:xfrm>
                <a:custGeom>
                  <a:avLst/>
                  <a:gdLst/>
                  <a:ahLst/>
                  <a:cxnLst/>
                  <a:rect l="l" t="t" r="r" b="b"/>
                  <a:pathLst>
                    <a:path w="165330" h="153521" extrusionOk="0">
                      <a:moveTo>
                        <a:pt x="83279" y="0"/>
                      </a:moveTo>
                      <a:cubicBezTo>
                        <a:pt x="97213" y="536"/>
                        <a:pt x="110611" y="2679"/>
                        <a:pt x="122938" y="8573"/>
                      </a:cubicBezTo>
                      <a:cubicBezTo>
                        <a:pt x="148127" y="20897"/>
                        <a:pt x="161526" y="41258"/>
                        <a:pt x="164741" y="68584"/>
                      </a:cubicBezTo>
                      <a:cubicBezTo>
                        <a:pt x="167421" y="91624"/>
                        <a:pt x="160990" y="112521"/>
                        <a:pt x="144912" y="129132"/>
                      </a:cubicBezTo>
                      <a:cubicBezTo>
                        <a:pt x="133121" y="141455"/>
                        <a:pt x="118115" y="148421"/>
                        <a:pt x="101500" y="151636"/>
                      </a:cubicBezTo>
                      <a:cubicBezTo>
                        <a:pt x="81135" y="155386"/>
                        <a:pt x="61305" y="153779"/>
                        <a:pt x="42011" y="144670"/>
                      </a:cubicBezTo>
                      <a:cubicBezTo>
                        <a:pt x="12534" y="130739"/>
                        <a:pt x="-1936" y="101805"/>
                        <a:pt x="208" y="71264"/>
                      </a:cubicBezTo>
                      <a:cubicBezTo>
                        <a:pt x="2352" y="35900"/>
                        <a:pt x="27005" y="8037"/>
                        <a:pt x="65057" y="1608"/>
                      </a:cubicBezTo>
                      <a:cubicBezTo>
                        <a:pt x="70952" y="536"/>
                        <a:pt x="76847" y="536"/>
                        <a:pt x="83279"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grpSp>
        </p:grpSp>
      </p:grpSp>
      <p:grpSp>
        <p:nvGrpSpPr>
          <p:cNvPr id="236" name="Google Shape;236;p11"/>
          <p:cNvGrpSpPr/>
          <p:nvPr/>
        </p:nvGrpSpPr>
        <p:grpSpPr>
          <a:xfrm>
            <a:off x="1271797" y="4627601"/>
            <a:ext cx="512588" cy="512588"/>
            <a:chOff x="1003362" y="8294184"/>
            <a:chExt cx="398945" cy="398945"/>
          </a:xfrm>
        </p:grpSpPr>
        <p:sp>
          <p:nvSpPr>
            <p:cNvPr id="237" name="Google Shape;237;p11"/>
            <p:cNvSpPr txBox="1"/>
            <p:nvPr/>
          </p:nvSpPr>
          <p:spPr>
            <a:xfrm>
              <a:off x="1030599" y="8313350"/>
              <a:ext cx="35884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sng" strike="noStrike" cap="none">
                  <a:solidFill>
                    <a:srgbClr val="0B3A5B"/>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in</a:t>
              </a:r>
              <a:endParaRPr sz="2400" b="0" i="0" u="none" strike="noStrike" cap="none">
                <a:solidFill>
                  <a:srgbClr val="0B3A5B"/>
                </a:solidFill>
                <a:latin typeface="Calibri"/>
                <a:ea typeface="Calibri"/>
                <a:cs typeface="Calibri"/>
                <a:sym typeface="Calibri"/>
              </a:endParaRPr>
            </a:p>
          </p:txBody>
        </p:sp>
        <p:grpSp>
          <p:nvGrpSpPr>
            <p:cNvPr id="238" name="Google Shape;238;p11"/>
            <p:cNvGrpSpPr/>
            <p:nvPr/>
          </p:nvGrpSpPr>
          <p:grpSpPr>
            <a:xfrm>
              <a:off x="1003362" y="8294184"/>
              <a:ext cx="398945" cy="398945"/>
              <a:chOff x="1950027" y="2499889"/>
              <a:chExt cx="850463" cy="850463"/>
            </a:xfrm>
          </p:grpSpPr>
          <p:sp>
            <p:nvSpPr>
              <p:cNvPr id="239" name="Google Shape;239;p11"/>
              <p:cNvSpPr/>
              <p:nvPr/>
            </p:nvSpPr>
            <p:spPr>
              <a:xfrm>
                <a:off x="1950027"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60BA4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grpSp>
            <p:nvGrpSpPr>
              <p:cNvPr id="240" name="Google Shape;240;p11"/>
              <p:cNvGrpSpPr/>
              <p:nvPr/>
            </p:nvGrpSpPr>
            <p:grpSpPr>
              <a:xfrm>
                <a:off x="2107521" y="2657382"/>
                <a:ext cx="535476" cy="535477"/>
                <a:chOff x="2107521" y="2657382"/>
                <a:chExt cx="535476" cy="535477"/>
              </a:xfrm>
            </p:grpSpPr>
            <p:sp>
              <p:nvSpPr>
                <p:cNvPr id="241" name="Google Shape;241;p11"/>
                <p:cNvSpPr/>
                <p:nvPr/>
              </p:nvSpPr>
              <p:spPr>
                <a:xfrm>
                  <a:off x="2107521" y="2657382"/>
                  <a:ext cx="535476" cy="535477"/>
                </a:xfrm>
                <a:custGeom>
                  <a:avLst/>
                  <a:gdLst/>
                  <a:ahLst/>
                  <a:cxnLst/>
                  <a:rect l="l" t="t" r="r" b="b"/>
                  <a:pathLst>
                    <a:path w="535476" h="535477" extrusionOk="0">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242" name="Google Shape;242;p11"/>
                <p:cNvSpPr/>
                <p:nvPr/>
              </p:nvSpPr>
              <p:spPr>
                <a:xfrm>
                  <a:off x="2237925" y="2787786"/>
                  <a:ext cx="274668" cy="274668"/>
                </a:xfrm>
                <a:custGeom>
                  <a:avLst/>
                  <a:gdLst/>
                  <a:ahLst/>
                  <a:cxnLst/>
                  <a:rect l="l" t="t" r="r" b="b"/>
                  <a:pathLst>
                    <a:path w="274668" h="274668" extrusionOk="0">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243" name="Google Shape;243;p11"/>
                <p:cNvSpPr/>
                <p:nvPr/>
              </p:nvSpPr>
              <p:spPr>
                <a:xfrm>
                  <a:off x="2486134" y="2749988"/>
                  <a:ext cx="64257" cy="64257"/>
                </a:xfrm>
                <a:custGeom>
                  <a:avLst/>
                  <a:gdLst/>
                  <a:ahLst/>
                  <a:cxnLst/>
                  <a:rect l="l" t="t" r="r" b="b"/>
                  <a:pathLst>
                    <a:path w="64257" h="64257" extrusionOk="0">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grpSp>
        </p:grpSp>
      </p:grpSp>
      <p:sp>
        <p:nvSpPr>
          <p:cNvPr id="244" name="Google Shape;244;p11"/>
          <p:cNvSpPr/>
          <p:nvPr/>
        </p:nvSpPr>
        <p:spPr>
          <a:xfrm>
            <a:off x="-5262781" y="-600118"/>
            <a:ext cx="9288048" cy="4785098"/>
          </a:xfrm>
          <a:custGeom>
            <a:avLst/>
            <a:gdLst/>
            <a:ahLst/>
            <a:cxnLst/>
            <a:rect l="l" t="t" r="r" b="b"/>
            <a:pathLst>
              <a:path w="9288048" h="4785098" extrusionOk="0">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lt1">
              <a:alpha val="30588"/>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6" name="Google Shape;156;p2"/>
          <p:cNvSpPr txBox="1">
            <a:spLocks noGrp="1"/>
          </p:cNvSpPr>
          <p:nvPr>
            <p:ph type="body" idx="1"/>
          </p:nvPr>
        </p:nvSpPr>
        <p:spPr>
          <a:xfrm>
            <a:off x="5303912" y="2967722"/>
            <a:ext cx="6331432" cy="2123902"/>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1000"/>
              </a:spcBef>
              <a:spcAft>
                <a:spcPts val="0"/>
              </a:spcAft>
              <a:buClr>
                <a:schemeClr val="lt1"/>
              </a:buClr>
              <a:buSzPts val="2400"/>
              <a:buNone/>
            </a:pPr>
            <a:r>
              <a:rPr lang="en-US" sz="2800" b="1" dirty="0"/>
              <a:t>A Finnish Perspective: Oats</a:t>
            </a:r>
            <a:endParaRPr sz="2800" b="1" dirty="0"/>
          </a:p>
        </p:txBody>
      </p:sp>
      <p:sp>
        <p:nvSpPr>
          <p:cNvPr id="157" name="Google Shape;157;p2"/>
          <p:cNvSpPr/>
          <p:nvPr/>
        </p:nvSpPr>
        <p:spPr>
          <a:xfrm>
            <a:off x="5519936" y="1521396"/>
            <a:ext cx="5192509" cy="6986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158" name="Google Shape;158;p2"/>
          <p:cNvSpPr txBox="1"/>
          <p:nvPr/>
        </p:nvSpPr>
        <p:spPr>
          <a:xfrm>
            <a:off x="5879976" y="1521396"/>
            <a:ext cx="469006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rgbClr val="60BA47"/>
                </a:solidFill>
                <a:latin typeface="Calibri"/>
                <a:ea typeface="Calibri"/>
                <a:cs typeface="Calibri"/>
                <a:sym typeface="Calibri"/>
              </a:rPr>
              <a:t>Waste stream Maps</a:t>
            </a:r>
            <a:endParaRPr sz="1400" b="0" i="0" u="none" strike="noStrike" cap="none" dirty="0">
              <a:solidFill>
                <a:srgbClr val="000000"/>
              </a:solidFill>
              <a:latin typeface="Arial"/>
              <a:ea typeface="Arial"/>
              <a:cs typeface="Arial"/>
              <a:sym typeface="Arial"/>
            </a:endParaRPr>
          </a:p>
        </p:txBody>
      </p:sp>
      <p:sp>
        <p:nvSpPr>
          <p:cNvPr id="159" name="Google Shape;159;p2"/>
          <p:cNvSpPr/>
          <p:nvPr/>
        </p:nvSpPr>
        <p:spPr>
          <a:xfrm>
            <a:off x="-6153929" y="3428999"/>
            <a:ext cx="9288048" cy="4785098"/>
          </a:xfrm>
          <a:custGeom>
            <a:avLst/>
            <a:gdLst/>
            <a:ahLst/>
            <a:cxnLst/>
            <a:rect l="l" t="t" r="r" b="b"/>
            <a:pathLst>
              <a:path w="9288048" h="4785098" extrusionOk="0">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lt1">
              <a:alpha val="4745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 name="Picture Placeholder 2" descr="Healthy food bowl">
            <a:extLst>
              <a:ext uri="{FF2B5EF4-FFF2-40B4-BE49-F238E27FC236}">
                <a16:creationId xmlns:a16="http://schemas.microsoft.com/office/drawing/2014/main" id="{906A3AC4-108E-0592-00A3-E9B70BF2A06C}"/>
              </a:ext>
            </a:extLst>
          </p:cNvPr>
          <p:cNvPicPr>
            <a:picLocks noGrp="1" noChangeAspect="1"/>
          </p:cNvPicPr>
          <p:nvPr>
            <p:ph type="pic" idx="2"/>
          </p:nvPr>
        </p:nvPicPr>
        <p:blipFill>
          <a:blip r:embed="rId3"/>
          <a:srcRect l="27486" r="27486"/>
          <a:stretch>
            <a:fillRect/>
          </a:stretch>
        </p:blipFill>
        <p:spPr/>
      </p:pic>
      <p:sp>
        <p:nvSpPr>
          <p:cNvPr id="4" name="Freeform 2">
            <a:extLst>
              <a:ext uri="{FF2B5EF4-FFF2-40B4-BE49-F238E27FC236}">
                <a16:creationId xmlns:a16="http://schemas.microsoft.com/office/drawing/2014/main" id="{288E10BD-8F88-38EE-CDC7-705C310AEA05}"/>
              </a:ext>
            </a:extLst>
          </p:cNvPr>
          <p:cNvSpPr>
            <a:spLocks/>
          </p:cNvSpPr>
          <p:nvPr/>
        </p:nvSpPr>
        <p:spPr bwMode="auto">
          <a:xfrm>
            <a:off x="9676449" y="3206446"/>
            <a:ext cx="1137797" cy="1878648"/>
          </a:xfrm>
          <a:custGeom>
            <a:avLst/>
            <a:gdLst/>
            <a:ahLst/>
            <a:cxnLst/>
            <a:rect l="0" t="0" r="r" b="b"/>
            <a:pathLst>
              <a:path w="713835" h="1318776">
                <a:moveTo>
                  <a:pt x="674872" y="836405"/>
                </a:moveTo>
                <a:lnTo>
                  <a:pt x="547231" y="774586"/>
                </a:lnTo>
                <a:lnTo>
                  <a:pt x="560667" y="734269"/>
                </a:lnTo>
                <a:lnTo>
                  <a:pt x="570072" y="742332"/>
                </a:lnTo>
                <a:cubicBezTo>
                  <a:pt x="575447" y="746364"/>
                  <a:pt x="582165" y="745020"/>
                  <a:pt x="586195" y="742332"/>
                </a:cubicBezTo>
                <a:cubicBezTo>
                  <a:pt x="590226" y="739645"/>
                  <a:pt x="595600" y="734269"/>
                  <a:pt x="595600" y="728893"/>
                </a:cubicBezTo>
                <a:cubicBezTo>
                  <a:pt x="594257" y="719486"/>
                  <a:pt x="587539" y="712767"/>
                  <a:pt x="579477" y="704703"/>
                </a:cubicBezTo>
                <a:lnTo>
                  <a:pt x="578134" y="703360"/>
                </a:lnTo>
                <a:cubicBezTo>
                  <a:pt x="548575" y="673794"/>
                  <a:pt x="524390" y="637509"/>
                  <a:pt x="510954" y="597192"/>
                </a:cubicBezTo>
                <a:cubicBezTo>
                  <a:pt x="506924" y="586441"/>
                  <a:pt x="502893" y="574346"/>
                  <a:pt x="504236" y="560907"/>
                </a:cubicBezTo>
                <a:cubicBezTo>
                  <a:pt x="505580" y="552844"/>
                  <a:pt x="508267" y="546124"/>
                  <a:pt x="510954" y="538061"/>
                </a:cubicBezTo>
                <a:cubicBezTo>
                  <a:pt x="512298" y="532685"/>
                  <a:pt x="514985" y="528654"/>
                  <a:pt x="514985" y="524622"/>
                </a:cubicBezTo>
                <a:cubicBezTo>
                  <a:pt x="517672" y="511183"/>
                  <a:pt x="516329" y="496400"/>
                  <a:pt x="509611" y="478930"/>
                </a:cubicBezTo>
                <a:cubicBezTo>
                  <a:pt x="498862" y="450708"/>
                  <a:pt x="478708" y="426518"/>
                  <a:pt x="454524" y="409047"/>
                </a:cubicBezTo>
                <a:lnTo>
                  <a:pt x="453180" y="407703"/>
                </a:lnTo>
                <a:cubicBezTo>
                  <a:pt x="449150" y="405016"/>
                  <a:pt x="443775" y="400984"/>
                  <a:pt x="439745" y="395608"/>
                </a:cubicBezTo>
                <a:cubicBezTo>
                  <a:pt x="435714" y="390233"/>
                  <a:pt x="434370" y="383513"/>
                  <a:pt x="433027" y="378138"/>
                </a:cubicBezTo>
                <a:cubicBezTo>
                  <a:pt x="428996" y="353948"/>
                  <a:pt x="431683" y="329757"/>
                  <a:pt x="441088" y="306911"/>
                </a:cubicBezTo>
                <a:lnTo>
                  <a:pt x="443775" y="301536"/>
                </a:lnTo>
                <a:cubicBezTo>
                  <a:pt x="446463" y="294816"/>
                  <a:pt x="450493" y="288097"/>
                  <a:pt x="450493" y="282721"/>
                </a:cubicBezTo>
                <a:cubicBezTo>
                  <a:pt x="450493" y="269282"/>
                  <a:pt x="437057" y="258531"/>
                  <a:pt x="424965" y="249124"/>
                </a:cubicBezTo>
                <a:cubicBezTo>
                  <a:pt x="384658" y="216871"/>
                  <a:pt x="363160" y="181929"/>
                  <a:pt x="360473" y="145644"/>
                </a:cubicBezTo>
                <a:cubicBezTo>
                  <a:pt x="359130" y="120110"/>
                  <a:pt x="368535" y="93233"/>
                  <a:pt x="386001" y="71730"/>
                </a:cubicBezTo>
                <a:cubicBezTo>
                  <a:pt x="386001" y="60979"/>
                  <a:pt x="386001" y="47540"/>
                  <a:pt x="380627" y="38133"/>
                </a:cubicBezTo>
                <a:cubicBezTo>
                  <a:pt x="376596" y="30069"/>
                  <a:pt x="365848" y="24694"/>
                  <a:pt x="359130" y="28726"/>
                </a:cubicBezTo>
                <a:lnTo>
                  <a:pt x="349724" y="34101"/>
                </a:lnTo>
                <a:lnTo>
                  <a:pt x="344350" y="504"/>
                </a:lnTo>
                <a:cubicBezTo>
                  <a:pt x="338976" y="-840"/>
                  <a:pt x="332258" y="504"/>
                  <a:pt x="328227" y="4536"/>
                </a:cubicBezTo>
                <a:cubicBezTo>
                  <a:pt x="326884" y="5880"/>
                  <a:pt x="324196" y="8567"/>
                  <a:pt x="322853" y="11255"/>
                </a:cubicBezTo>
                <a:cubicBezTo>
                  <a:pt x="321509" y="13943"/>
                  <a:pt x="318822" y="16631"/>
                  <a:pt x="317478" y="17975"/>
                </a:cubicBezTo>
                <a:cubicBezTo>
                  <a:pt x="309417" y="27382"/>
                  <a:pt x="295981" y="30069"/>
                  <a:pt x="283889" y="28726"/>
                </a:cubicBezTo>
                <a:cubicBezTo>
                  <a:pt x="275827" y="27382"/>
                  <a:pt x="267766" y="23350"/>
                  <a:pt x="262392" y="17975"/>
                </a:cubicBezTo>
                <a:cubicBezTo>
                  <a:pt x="252987" y="31413"/>
                  <a:pt x="246269" y="46196"/>
                  <a:pt x="242238" y="60979"/>
                </a:cubicBezTo>
                <a:cubicBezTo>
                  <a:pt x="240894" y="65011"/>
                  <a:pt x="239551" y="70386"/>
                  <a:pt x="240894" y="73074"/>
                </a:cubicBezTo>
                <a:cubicBezTo>
                  <a:pt x="240894" y="75762"/>
                  <a:pt x="243581" y="77106"/>
                  <a:pt x="244925" y="79794"/>
                </a:cubicBezTo>
                <a:cubicBezTo>
                  <a:pt x="246269" y="81137"/>
                  <a:pt x="246269" y="82481"/>
                  <a:pt x="247612" y="83825"/>
                </a:cubicBezTo>
                <a:cubicBezTo>
                  <a:pt x="262392" y="106672"/>
                  <a:pt x="252987" y="134893"/>
                  <a:pt x="239551" y="152364"/>
                </a:cubicBezTo>
                <a:cubicBezTo>
                  <a:pt x="224771" y="171178"/>
                  <a:pt x="203274" y="181929"/>
                  <a:pt x="184464" y="191337"/>
                </a:cubicBezTo>
                <a:cubicBezTo>
                  <a:pt x="176402" y="195368"/>
                  <a:pt x="168341" y="199400"/>
                  <a:pt x="158936" y="200744"/>
                </a:cubicBezTo>
                <a:cubicBezTo>
                  <a:pt x="145500" y="203432"/>
                  <a:pt x="130721" y="199400"/>
                  <a:pt x="119972" y="189993"/>
                </a:cubicBezTo>
                <a:cubicBezTo>
                  <a:pt x="103849" y="194024"/>
                  <a:pt x="86382" y="189993"/>
                  <a:pt x="70259" y="179242"/>
                </a:cubicBezTo>
                <a:cubicBezTo>
                  <a:pt x="56823" y="169834"/>
                  <a:pt x="47418" y="156395"/>
                  <a:pt x="38013" y="144300"/>
                </a:cubicBezTo>
                <a:lnTo>
                  <a:pt x="35326" y="141613"/>
                </a:lnTo>
                <a:cubicBezTo>
                  <a:pt x="27264" y="130861"/>
                  <a:pt x="16516" y="122798"/>
                  <a:pt x="9798" y="122798"/>
                </a:cubicBezTo>
                <a:cubicBezTo>
                  <a:pt x="7111" y="122798"/>
                  <a:pt x="4424" y="122798"/>
                  <a:pt x="3080" y="125486"/>
                </a:cubicBezTo>
                <a:cubicBezTo>
                  <a:pt x="-4981" y="132205"/>
                  <a:pt x="4424" y="149676"/>
                  <a:pt x="12485" y="159083"/>
                </a:cubicBezTo>
                <a:cubicBezTo>
                  <a:pt x="21890" y="171178"/>
                  <a:pt x="32639" y="181929"/>
                  <a:pt x="43388" y="192681"/>
                </a:cubicBezTo>
                <a:cubicBezTo>
                  <a:pt x="66229" y="215527"/>
                  <a:pt x="85039" y="228966"/>
                  <a:pt x="105193" y="237029"/>
                </a:cubicBezTo>
                <a:lnTo>
                  <a:pt x="107879" y="238373"/>
                </a:lnTo>
                <a:cubicBezTo>
                  <a:pt x="132064" y="265251"/>
                  <a:pt x="150874" y="297504"/>
                  <a:pt x="161623" y="332445"/>
                </a:cubicBezTo>
                <a:lnTo>
                  <a:pt x="162966" y="337821"/>
                </a:lnTo>
                <a:cubicBezTo>
                  <a:pt x="165654" y="345884"/>
                  <a:pt x="166997" y="352604"/>
                  <a:pt x="171028" y="359323"/>
                </a:cubicBezTo>
                <a:cubicBezTo>
                  <a:pt x="173715" y="363355"/>
                  <a:pt x="176402" y="367386"/>
                  <a:pt x="180433" y="371418"/>
                </a:cubicBezTo>
                <a:cubicBezTo>
                  <a:pt x="188494" y="380825"/>
                  <a:pt x="196556" y="391577"/>
                  <a:pt x="196556" y="406359"/>
                </a:cubicBezTo>
                <a:cubicBezTo>
                  <a:pt x="196556" y="414423"/>
                  <a:pt x="193869" y="422486"/>
                  <a:pt x="189838" y="430549"/>
                </a:cubicBezTo>
                <a:cubicBezTo>
                  <a:pt x="185808" y="441301"/>
                  <a:pt x="183120" y="446676"/>
                  <a:pt x="187151" y="452052"/>
                </a:cubicBezTo>
                <a:cubicBezTo>
                  <a:pt x="188494" y="454739"/>
                  <a:pt x="192525" y="456083"/>
                  <a:pt x="197900" y="458771"/>
                </a:cubicBezTo>
                <a:cubicBezTo>
                  <a:pt x="201930" y="460115"/>
                  <a:pt x="204618" y="461459"/>
                  <a:pt x="208648" y="464147"/>
                </a:cubicBezTo>
                <a:cubicBezTo>
                  <a:pt x="227459" y="477586"/>
                  <a:pt x="224771" y="500432"/>
                  <a:pt x="223428" y="520590"/>
                </a:cubicBezTo>
                <a:cubicBezTo>
                  <a:pt x="222084" y="535373"/>
                  <a:pt x="220741" y="551500"/>
                  <a:pt x="226115" y="562251"/>
                </a:cubicBezTo>
                <a:lnTo>
                  <a:pt x="222084" y="564939"/>
                </a:lnTo>
                <a:cubicBezTo>
                  <a:pt x="238207" y="570314"/>
                  <a:pt x="254330" y="577034"/>
                  <a:pt x="263735" y="590473"/>
                </a:cubicBezTo>
                <a:cubicBezTo>
                  <a:pt x="283889" y="618694"/>
                  <a:pt x="267766" y="657667"/>
                  <a:pt x="248956" y="685889"/>
                </a:cubicBezTo>
                <a:cubicBezTo>
                  <a:pt x="232833" y="708735"/>
                  <a:pt x="214023" y="730237"/>
                  <a:pt x="193869" y="749052"/>
                </a:cubicBezTo>
                <a:cubicBezTo>
                  <a:pt x="185808" y="757115"/>
                  <a:pt x="177746" y="763835"/>
                  <a:pt x="171028" y="773242"/>
                </a:cubicBezTo>
                <a:cubicBezTo>
                  <a:pt x="162966" y="786681"/>
                  <a:pt x="160280" y="802807"/>
                  <a:pt x="156249" y="817590"/>
                </a:cubicBezTo>
                <a:cubicBezTo>
                  <a:pt x="142813" y="857907"/>
                  <a:pt x="109223" y="890160"/>
                  <a:pt x="67572" y="900912"/>
                </a:cubicBezTo>
                <a:cubicBezTo>
                  <a:pt x="78321" y="968106"/>
                  <a:pt x="78321" y="1037989"/>
                  <a:pt x="67572" y="1105183"/>
                </a:cubicBezTo>
                <a:cubicBezTo>
                  <a:pt x="60854" y="1141468"/>
                  <a:pt x="55480" y="1187161"/>
                  <a:pt x="86382" y="1208663"/>
                </a:cubicBezTo>
                <a:cubicBezTo>
                  <a:pt x="98475" y="1216726"/>
                  <a:pt x="114597" y="1219414"/>
                  <a:pt x="128033" y="1226133"/>
                </a:cubicBezTo>
                <a:cubicBezTo>
                  <a:pt x="141469" y="1232853"/>
                  <a:pt x="152218" y="1251668"/>
                  <a:pt x="142813" y="1263762"/>
                </a:cubicBezTo>
                <a:cubicBezTo>
                  <a:pt x="164310" y="1263762"/>
                  <a:pt x="177746" y="1283921"/>
                  <a:pt x="191182" y="1300048"/>
                </a:cubicBezTo>
                <a:cubicBezTo>
                  <a:pt x="204618" y="1316174"/>
                  <a:pt x="231489" y="1326925"/>
                  <a:pt x="244925" y="1310799"/>
                </a:cubicBezTo>
                <a:cubicBezTo>
                  <a:pt x="251643" y="1302735"/>
                  <a:pt x="251643" y="1289297"/>
                  <a:pt x="258361" y="1279889"/>
                </a:cubicBezTo>
                <a:cubicBezTo>
                  <a:pt x="267766" y="1266450"/>
                  <a:pt x="287920" y="1267794"/>
                  <a:pt x="304043" y="1263762"/>
                </a:cubicBezTo>
                <a:cubicBezTo>
                  <a:pt x="317478" y="1259731"/>
                  <a:pt x="328227" y="1251668"/>
                  <a:pt x="340320" y="1243604"/>
                </a:cubicBezTo>
                <a:cubicBezTo>
                  <a:pt x="376596" y="1220758"/>
                  <a:pt x="419591" y="1208663"/>
                  <a:pt x="462586" y="1207319"/>
                </a:cubicBezTo>
                <a:cubicBezTo>
                  <a:pt x="466616" y="1183129"/>
                  <a:pt x="494832" y="1177753"/>
                  <a:pt x="520360" y="1180441"/>
                </a:cubicBezTo>
                <a:lnTo>
                  <a:pt x="513642" y="1176409"/>
                </a:lnTo>
                <a:lnTo>
                  <a:pt x="587539" y="1048740"/>
                </a:lnTo>
                <a:cubicBezTo>
                  <a:pt x="591569" y="1042020"/>
                  <a:pt x="595600" y="1033957"/>
                  <a:pt x="605005" y="1029925"/>
                </a:cubicBezTo>
                <a:cubicBezTo>
                  <a:pt x="609036" y="1027238"/>
                  <a:pt x="613067" y="1025894"/>
                  <a:pt x="617098" y="1024550"/>
                </a:cubicBezTo>
                <a:cubicBezTo>
                  <a:pt x="621128" y="1023206"/>
                  <a:pt x="627846" y="1020518"/>
                  <a:pt x="627846" y="1019174"/>
                </a:cubicBezTo>
                <a:cubicBezTo>
                  <a:pt x="627846" y="1017830"/>
                  <a:pt x="626503" y="1016486"/>
                  <a:pt x="625159" y="1015142"/>
                </a:cubicBezTo>
                <a:cubicBezTo>
                  <a:pt x="623816" y="1012455"/>
                  <a:pt x="621128" y="1009767"/>
                  <a:pt x="619785" y="1005735"/>
                </a:cubicBezTo>
                <a:cubicBezTo>
                  <a:pt x="618441" y="997672"/>
                  <a:pt x="622472" y="990952"/>
                  <a:pt x="623816" y="986921"/>
                </a:cubicBezTo>
                <a:cubicBezTo>
                  <a:pt x="639938" y="957355"/>
                  <a:pt x="657405" y="927789"/>
                  <a:pt x="678902" y="900912"/>
                </a:cubicBezTo>
                <a:cubicBezTo>
                  <a:pt x="688307" y="890160"/>
                  <a:pt x="699056" y="876721"/>
                  <a:pt x="713835" y="871346"/>
                </a:cubicBezTo>
                <a:cubicBezTo>
                  <a:pt x="707118" y="852532"/>
                  <a:pt x="682933" y="840436"/>
                  <a:pt x="674872" y="836405"/>
                </a:cubicBezTo>
                <a:close/>
              </a:path>
            </a:pathLst>
          </a:custGeom>
          <a:solidFill>
            <a:schemeClr val="bg1"/>
          </a:solidFill>
          <a:ln>
            <a:noFill/>
          </a:ln>
        </p:spPr>
        <p:txBody>
          <a:bodyPr vert="horz" wrap="square" lIns="91440" tIns="45720" rIns="91440" bIns="45720" numCol="1" anchor="ctr" anchorCtr="0" compatLnSpc="1">
            <a:prstTxWarp prst="textNoShape">
              <a:avLst/>
            </a:prstTxWarp>
          </a:bodyPr>
          <a:lstStyle/>
          <a:p>
            <a:endParaRPr lang="en-IE"/>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9"/>
          <p:cNvSpPr txBox="1">
            <a:spLocks noGrp="1"/>
          </p:cNvSpPr>
          <p:nvPr>
            <p:ph type="body" idx="1"/>
          </p:nvPr>
        </p:nvSpPr>
        <p:spPr>
          <a:xfrm>
            <a:off x="839416" y="1124744"/>
            <a:ext cx="2146200" cy="158435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9465E"/>
              </a:buClr>
              <a:buSzPts val="3600"/>
              <a:buNone/>
            </a:pPr>
            <a:r>
              <a:rPr lang="en-US" dirty="0"/>
              <a:t>Oat Waste stream</a:t>
            </a:r>
            <a:endParaRPr dirty="0"/>
          </a:p>
        </p:txBody>
      </p:sp>
      <p:sp>
        <p:nvSpPr>
          <p:cNvPr id="201" name="Google Shape;201;p9"/>
          <p:cNvSpPr txBox="1"/>
          <p:nvPr/>
        </p:nvSpPr>
        <p:spPr>
          <a:xfrm>
            <a:off x="695400" y="3501008"/>
            <a:ext cx="2254800" cy="2308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9465E"/>
                </a:solidFill>
                <a:latin typeface="Calibri"/>
                <a:ea typeface="Calibri"/>
                <a:cs typeface="Calibri"/>
                <a:sym typeface="Calibri"/>
              </a:rPr>
              <a:t>Identifying the main production stages and the potential uses for oat by-products, showcasing the diverse applications of oat waste in a circular economy. ​</a:t>
            </a:r>
            <a:endParaRPr sz="1800" b="0" i="0" u="none" strike="noStrike" cap="none" dirty="0">
              <a:solidFill>
                <a:srgbClr val="09465E"/>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B1EED077-D08E-B530-DB4F-A84FB9055DA9}"/>
              </a:ext>
            </a:extLst>
          </p:cNvPr>
          <p:cNvPicPr>
            <a:picLocks noChangeAspect="1"/>
          </p:cNvPicPr>
          <p:nvPr/>
        </p:nvPicPr>
        <p:blipFill>
          <a:blip r:embed="rId3"/>
          <a:srcRect/>
          <a:stretch/>
        </p:blipFill>
        <p:spPr>
          <a:xfrm>
            <a:off x="3857010" y="655441"/>
            <a:ext cx="6051140" cy="5694600"/>
          </a:xfrm>
          <a:prstGeom prst="rect">
            <a:avLst/>
          </a:prstGeom>
          <a:ln>
            <a:solidFill>
              <a:srgbClr val="09465E"/>
            </a:solid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3"/>
          <p:cNvSpPr txBox="1">
            <a:spLocks noGrp="1"/>
          </p:cNvSpPr>
          <p:nvPr>
            <p:ph type="body" idx="1"/>
          </p:nvPr>
        </p:nvSpPr>
        <p:spPr>
          <a:xfrm>
            <a:off x="575466" y="401891"/>
            <a:ext cx="10053000" cy="803700"/>
          </a:xfrm>
          <a:prstGeom prst="rect">
            <a:avLst/>
          </a:prstGeom>
          <a:solidFill>
            <a:schemeClr val="bg1"/>
          </a:solid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9465E"/>
              </a:buClr>
              <a:buSzPts val="3600"/>
              <a:buNone/>
            </a:pPr>
            <a:r>
              <a:rPr lang="en-US" sz="2700" dirty="0"/>
              <a:t>OATS – super grain </a:t>
            </a:r>
            <a:endParaRPr sz="2700" dirty="0"/>
          </a:p>
        </p:txBody>
      </p:sp>
      <p:sp>
        <p:nvSpPr>
          <p:cNvPr id="165" name="Google Shape;165;p3"/>
          <p:cNvSpPr txBox="1">
            <a:spLocks noGrp="1"/>
          </p:cNvSpPr>
          <p:nvPr>
            <p:ph type="body" idx="2"/>
          </p:nvPr>
        </p:nvSpPr>
        <p:spPr>
          <a:xfrm>
            <a:off x="551384" y="1196752"/>
            <a:ext cx="10771500" cy="531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9465E"/>
              </a:buClr>
              <a:buSzPts val="2400"/>
              <a:buNone/>
            </a:pPr>
            <a:r>
              <a:rPr lang="en-US" sz="2000" dirty="0"/>
              <a:t>Oats are used to make oat bread, flakes for many different purposes, biscuits, drinks, yogurt-like products, meat substitutes such as rolled oats, oat flour and oat balls, oat pasta, various snacks, chocolate, licorice and ice cream. (The secondary stage products).</a:t>
            </a:r>
          </a:p>
          <a:p>
            <a:pPr marL="228600" lvl="0" indent="-228600" algn="l" rtl="0">
              <a:lnSpc>
                <a:spcPct val="103333"/>
              </a:lnSpc>
              <a:spcBef>
                <a:spcPts val="0"/>
              </a:spcBef>
              <a:spcAft>
                <a:spcPts val="0"/>
              </a:spcAft>
              <a:buClr>
                <a:srgbClr val="09465E"/>
              </a:buClr>
              <a:buSzPts val="2400"/>
              <a:buNone/>
            </a:pPr>
            <a:endParaRPr lang="en-US" sz="2000" dirty="0">
              <a:solidFill>
                <a:srgbClr val="000000"/>
              </a:solidFill>
              <a:latin typeface="Montserrat"/>
              <a:sym typeface="Montserrat"/>
            </a:endParaRPr>
          </a:p>
          <a:p>
            <a:pPr marL="228600" lvl="0" indent="-228600" algn="l" rtl="0">
              <a:lnSpc>
                <a:spcPct val="103333"/>
              </a:lnSpc>
              <a:spcBef>
                <a:spcPts val="0"/>
              </a:spcBef>
              <a:spcAft>
                <a:spcPts val="0"/>
              </a:spcAft>
              <a:buClr>
                <a:srgbClr val="09465E"/>
              </a:buClr>
              <a:buSzPts val="2400"/>
              <a:buNone/>
            </a:pPr>
            <a:r>
              <a:rPr lang="en-US" sz="2000" b="1" dirty="0"/>
              <a:t>Why oats as a primary product?</a:t>
            </a:r>
          </a:p>
          <a:p>
            <a:pPr marL="228600" lvl="0" indent="-228600" algn="l" rtl="0">
              <a:lnSpc>
                <a:spcPct val="103333"/>
              </a:lnSpc>
              <a:spcBef>
                <a:spcPts val="0"/>
              </a:spcBef>
              <a:spcAft>
                <a:spcPts val="0"/>
              </a:spcAft>
              <a:buClr>
                <a:srgbClr val="09465E"/>
              </a:buClr>
              <a:buSzPts val="2400"/>
              <a:buNone/>
            </a:pPr>
            <a:endParaRPr lang="en-US" sz="1200" b="1" dirty="0"/>
          </a:p>
          <a:p>
            <a:pPr marL="0" indent="0">
              <a:lnSpc>
                <a:spcPct val="100000"/>
              </a:lnSpc>
            </a:pPr>
            <a:r>
              <a:rPr lang="en-US" sz="2000" dirty="0"/>
              <a:t>Oat's properties and chemical composition, such as beta-glucan, protein, fatty and fatty acid concentrations, reinforce the view that oats can be used versatilely in both the food and feed sectors.</a:t>
            </a:r>
          </a:p>
          <a:p>
            <a:pPr marL="228600" lvl="0" indent="-228600" algn="l" rtl="0">
              <a:lnSpc>
                <a:spcPct val="103333"/>
              </a:lnSpc>
              <a:spcBef>
                <a:spcPts val="0"/>
              </a:spcBef>
              <a:spcAft>
                <a:spcPts val="0"/>
              </a:spcAft>
              <a:buClr>
                <a:srgbClr val="09465E"/>
              </a:buClr>
              <a:buSzPts val="2400"/>
              <a:buNone/>
            </a:pPr>
            <a:endParaRPr sz="1200" dirty="0"/>
          </a:p>
          <a:p>
            <a:pPr marL="228600" lvl="0" indent="-215900" algn="l" rtl="0">
              <a:lnSpc>
                <a:spcPct val="103333"/>
              </a:lnSpc>
              <a:spcBef>
                <a:spcPts val="1200"/>
              </a:spcBef>
              <a:spcAft>
                <a:spcPts val="0"/>
              </a:spcAft>
              <a:buClr>
                <a:srgbClr val="09465E"/>
              </a:buClr>
              <a:buSzPts val="2200"/>
              <a:buFont typeface="Calibri"/>
              <a:buAutoNum type="arabicPeriod"/>
            </a:pPr>
            <a:r>
              <a:rPr lang="en-US" sz="2000" b="1" dirty="0"/>
              <a:t> High market demand and basic food product</a:t>
            </a:r>
            <a:r>
              <a:rPr lang="en-US" sz="2000" dirty="0"/>
              <a:t>: tasty, healthy, affordable, various product applications</a:t>
            </a:r>
          </a:p>
          <a:p>
            <a:pPr marL="228600" indent="-215900">
              <a:spcBef>
                <a:spcPts val="1200"/>
              </a:spcBef>
              <a:buSzPts val="2200"/>
              <a:buFont typeface="Calibri"/>
              <a:buAutoNum type="arabicPeriod"/>
            </a:pPr>
            <a:r>
              <a:rPr lang="en-US" sz="2000" b="1" dirty="0"/>
              <a:t> Efficient use of oats:</a:t>
            </a:r>
            <a:r>
              <a:rPr lang="en-US" sz="2000" dirty="0"/>
              <a:t> food supplements, packing material, cosmetics, pharmaceutical industry, animal feed, bio-fertilizer, bio-fuel, textile industry (The Tertiary stage products)</a:t>
            </a:r>
          </a:p>
          <a:p>
            <a:pPr marL="228600" indent="-215900">
              <a:spcBef>
                <a:spcPts val="1200"/>
              </a:spcBef>
              <a:buSzPts val="2200"/>
              <a:buFont typeface="Calibri"/>
              <a:buAutoNum type="arabicPeriod"/>
            </a:pPr>
            <a:r>
              <a:rPr lang="en-US" sz="2000" b="1" dirty="0"/>
              <a:t>Versatility of by-products: </a:t>
            </a:r>
            <a:r>
              <a:rPr lang="en-US" sz="2000" dirty="0"/>
              <a:t>by-products such as chaff, shell fractions and by-streams from the milling industry.</a:t>
            </a:r>
            <a:endParaRPr sz="2000" dirty="0"/>
          </a:p>
          <a:p>
            <a:pPr marL="228600" lvl="0" indent="-215900" algn="l" rtl="0">
              <a:lnSpc>
                <a:spcPct val="103333"/>
              </a:lnSpc>
              <a:spcBef>
                <a:spcPts val="1200"/>
              </a:spcBef>
              <a:spcAft>
                <a:spcPts val="0"/>
              </a:spcAft>
              <a:buSzPts val="2200"/>
              <a:buAutoNum type="arabicPeriod"/>
            </a:pPr>
            <a:endParaRPr sz="20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4"/>
          <p:cNvSpPr txBox="1">
            <a:spLocks noGrp="1"/>
          </p:cNvSpPr>
          <p:nvPr>
            <p:ph type="body" idx="1"/>
          </p:nvPr>
        </p:nvSpPr>
        <p:spPr>
          <a:xfrm>
            <a:off x="724985" y="412370"/>
            <a:ext cx="4991100" cy="992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9465E"/>
              </a:buClr>
              <a:buSzPts val="3600"/>
              <a:buNone/>
            </a:pPr>
            <a:r>
              <a:rPr lang="en-US" dirty="0"/>
              <a:t>Oat Waste Streams</a:t>
            </a:r>
            <a:endParaRPr dirty="0"/>
          </a:p>
          <a:p>
            <a:pPr marL="0" lvl="0" indent="0" algn="l" rtl="0">
              <a:lnSpc>
                <a:spcPct val="90000"/>
              </a:lnSpc>
              <a:spcBef>
                <a:spcPts val="1000"/>
              </a:spcBef>
              <a:spcAft>
                <a:spcPts val="0"/>
              </a:spcAft>
              <a:buClr>
                <a:srgbClr val="09465E"/>
              </a:buClr>
              <a:buSzPts val="3600"/>
              <a:buNone/>
            </a:pPr>
            <a:endParaRPr dirty="0"/>
          </a:p>
        </p:txBody>
      </p:sp>
      <p:sp>
        <p:nvSpPr>
          <p:cNvPr id="172" name="Google Shape;172;p4"/>
          <p:cNvSpPr txBox="1">
            <a:spLocks noGrp="1"/>
          </p:cNvSpPr>
          <p:nvPr>
            <p:ph type="body" idx="3"/>
          </p:nvPr>
        </p:nvSpPr>
        <p:spPr>
          <a:xfrm>
            <a:off x="6096000" y="170323"/>
            <a:ext cx="6168008" cy="5968958"/>
          </a:xfrm>
          <a:prstGeom prst="rect">
            <a:avLst/>
          </a:prstGeom>
          <a:noFill/>
          <a:ln>
            <a:noFill/>
          </a:ln>
        </p:spPr>
        <p:txBody>
          <a:bodyPr spcFirstLastPara="1" wrap="square" lIns="91425" tIns="45700" rIns="91425" bIns="45700" anchor="t" anchorCtr="0">
            <a:noAutofit/>
          </a:bodyPr>
          <a:lstStyle/>
          <a:p>
            <a:pPr marL="228600" lvl="0" indent="0" algn="l" rtl="0">
              <a:lnSpc>
                <a:spcPct val="103333"/>
              </a:lnSpc>
              <a:spcBef>
                <a:spcPts val="0"/>
              </a:spcBef>
              <a:spcAft>
                <a:spcPts val="0"/>
              </a:spcAft>
              <a:buClr>
                <a:srgbClr val="09465E"/>
              </a:buClr>
              <a:buSzPts val="2400"/>
              <a:buNone/>
            </a:pPr>
            <a:r>
              <a:rPr lang="en-US" dirty="0"/>
              <a:t>Oats offer a wide range of by-products that can be transformed into value-added products in addition to food and drink. </a:t>
            </a:r>
            <a:endParaRPr dirty="0"/>
          </a:p>
          <a:p>
            <a:pPr marL="228600" lvl="0" indent="0" algn="l" rtl="0">
              <a:lnSpc>
                <a:spcPct val="103333"/>
              </a:lnSpc>
              <a:spcBef>
                <a:spcPts val="0"/>
              </a:spcBef>
              <a:spcAft>
                <a:spcPts val="0"/>
              </a:spcAft>
              <a:buClr>
                <a:srgbClr val="09465E"/>
              </a:buClr>
              <a:buSzPts val="2400"/>
              <a:buNone/>
            </a:pPr>
            <a:endParaRPr dirty="0"/>
          </a:p>
          <a:p>
            <a:pPr marL="228600" lvl="0" indent="0" algn="l" rtl="0">
              <a:lnSpc>
                <a:spcPct val="103333"/>
              </a:lnSpc>
              <a:spcBef>
                <a:spcPts val="0"/>
              </a:spcBef>
              <a:spcAft>
                <a:spcPts val="0"/>
              </a:spcAft>
              <a:buClr>
                <a:srgbClr val="09465E"/>
              </a:buClr>
              <a:buSzPts val="2400"/>
              <a:buNone/>
            </a:pPr>
            <a:r>
              <a:rPr lang="en-US" dirty="0"/>
              <a:t>In the following slides, we can see some examples of products that can be made from oat waste, such as chaff, shell fractions:</a:t>
            </a:r>
          </a:p>
          <a:p>
            <a:pPr marL="228600" lvl="0" indent="0" algn="l" rtl="0">
              <a:lnSpc>
                <a:spcPct val="103333"/>
              </a:lnSpc>
              <a:spcBef>
                <a:spcPts val="0"/>
              </a:spcBef>
              <a:spcAft>
                <a:spcPts val="0"/>
              </a:spcAft>
              <a:buClr>
                <a:srgbClr val="09465E"/>
              </a:buClr>
              <a:buSzPts val="2400"/>
              <a:buNone/>
            </a:pPr>
            <a:endParaRPr lang="en-US" sz="2200" dirty="0"/>
          </a:p>
          <a:p>
            <a:pPr marL="539750" indent="0">
              <a:lnSpc>
                <a:spcPct val="100000"/>
              </a:lnSpc>
              <a:buSzPts val="2200"/>
              <a:buFont typeface="Arial" panose="020B0604020202020204" pitchFamily="34" charset="0"/>
              <a:buChar char="•"/>
            </a:pPr>
            <a:r>
              <a:rPr lang="en-US" dirty="0"/>
              <a:t> food supplements</a:t>
            </a:r>
          </a:p>
          <a:p>
            <a:pPr marL="539750" indent="0">
              <a:lnSpc>
                <a:spcPct val="100000"/>
              </a:lnSpc>
              <a:buSzPts val="2200"/>
              <a:buFont typeface="Arial" panose="020B0604020202020204" pitchFamily="34" charset="0"/>
              <a:buChar char="•"/>
            </a:pPr>
            <a:r>
              <a:rPr lang="en-US" dirty="0"/>
              <a:t> packing material</a:t>
            </a:r>
          </a:p>
          <a:p>
            <a:pPr marL="539750" indent="0">
              <a:lnSpc>
                <a:spcPct val="100000"/>
              </a:lnSpc>
              <a:buSzPts val="2200"/>
              <a:buFont typeface="Arial" panose="020B0604020202020204" pitchFamily="34" charset="0"/>
              <a:buChar char="•"/>
            </a:pPr>
            <a:r>
              <a:rPr lang="en-US" dirty="0"/>
              <a:t> cosmetics</a:t>
            </a:r>
          </a:p>
          <a:p>
            <a:pPr marL="539750" indent="0">
              <a:lnSpc>
                <a:spcPct val="100000"/>
              </a:lnSpc>
              <a:buSzPts val="2200"/>
              <a:buFont typeface="Arial" panose="020B0604020202020204" pitchFamily="34" charset="0"/>
              <a:buChar char="•"/>
            </a:pPr>
            <a:r>
              <a:rPr lang="en-US" dirty="0"/>
              <a:t> pharmaceutical usage</a:t>
            </a:r>
          </a:p>
          <a:p>
            <a:pPr marL="539750" indent="0">
              <a:lnSpc>
                <a:spcPct val="100000"/>
              </a:lnSpc>
              <a:buSzPts val="2200"/>
              <a:buFont typeface="Arial" panose="020B0604020202020204" pitchFamily="34" charset="0"/>
              <a:buChar char="•"/>
            </a:pPr>
            <a:r>
              <a:rPr lang="en-US" dirty="0"/>
              <a:t> animal feed</a:t>
            </a:r>
          </a:p>
          <a:p>
            <a:pPr marL="539750" indent="0">
              <a:lnSpc>
                <a:spcPct val="100000"/>
              </a:lnSpc>
              <a:buSzPts val="2200"/>
              <a:buFont typeface="Arial" panose="020B0604020202020204" pitchFamily="34" charset="0"/>
              <a:buChar char="•"/>
            </a:pPr>
            <a:r>
              <a:rPr lang="en-US" dirty="0"/>
              <a:t> bio-</a:t>
            </a:r>
            <a:r>
              <a:rPr lang="en-US" dirty="0" err="1"/>
              <a:t>fertiliser</a:t>
            </a:r>
          </a:p>
          <a:p>
            <a:pPr marL="539750" indent="0">
              <a:lnSpc>
                <a:spcPct val="100000"/>
              </a:lnSpc>
              <a:buSzPts val="2200"/>
              <a:buFont typeface="Arial" panose="020B0604020202020204" pitchFamily="34" charset="0"/>
              <a:buChar char="•"/>
            </a:pPr>
            <a:r>
              <a:rPr lang="en-US" dirty="0"/>
              <a:t> bio-fuel</a:t>
            </a:r>
          </a:p>
          <a:p>
            <a:pPr marL="539750" indent="0">
              <a:lnSpc>
                <a:spcPct val="100000"/>
              </a:lnSpc>
              <a:buSzPts val="2200"/>
              <a:buFont typeface="Arial" panose="020B0604020202020204" pitchFamily="34" charset="0"/>
              <a:buChar char="•"/>
            </a:pPr>
            <a:r>
              <a:rPr lang="en-US" dirty="0"/>
              <a:t> textile applications</a:t>
            </a:r>
          </a:p>
          <a:p>
            <a:pPr marL="457200" lvl="0" indent="0" algn="l" rtl="0">
              <a:lnSpc>
                <a:spcPct val="103333"/>
              </a:lnSpc>
              <a:spcBef>
                <a:spcPts val="0"/>
              </a:spcBef>
              <a:spcAft>
                <a:spcPts val="0"/>
              </a:spcAft>
              <a:buNone/>
            </a:pPr>
            <a:endParaRPr sz="2200" dirty="0"/>
          </a:p>
          <a:p>
            <a:pPr marL="1371600" lvl="0" indent="0" algn="l" rtl="0">
              <a:lnSpc>
                <a:spcPct val="115000"/>
              </a:lnSpc>
              <a:spcBef>
                <a:spcPts val="1200"/>
              </a:spcBef>
              <a:spcAft>
                <a:spcPts val="0"/>
              </a:spcAft>
              <a:buSzPts val="2400"/>
              <a:buNone/>
            </a:pPr>
            <a:endParaRPr sz="2200" dirty="0">
              <a:solidFill>
                <a:srgbClr val="011E3B"/>
              </a:solidFill>
            </a:endParaRPr>
          </a:p>
          <a:p>
            <a:pPr marL="228600" lvl="0" indent="0" algn="l" rtl="0">
              <a:lnSpc>
                <a:spcPct val="103333"/>
              </a:lnSpc>
              <a:spcBef>
                <a:spcPts val="2000"/>
              </a:spcBef>
              <a:spcAft>
                <a:spcPts val="0"/>
              </a:spcAft>
              <a:buSzPts val="2400"/>
              <a:buNone/>
            </a:pPr>
            <a:endParaRPr sz="2200" dirty="0">
              <a:solidFill>
                <a:srgbClr val="011E3B"/>
              </a:solidFill>
            </a:endParaRPr>
          </a:p>
        </p:txBody>
      </p:sp>
      <p:pic>
        <p:nvPicPr>
          <p:cNvPr id="2" name="Kuva 1" descr="Piles of various wholegrain foods">
            <a:extLst>
              <a:ext uri="{FF2B5EF4-FFF2-40B4-BE49-F238E27FC236}">
                <a16:creationId xmlns:a16="http://schemas.microsoft.com/office/drawing/2014/main" id="{84C34BE1-E168-CFD3-41AE-E7A66B61E6F4}"/>
              </a:ext>
            </a:extLst>
          </p:cNvPr>
          <p:cNvPicPr>
            <a:picLocks noChangeAspect="1"/>
          </p:cNvPicPr>
          <p:nvPr/>
        </p:nvPicPr>
        <p:blipFill>
          <a:blip r:embed="rId3"/>
          <a:srcRect/>
          <a:stretch/>
        </p:blipFill>
        <p:spPr>
          <a:xfrm>
            <a:off x="583364" y="2060848"/>
            <a:ext cx="5153433" cy="396044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2" name="Kuva 1" descr="Piles of various wholegrain foods">
            <a:extLst>
              <a:ext uri="{FF2B5EF4-FFF2-40B4-BE49-F238E27FC236}">
                <a16:creationId xmlns:a16="http://schemas.microsoft.com/office/drawing/2014/main" id="{8A58F242-8230-A5EF-C1D0-5FE6ABEB1C0E}"/>
              </a:ext>
            </a:extLst>
          </p:cNvPr>
          <p:cNvPicPr>
            <a:picLocks noChangeAspect="1"/>
          </p:cNvPicPr>
          <p:nvPr/>
        </p:nvPicPr>
        <p:blipFill>
          <a:blip r:embed="rId3"/>
          <a:srcRect/>
          <a:stretch/>
        </p:blipFill>
        <p:spPr>
          <a:xfrm rot="16200000">
            <a:off x="-937679" y="3255022"/>
            <a:ext cx="5515774" cy="3676284"/>
          </a:xfrm>
          <a:prstGeom prst="rect">
            <a:avLst/>
          </a:prstGeom>
        </p:spPr>
      </p:pic>
      <p:sp>
        <p:nvSpPr>
          <p:cNvPr id="178" name="Google Shape;178;p5"/>
          <p:cNvSpPr txBox="1">
            <a:spLocks noGrp="1"/>
          </p:cNvSpPr>
          <p:nvPr>
            <p:ph type="body" idx="1"/>
          </p:nvPr>
        </p:nvSpPr>
        <p:spPr>
          <a:xfrm>
            <a:off x="4799856" y="836712"/>
            <a:ext cx="6341700" cy="5166300"/>
          </a:xfrm>
          <a:prstGeom prst="rect">
            <a:avLst/>
          </a:prstGeom>
          <a:noFill/>
          <a:ln>
            <a:noFill/>
          </a:ln>
        </p:spPr>
        <p:txBody>
          <a:bodyPr spcFirstLastPara="1" wrap="square" lIns="91425" tIns="45700" rIns="91425" bIns="45700" anchor="t" anchorCtr="0">
            <a:noAutofit/>
          </a:bodyPr>
          <a:lstStyle/>
          <a:p>
            <a:pPr marL="82550" lvl="0" indent="0" algn="l" rtl="0">
              <a:spcBef>
                <a:spcPts val="0"/>
              </a:spcBef>
              <a:spcAft>
                <a:spcPts val="0"/>
              </a:spcAft>
              <a:buSzPts val="2300"/>
            </a:pPr>
            <a:endParaRPr lang="en-US" sz="2200" dirty="0"/>
          </a:p>
          <a:p>
            <a:pPr indent="-374650">
              <a:buSzPts val="2300"/>
              <a:buFont typeface="Arial"/>
              <a:buChar char="•"/>
            </a:pPr>
            <a:r>
              <a:rPr lang="en-US" sz="2200" b="1" dirty="0"/>
              <a:t>Oat cuts and waste </a:t>
            </a:r>
            <a:r>
              <a:rPr lang="en-US" sz="2200" dirty="0"/>
              <a:t>can be dehydrated and ground to produce oat flour, oat xylitol, which can be used in baked goods, sauces and as a thickener, emulsifier, </a:t>
            </a:r>
            <a:r>
              <a:rPr lang="en-US" sz="2200" dirty="0" err="1"/>
              <a:t>texturiser</a:t>
            </a:r>
            <a:r>
              <a:rPr lang="en-US" sz="2200" dirty="0"/>
              <a:t>, </a:t>
            </a:r>
            <a:r>
              <a:rPr lang="en-US" sz="2200" dirty="0">
                <a:hlinkClick r:id="rId4"/>
              </a:rPr>
              <a:t>gourmet products</a:t>
            </a:r>
            <a:endParaRPr lang="en-US" sz="2200" dirty="0"/>
          </a:p>
          <a:p>
            <a:pPr marL="82550" lvl="0" indent="0" algn="l" rtl="0">
              <a:spcBef>
                <a:spcPts val="0"/>
              </a:spcBef>
              <a:spcAft>
                <a:spcPts val="0"/>
              </a:spcAft>
              <a:buSzPts val="2300"/>
            </a:pPr>
            <a:endParaRPr lang="en-US" sz="2200" b="1" dirty="0"/>
          </a:p>
          <a:p>
            <a:pPr marL="457200" lvl="0" indent="-374650" algn="l" rtl="0">
              <a:spcBef>
                <a:spcPts val="0"/>
              </a:spcBef>
              <a:spcAft>
                <a:spcPts val="0"/>
              </a:spcAft>
              <a:buSzPts val="2300"/>
              <a:buChar char="•"/>
            </a:pPr>
            <a:r>
              <a:rPr lang="en-US" sz="2200" b="1" dirty="0"/>
              <a:t>Supplements: </a:t>
            </a:r>
            <a:r>
              <a:rPr lang="en-US" sz="2200" dirty="0"/>
              <a:t>Oats contain </a:t>
            </a:r>
            <a:r>
              <a:rPr lang="en-US" sz="2200" dirty="0" err="1"/>
              <a:t>fibre</a:t>
            </a:r>
            <a:r>
              <a:rPr lang="en-US" sz="2200" dirty="0"/>
              <a:t>, antioxidants and vitamins, making them useful in the production of food supplements.</a:t>
            </a:r>
          </a:p>
          <a:p>
            <a:pPr marL="457200" lvl="0" indent="-374650" algn="l" rtl="0">
              <a:spcBef>
                <a:spcPts val="0"/>
              </a:spcBef>
              <a:spcAft>
                <a:spcPts val="0"/>
              </a:spcAft>
              <a:buSzPts val="2300"/>
            </a:pPr>
            <a:endParaRPr sz="2200" dirty="0"/>
          </a:p>
          <a:p>
            <a:pPr marL="457200" lvl="0" indent="-374650" algn="l" rtl="0">
              <a:spcBef>
                <a:spcPts val="0"/>
              </a:spcBef>
              <a:spcAft>
                <a:spcPts val="0"/>
              </a:spcAft>
              <a:buSzPts val="2300"/>
              <a:buChar char="•"/>
            </a:pPr>
            <a:r>
              <a:rPr lang="en-US" sz="2200" b="1" dirty="0"/>
              <a:t>Animal feed: </a:t>
            </a:r>
            <a:r>
              <a:rPr lang="en-US" sz="2200" dirty="0"/>
              <a:t>Oat waste streams can be used as feed as long as they are properly processed to remove any toxins.</a:t>
            </a:r>
            <a:endParaRPr sz="2200" dirty="0">
              <a:solidFill>
                <a:srgbClr val="09465E"/>
              </a:solidFill>
            </a:endParaRPr>
          </a:p>
        </p:txBody>
      </p:sp>
      <p:sp>
        <p:nvSpPr>
          <p:cNvPr id="179" name="Google Shape;179;p5"/>
          <p:cNvSpPr txBox="1">
            <a:spLocks noGrp="1"/>
          </p:cNvSpPr>
          <p:nvPr>
            <p:ph type="body" idx="2"/>
          </p:nvPr>
        </p:nvSpPr>
        <p:spPr>
          <a:xfrm>
            <a:off x="0" y="260648"/>
            <a:ext cx="4295800" cy="1219017"/>
          </a:xfrm>
          <a:prstGeom prst="rect">
            <a:avLst/>
          </a:prstGeom>
          <a:solidFill>
            <a:srgbClr val="60BA47"/>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600"/>
              <a:buNone/>
            </a:pPr>
            <a:r>
              <a:rPr lang="en-US" sz="2800" b="1" dirty="0"/>
              <a:t>Oat waste as a raw material for other industries</a:t>
            </a:r>
            <a:endParaRPr sz="2800" dirty="0"/>
          </a:p>
        </p:txBody>
      </p:sp>
      <p:sp>
        <p:nvSpPr>
          <p:cNvPr id="180" name="Google Shape;180;p5"/>
          <p:cNvSpPr/>
          <p:nvPr/>
        </p:nvSpPr>
        <p:spPr>
          <a:xfrm>
            <a:off x="-6636068" y="3065953"/>
            <a:ext cx="9288048" cy="4785098"/>
          </a:xfrm>
          <a:custGeom>
            <a:avLst/>
            <a:gdLst/>
            <a:ahLst/>
            <a:cxnLst/>
            <a:rect l="l" t="t" r="r" b="b"/>
            <a:pathLst>
              <a:path w="9288048" h="4785098" extrusionOk="0">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lt1">
              <a:alpha val="4745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6"/>
          <p:cNvSpPr txBox="1">
            <a:spLocks noGrp="1"/>
          </p:cNvSpPr>
          <p:nvPr>
            <p:ph type="body" idx="1"/>
          </p:nvPr>
        </p:nvSpPr>
        <p:spPr>
          <a:xfrm>
            <a:off x="4799856" y="836712"/>
            <a:ext cx="6341700" cy="5166300"/>
          </a:xfrm>
          <a:prstGeom prst="rect">
            <a:avLst/>
          </a:prstGeom>
          <a:noFill/>
          <a:ln>
            <a:noFill/>
          </a:ln>
        </p:spPr>
        <p:txBody>
          <a:bodyPr spcFirstLastPara="1" wrap="square" lIns="91425" tIns="45700" rIns="91425" bIns="45700" anchor="t" anchorCtr="0">
            <a:noAutofit/>
          </a:bodyPr>
          <a:lstStyle/>
          <a:p>
            <a:pPr marL="419100" indent="-342900">
              <a:lnSpc>
                <a:spcPct val="115000"/>
              </a:lnSpc>
              <a:buFont typeface="Arial" panose="020B0604020202020204" pitchFamily="34" charset="0"/>
              <a:buChar char="•"/>
            </a:pPr>
            <a:r>
              <a:rPr lang="en-US" sz="2200" b="1" dirty="0"/>
              <a:t>Bio-fertilizer </a:t>
            </a:r>
            <a:r>
              <a:rPr lang="en-US" sz="2200" dirty="0">
                <a:hlinkClick r:id="rId3"/>
              </a:rPr>
              <a:t>– back to a field</a:t>
            </a:r>
            <a:endParaRPr lang="en-US" sz="2200" dirty="0"/>
          </a:p>
          <a:p>
            <a:pPr indent="-381000">
              <a:lnSpc>
                <a:spcPct val="115000"/>
              </a:lnSpc>
              <a:buFont typeface="Arial"/>
              <a:buChar char="•"/>
            </a:pPr>
            <a:endParaRPr lang="en-US" sz="2200" b="1" dirty="0"/>
          </a:p>
          <a:p>
            <a:pPr indent="-381000">
              <a:lnSpc>
                <a:spcPct val="115000"/>
              </a:lnSpc>
              <a:buFont typeface="Arial"/>
              <a:buChar char="•"/>
            </a:pPr>
            <a:r>
              <a:rPr lang="en-US" sz="2200" b="1" dirty="0"/>
              <a:t>Biofuel: </a:t>
            </a:r>
            <a:r>
              <a:rPr lang="en-US" sz="2200" dirty="0"/>
              <a:t>As an organic waste, oats can be used as a raw material </a:t>
            </a:r>
            <a:r>
              <a:rPr lang="en-US" sz="2200"/>
              <a:t>to produce</a:t>
            </a:r>
            <a:r>
              <a:rPr lang="en-US" sz="2200" dirty="0"/>
              <a:t> biofuels through fermentation processes.</a:t>
            </a:r>
          </a:p>
          <a:p>
            <a:pPr marL="457200" lvl="0" indent="-381000" algn="l" rtl="0">
              <a:lnSpc>
                <a:spcPct val="115000"/>
              </a:lnSpc>
              <a:spcBef>
                <a:spcPts val="0"/>
              </a:spcBef>
              <a:spcAft>
                <a:spcPts val="0"/>
              </a:spcAft>
              <a:buSzPts val="2400"/>
            </a:pPr>
            <a:endParaRPr sz="2200" dirty="0"/>
          </a:p>
          <a:p>
            <a:pPr marL="457200" lvl="0" indent="-381000" algn="l" rtl="0">
              <a:lnSpc>
                <a:spcPct val="115000"/>
              </a:lnSpc>
              <a:spcBef>
                <a:spcPts val="0"/>
              </a:spcBef>
              <a:spcAft>
                <a:spcPts val="0"/>
              </a:spcAft>
              <a:buSzPts val="2400"/>
              <a:buChar char="•"/>
            </a:pPr>
            <a:r>
              <a:rPr lang="en-US" sz="2200" b="1" dirty="0"/>
              <a:t>Biogas production: </a:t>
            </a:r>
            <a:r>
              <a:rPr lang="en-US" sz="2200" dirty="0"/>
              <a:t>Through anaerobic digestion, oat waste can be converted into biogas, which can be used as a renewable energy source.</a:t>
            </a:r>
          </a:p>
          <a:p>
            <a:pPr marL="457200" lvl="0" indent="-381000" algn="l" rtl="0">
              <a:lnSpc>
                <a:spcPct val="115000"/>
              </a:lnSpc>
              <a:spcBef>
                <a:spcPts val="0"/>
              </a:spcBef>
              <a:spcAft>
                <a:spcPts val="0"/>
              </a:spcAft>
              <a:buSzPts val="2400"/>
              <a:buChar char="•"/>
            </a:pPr>
            <a:endParaRPr lang="en-US" sz="2200" dirty="0"/>
          </a:p>
          <a:p>
            <a:pPr indent="-381000">
              <a:lnSpc>
                <a:spcPct val="115000"/>
              </a:lnSpc>
              <a:buFont typeface="Arial"/>
              <a:buChar char="•"/>
            </a:pPr>
            <a:r>
              <a:rPr lang="en-US" sz="2200" b="1" dirty="0"/>
              <a:t>Cosmetics: </a:t>
            </a:r>
            <a:r>
              <a:rPr lang="en-US" sz="2200" dirty="0"/>
              <a:t>Oats has astringent &amp; probiotic properties, used in natural face masks, scrubs, as </a:t>
            </a:r>
            <a:r>
              <a:rPr lang="en-US" sz="2200" dirty="0">
                <a:hlinkClick r:id="rId4"/>
              </a:rPr>
              <a:t>from beard to face spray</a:t>
            </a:r>
            <a:endParaRPr lang="en-US" sz="2200" i="1" dirty="0"/>
          </a:p>
        </p:txBody>
      </p:sp>
      <p:sp>
        <p:nvSpPr>
          <p:cNvPr id="187" name="Google Shape;187;p6"/>
          <p:cNvSpPr txBox="1">
            <a:spLocks noGrp="1"/>
          </p:cNvSpPr>
          <p:nvPr>
            <p:ph type="body" idx="2"/>
          </p:nvPr>
        </p:nvSpPr>
        <p:spPr>
          <a:xfrm>
            <a:off x="-13526" y="332656"/>
            <a:ext cx="3689400" cy="1665995"/>
          </a:xfrm>
          <a:prstGeom prst="rect">
            <a:avLst/>
          </a:prstGeom>
          <a:solidFill>
            <a:srgbClr val="60BA47"/>
          </a:solidFill>
          <a:ln>
            <a:noFill/>
          </a:ln>
        </p:spPr>
        <p:txBody>
          <a:bodyPr spcFirstLastPara="1" wrap="square" lIns="91425" tIns="45700" rIns="91425" bIns="45700" anchor="ctr" anchorCtr="0">
            <a:noAutofit/>
          </a:bodyPr>
          <a:lstStyle/>
          <a:p>
            <a:pPr marL="0" indent="0" algn="ctr">
              <a:spcBef>
                <a:spcPts val="0"/>
              </a:spcBef>
            </a:pPr>
            <a:r>
              <a:rPr lang="en-US" sz="3200" b="1" dirty="0"/>
              <a:t>Oat waste as a raw material for other industries</a:t>
            </a:r>
            <a:endParaRPr lang="en-US" sz="3200" dirty="0"/>
          </a:p>
        </p:txBody>
      </p:sp>
      <p:sp>
        <p:nvSpPr>
          <p:cNvPr id="188" name="Google Shape;188;p6"/>
          <p:cNvSpPr/>
          <p:nvPr/>
        </p:nvSpPr>
        <p:spPr>
          <a:xfrm>
            <a:off x="-3769096" y="2892099"/>
            <a:ext cx="6984776" cy="3633245"/>
          </a:xfrm>
          <a:custGeom>
            <a:avLst/>
            <a:gdLst/>
            <a:ahLst/>
            <a:cxnLst/>
            <a:rect l="l" t="t" r="r" b="b"/>
            <a:pathLst>
              <a:path w="9288048" h="4785098" extrusionOk="0">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lt1">
              <a:alpha val="4745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7"/>
          <p:cNvSpPr txBox="1">
            <a:spLocks noGrp="1"/>
          </p:cNvSpPr>
          <p:nvPr>
            <p:ph type="body" idx="1"/>
          </p:nvPr>
        </p:nvSpPr>
        <p:spPr>
          <a:xfrm>
            <a:off x="4511824" y="705069"/>
            <a:ext cx="6655783" cy="5166300"/>
          </a:xfrm>
          <a:prstGeom prst="rect">
            <a:avLst/>
          </a:prstGeom>
          <a:noFill/>
          <a:ln>
            <a:noFill/>
          </a:ln>
        </p:spPr>
        <p:txBody>
          <a:bodyPr spcFirstLastPara="1" wrap="square" lIns="91425" tIns="45700" rIns="91425" bIns="45700" anchor="t" anchorCtr="0">
            <a:noAutofit/>
          </a:bodyPr>
          <a:lstStyle/>
          <a:p>
            <a:pPr indent="-381000">
              <a:lnSpc>
                <a:spcPct val="115000"/>
              </a:lnSpc>
              <a:buFont typeface="Arial"/>
              <a:buChar char="•"/>
            </a:pPr>
            <a:r>
              <a:rPr lang="en-US" b="1" dirty="0"/>
              <a:t>Pharmaceutical industry: </a:t>
            </a:r>
            <a:r>
              <a:rPr lang="en-US" dirty="0"/>
              <a:t>Used in the formulation of tablets and capsules to facilitate dissolution.</a:t>
            </a:r>
          </a:p>
          <a:p>
            <a:pPr indent="-381000">
              <a:lnSpc>
                <a:spcPct val="115000"/>
              </a:lnSpc>
              <a:buChar char="•"/>
            </a:pPr>
            <a:r>
              <a:rPr lang="en-US" sz="2400" b="1" dirty="0"/>
              <a:t>Natural dyes:</a:t>
            </a:r>
            <a:r>
              <a:rPr lang="en-US" sz="2400" dirty="0"/>
              <a:t> Oat parts</a:t>
            </a:r>
            <a:r>
              <a:rPr lang="en-US" dirty="0"/>
              <a:t>,</a:t>
            </a:r>
            <a:r>
              <a:rPr lang="en-US" sz="2400" dirty="0"/>
              <a:t> </a:t>
            </a:r>
            <a:r>
              <a:rPr lang="en-US" dirty="0"/>
              <a:t>such as chaff, husk, </a:t>
            </a:r>
            <a:r>
              <a:rPr lang="en-US" sz="2400" dirty="0"/>
              <a:t>can be processed to extract natural dyes that can be used in the food industry or in cosmetics.</a:t>
            </a:r>
            <a:endParaRPr lang="en-US" dirty="0"/>
          </a:p>
          <a:p>
            <a:pPr marL="457200" lvl="0" indent="-349250" algn="l" rtl="0">
              <a:lnSpc>
                <a:spcPct val="115000"/>
              </a:lnSpc>
              <a:spcBef>
                <a:spcPts val="0"/>
              </a:spcBef>
              <a:spcAft>
                <a:spcPts val="0"/>
              </a:spcAft>
              <a:buSzPts val="1900"/>
              <a:buChar char="●"/>
            </a:pPr>
            <a:r>
              <a:rPr lang="en-US" b="1" dirty="0"/>
              <a:t>Paper production: </a:t>
            </a:r>
            <a:r>
              <a:rPr lang="en-US" dirty="0"/>
              <a:t>bio-packing material, such as </a:t>
            </a:r>
            <a:r>
              <a:rPr lang="en-US" dirty="0">
                <a:hlinkClick r:id="rId3"/>
              </a:rPr>
              <a:t>from husks to package material</a:t>
            </a:r>
            <a:endParaRPr dirty="0"/>
          </a:p>
          <a:p>
            <a:pPr marL="457200" lvl="0" indent="-349250" algn="l" rtl="0">
              <a:lnSpc>
                <a:spcPct val="115000"/>
              </a:lnSpc>
              <a:spcBef>
                <a:spcPts val="0"/>
              </a:spcBef>
              <a:spcAft>
                <a:spcPts val="0"/>
              </a:spcAft>
              <a:buSzPts val="1900"/>
              <a:buChar char="●"/>
            </a:pPr>
            <a:r>
              <a:rPr lang="en-US" b="1" dirty="0"/>
              <a:t>Textile industry: </a:t>
            </a:r>
            <a:r>
              <a:rPr lang="en-US" dirty="0"/>
              <a:t>e.g. </a:t>
            </a:r>
          </a:p>
          <a:p>
            <a:pPr marL="540000" lvl="0" indent="0" algn="l" rtl="0">
              <a:lnSpc>
                <a:spcPct val="115000"/>
              </a:lnSpc>
              <a:spcAft>
                <a:spcPts val="0"/>
              </a:spcAft>
              <a:buSzPts val="1900"/>
            </a:pPr>
            <a:r>
              <a:rPr lang="en-US" sz="2000" b="1"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Oat pillow</a:t>
            </a:r>
            <a:r>
              <a:rPr lang="en-US" sz="2000" b="1"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rPr>
              <a:t>: </a:t>
            </a:r>
            <a:r>
              <a:rPr lang="en-US" sz="2000" i="1" dirty="0"/>
              <a:t>When warm, the pillow is suitable for relaxation, easing pain conditions and even for warming up cold feet! When frozen, you can use the pillow, for example, to ease a headache or as a first aid for muscle strains.</a:t>
            </a:r>
            <a:endParaRPr lang="fi-FI" sz="2000" i="1" dirty="0"/>
          </a:p>
          <a:p>
            <a:pPr marL="457200" lvl="0" indent="-349250" algn="l" rtl="0">
              <a:lnSpc>
                <a:spcPct val="115000"/>
              </a:lnSpc>
              <a:spcBef>
                <a:spcPts val="0"/>
              </a:spcBef>
              <a:spcAft>
                <a:spcPts val="0"/>
              </a:spcAft>
              <a:buSzPts val="1900"/>
              <a:buChar char="●"/>
            </a:pPr>
            <a:endParaRPr sz="1900" dirty="0"/>
          </a:p>
        </p:txBody>
      </p:sp>
      <p:sp>
        <p:nvSpPr>
          <p:cNvPr id="195" name="Google Shape;195;p7"/>
          <p:cNvSpPr/>
          <p:nvPr/>
        </p:nvSpPr>
        <p:spPr>
          <a:xfrm>
            <a:off x="-6636068" y="3065953"/>
            <a:ext cx="9288048" cy="4785098"/>
          </a:xfrm>
          <a:custGeom>
            <a:avLst/>
            <a:gdLst/>
            <a:ahLst/>
            <a:cxnLst/>
            <a:rect l="l" t="t" r="r" b="b"/>
            <a:pathLst>
              <a:path w="9288048" h="4785098" extrusionOk="0">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lt1">
              <a:alpha val="4745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 name="Google Shape;187;p6">
            <a:extLst>
              <a:ext uri="{FF2B5EF4-FFF2-40B4-BE49-F238E27FC236}">
                <a16:creationId xmlns:a16="http://schemas.microsoft.com/office/drawing/2014/main" id="{2730C9E8-48FD-D87D-A38B-E932303AD2B3}"/>
              </a:ext>
            </a:extLst>
          </p:cNvPr>
          <p:cNvSpPr txBox="1">
            <a:spLocks/>
          </p:cNvSpPr>
          <p:nvPr/>
        </p:nvSpPr>
        <p:spPr>
          <a:xfrm>
            <a:off x="16008" y="332656"/>
            <a:ext cx="3689400" cy="1665995"/>
          </a:xfrm>
          <a:prstGeom prst="rect">
            <a:avLst/>
          </a:prstGeom>
          <a:solidFill>
            <a:srgbClr val="60BA47"/>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spcBef>
                <a:spcPts val="0"/>
              </a:spcBef>
            </a:pPr>
            <a:r>
              <a:rPr lang="en-US" sz="3200" dirty="0"/>
              <a:t>Oat waste as a raw material for other industries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3" name="Kuva 1" descr="Piles of various wholegrain foods">
            <a:extLst>
              <a:ext uri="{FF2B5EF4-FFF2-40B4-BE49-F238E27FC236}">
                <a16:creationId xmlns:a16="http://schemas.microsoft.com/office/drawing/2014/main" id="{4F4A7DBD-BFDA-7BD7-FD4B-13B0782AA1D7}"/>
              </a:ext>
            </a:extLst>
          </p:cNvPr>
          <p:cNvPicPr>
            <a:picLocks noChangeAspect="1"/>
          </p:cNvPicPr>
          <p:nvPr/>
        </p:nvPicPr>
        <p:blipFill>
          <a:blip r:embed="rId3"/>
          <a:srcRect/>
          <a:stretch/>
        </p:blipFill>
        <p:spPr>
          <a:xfrm rot="16200000">
            <a:off x="-937679" y="3255022"/>
            <a:ext cx="5515774" cy="3676284"/>
          </a:xfrm>
          <a:prstGeom prst="rect">
            <a:avLst/>
          </a:prstGeom>
        </p:spPr>
      </p:pic>
      <p:sp>
        <p:nvSpPr>
          <p:cNvPr id="178" name="Google Shape;178;p5"/>
          <p:cNvSpPr txBox="1">
            <a:spLocks noGrp="1"/>
          </p:cNvSpPr>
          <p:nvPr>
            <p:ph type="body" idx="1"/>
          </p:nvPr>
        </p:nvSpPr>
        <p:spPr>
          <a:xfrm>
            <a:off x="4799856" y="836712"/>
            <a:ext cx="6341700" cy="5166300"/>
          </a:xfrm>
          <a:prstGeom prst="rect">
            <a:avLst/>
          </a:prstGeom>
          <a:noFill/>
          <a:ln>
            <a:noFill/>
          </a:ln>
        </p:spPr>
        <p:txBody>
          <a:bodyPr spcFirstLastPara="1" wrap="square" lIns="91425" tIns="45700" rIns="91425" bIns="45700" anchor="t" anchorCtr="0">
            <a:noAutofit/>
          </a:bodyPr>
          <a:lstStyle/>
          <a:p>
            <a:pPr marL="82550" lvl="0" indent="0" algn="l" rtl="0">
              <a:spcBef>
                <a:spcPts val="0"/>
              </a:spcBef>
              <a:spcAft>
                <a:spcPts val="0"/>
              </a:spcAft>
              <a:buSzPts val="2300"/>
            </a:pPr>
            <a:r>
              <a:rPr lang="en-US" sz="2200" dirty="0">
                <a:solidFill>
                  <a:srgbClr val="09465E"/>
                </a:solidFill>
                <a:hlinkClick r:id="rId4"/>
              </a:rPr>
              <a:t>Oat </a:t>
            </a:r>
            <a:r>
              <a:rPr lang="en-US" sz="2200" dirty="0">
                <a:hlinkClick r:id="rId4"/>
              </a:rPr>
              <a:t>o</a:t>
            </a:r>
            <a:r>
              <a:rPr lang="en-US" sz="2200" dirty="0">
                <a:solidFill>
                  <a:srgbClr val="09465E"/>
                </a:solidFill>
                <a:hlinkClick r:id="rId4"/>
              </a:rPr>
              <a:t>kara </a:t>
            </a:r>
            <a:r>
              <a:rPr lang="en-US" sz="2200" dirty="0">
                <a:solidFill>
                  <a:srgbClr val="09465E"/>
                </a:solidFill>
              </a:rPr>
              <a:t>is created as a side stream of oat drink production.</a:t>
            </a:r>
          </a:p>
          <a:p>
            <a:pPr marL="82550" lvl="0" indent="0" algn="l" rtl="0">
              <a:spcBef>
                <a:spcPts val="0"/>
              </a:spcBef>
              <a:spcAft>
                <a:spcPts val="0"/>
              </a:spcAft>
              <a:buSzPts val="2300"/>
            </a:pPr>
            <a:endParaRPr lang="en-US" sz="2200" dirty="0">
              <a:solidFill>
                <a:srgbClr val="09465E"/>
              </a:solidFill>
            </a:endParaRPr>
          </a:p>
          <a:p>
            <a:pPr marL="82550" lvl="0" indent="0" algn="l" rtl="0">
              <a:spcBef>
                <a:spcPts val="0"/>
              </a:spcBef>
              <a:spcAft>
                <a:spcPts val="0"/>
              </a:spcAft>
              <a:buSzPts val="2300"/>
            </a:pPr>
            <a:r>
              <a:rPr lang="en-US" sz="2200" dirty="0"/>
              <a:t>It </a:t>
            </a:r>
            <a:r>
              <a:rPr lang="fi-FI" sz="2200" dirty="0" err="1">
                <a:solidFill>
                  <a:srgbClr val="09465E"/>
                </a:solidFill>
              </a:rPr>
              <a:t>contains</a:t>
            </a:r>
            <a:r>
              <a:rPr lang="fi-FI" sz="2200" dirty="0">
                <a:solidFill>
                  <a:srgbClr val="09465E"/>
                </a:solidFill>
              </a:rPr>
              <a:t> </a:t>
            </a:r>
            <a:r>
              <a:rPr lang="fi-FI" sz="2200" dirty="0" err="1">
                <a:solidFill>
                  <a:srgbClr val="09465E"/>
                </a:solidFill>
              </a:rPr>
              <a:t>plenty</a:t>
            </a:r>
            <a:r>
              <a:rPr lang="fi-FI" sz="2200" dirty="0">
                <a:solidFill>
                  <a:srgbClr val="09465E"/>
                </a:solidFill>
              </a:rPr>
              <a:t> of </a:t>
            </a:r>
            <a:r>
              <a:rPr lang="fi-FI" sz="2200" dirty="0" err="1"/>
              <a:t>fibre</a:t>
            </a:r>
            <a:r>
              <a:rPr lang="fi-FI" sz="2200" dirty="0">
                <a:solidFill>
                  <a:srgbClr val="09465E"/>
                </a:solidFill>
              </a:rPr>
              <a:t>, soft </a:t>
            </a:r>
            <a:r>
              <a:rPr lang="fi-FI" sz="2200" dirty="0" err="1">
                <a:solidFill>
                  <a:srgbClr val="09465E"/>
                </a:solidFill>
              </a:rPr>
              <a:t>fat</a:t>
            </a:r>
            <a:r>
              <a:rPr lang="fi-FI" sz="2200" dirty="0">
                <a:solidFill>
                  <a:srgbClr val="09465E"/>
                </a:solidFill>
              </a:rPr>
              <a:t>, </a:t>
            </a:r>
            <a:r>
              <a:rPr lang="fi-FI" sz="2200" dirty="0" err="1">
                <a:solidFill>
                  <a:srgbClr val="09465E"/>
                </a:solidFill>
              </a:rPr>
              <a:t>vitamins</a:t>
            </a:r>
            <a:r>
              <a:rPr lang="fi-FI" sz="2200" dirty="0">
                <a:solidFill>
                  <a:srgbClr val="09465E"/>
                </a:solidFill>
              </a:rPr>
              <a:t>, </a:t>
            </a:r>
            <a:r>
              <a:rPr lang="fi-FI" sz="2200" dirty="0" err="1">
                <a:solidFill>
                  <a:srgbClr val="09465E"/>
                </a:solidFill>
              </a:rPr>
              <a:t>minerals</a:t>
            </a:r>
            <a:r>
              <a:rPr lang="fi-FI" sz="2200" dirty="0">
                <a:solidFill>
                  <a:srgbClr val="09465E"/>
                </a:solidFill>
              </a:rPr>
              <a:t> and </a:t>
            </a:r>
            <a:r>
              <a:rPr lang="fi-FI" sz="2200" dirty="0" err="1">
                <a:solidFill>
                  <a:srgbClr val="09465E"/>
                </a:solidFill>
              </a:rPr>
              <a:t>beta-glucan</a:t>
            </a:r>
            <a:r>
              <a:rPr lang="fi-FI" sz="2200" dirty="0">
                <a:solidFill>
                  <a:srgbClr val="09465E"/>
                </a:solidFill>
              </a:rPr>
              <a:t>.</a:t>
            </a:r>
          </a:p>
          <a:p>
            <a:pPr marL="82550" lvl="0" indent="0" algn="l" rtl="0">
              <a:spcBef>
                <a:spcPts val="0"/>
              </a:spcBef>
              <a:spcAft>
                <a:spcPts val="0"/>
              </a:spcAft>
              <a:buSzPts val="2300"/>
            </a:pPr>
            <a:endParaRPr lang="fi-FI" sz="2200" dirty="0"/>
          </a:p>
          <a:p>
            <a:pPr marL="82550" lvl="0" indent="0" algn="l" rtl="0">
              <a:spcBef>
                <a:spcPts val="0"/>
              </a:spcBef>
              <a:spcAft>
                <a:spcPts val="0"/>
              </a:spcAft>
              <a:buSzPts val="2300"/>
            </a:pPr>
            <a:r>
              <a:rPr lang="fi-FI" sz="2200" dirty="0">
                <a:solidFill>
                  <a:srgbClr val="09465E"/>
                </a:solidFill>
              </a:rPr>
              <a:t>Applications as:</a:t>
            </a:r>
          </a:p>
          <a:p>
            <a:pPr marL="425450" lvl="0" indent="-342900" algn="l" rtl="0">
              <a:spcBef>
                <a:spcPts val="0"/>
              </a:spcBef>
              <a:spcAft>
                <a:spcPts val="0"/>
              </a:spcAft>
              <a:buSzPts val="2300"/>
              <a:buFont typeface="Arial" panose="020B0604020202020204" pitchFamily="34" charset="0"/>
              <a:buChar char="•"/>
            </a:pPr>
            <a:r>
              <a:rPr lang="fi-FI" sz="2200" dirty="0" err="1">
                <a:solidFill>
                  <a:srgbClr val="09465E"/>
                </a:solidFill>
              </a:rPr>
              <a:t>animal</a:t>
            </a:r>
            <a:r>
              <a:rPr lang="fi-FI" sz="2200" dirty="0">
                <a:solidFill>
                  <a:srgbClr val="09465E"/>
                </a:solidFill>
              </a:rPr>
              <a:t> </a:t>
            </a:r>
            <a:r>
              <a:rPr lang="fi-FI" sz="2200" dirty="0" err="1">
                <a:solidFill>
                  <a:srgbClr val="09465E"/>
                </a:solidFill>
              </a:rPr>
              <a:t>feed</a:t>
            </a:r>
            <a:endParaRPr lang="fi-FI" sz="2200" dirty="0"/>
          </a:p>
          <a:p>
            <a:pPr marL="425450" lvl="0" indent="-342900" algn="l" rtl="0">
              <a:spcBef>
                <a:spcPts val="0"/>
              </a:spcBef>
              <a:spcAft>
                <a:spcPts val="0"/>
              </a:spcAft>
              <a:buSzPts val="2300"/>
              <a:buFont typeface="Arial" panose="020B0604020202020204" pitchFamily="34" charset="0"/>
              <a:buChar char="•"/>
            </a:pPr>
            <a:r>
              <a:rPr lang="fi-FI" sz="2200" dirty="0" err="1">
                <a:solidFill>
                  <a:srgbClr val="09465E"/>
                </a:solidFill>
              </a:rPr>
              <a:t>raw</a:t>
            </a:r>
            <a:r>
              <a:rPr lang="fi-FI" sz="2200" dirty="0">
                <a:solidFill>
                  <a:srgbClr val="09465E"/>
                </a:solidFill>
              </a:rPr>
              <a:t> </a:t>
            </a:r>
            <a:r>
              <a:rPr lang="fi-FI" sz="2200" dirty="0" err="1">
                <a:solidFill>
                  <a:srgbClr val="09465E"/>
                </a:solidFill>
              </a:rPr>
              <a:t>material</a:t>
            </a:r>
            <a:r>
              <a:rPr lang="fi-FI" sz="2200" dirty="0">
                <a:solidFill>
                  <a:srgbClr val="09465E"/>
                </a:solidFill>
              </a:rPr>
              <a:t> for </a:t>
            </a:r>
            <a:r>
              <a:rPr lang="fi-FI" sz="2200" dirty="0" err="1">
                <a:solidFill>
                  <a:srgbClr val="09465E"/>
                </a:solidFill>
              </a:rPr>
              <a:t>biogas</a:t>
            </a:r>
            <a:endParaRPr lang="fi-FI" sz="2200" dirty="0"/>
          </a:p>
          <a:p>
            <a:pPr marL="425450" lvl="0" indent="-342900" algn="l" rtl="0">
              <a:spcBef>
                <a:spcPts val="0"/>
              </a:spcBef>
              <a:spcAft>
                <a:spcPts val="0"/>
              </a:spcAft>
              <a:buSzPts val="2300"/>
              <a:buFont typeface="Arial" panose="020B0604020202020204" pitchFamily="34" charset="0"/>
              <a:buChar char="•"/>
            </a:pPr>
            <a:r>
              <a:rPr lang="fi-FI" sz="2200" dirty="0" err="1">
                <a:solidFill>
                  <a:srgbClr val="09465E"/>
                </a:solidFill>
              </a:rPr>
              <a:t>new</a:t>
            </a:r>
            <a:r>
              <a:rPr lang="fi-FI" sz="2200" dirty="0">
                <a:solidFill>
                  <a:srgbClr val="09465E"/>
                </a:solidFill>
              </a:rPr>
              <a:t> </a:t>
            </a:r>
            <a:r>
              <a:rPr lang="fi-FI" sz="2200" dirty="0" err="1">
                <a:solidFill>
                  <a:srgbClr val="09465E"/>
                </a:solidFill>
              </a:rPr>
              <a:t>SGen</a:t>
            </a:r>
            <a:r>
              <a:rPr lang="fi-FI" sz="2200" dirty="0">
                <a:solidFill>
                  <a:srgbClr val="09465E"/>
                </a:solidFill>
              </a:rPr>
              <a:t> oat </a:t>
            </a:r>
            <a:r>
              <a:rPr lang="fi-FI" sz="2200" dirty="0" err="1">
                <a:solidFill>
                  <a:srgbClr val="09465E"/>
                </a:solidFill>
              </a:rPr>
              <a:t>protein</a:t>
            </a:r>
            <a:r>
              <a:rPr lang="fi-FI" sz="2200" dirty="0">
                <a:solidFill>
                  <a:srgbClr val="09465E"/>
                </a:solidFill>
              </a:rPr>
              <a:t> (</a:t>
            </a:r>
            <a:r>
              <a:rPr lang="fi-FI" sz="2200" dirty="0" err="1">
                <a:solidFill>
                  <a:srgbClr val="09465E"/>
                </a:solidFill>
              </a:rPr>
              <a:t>Sustainable</a:t>
            </a:r>
            <a:r>
              <a:rPr lang="fi-FI" sz="2200" dirty="0">
                <a:solidFill>
                  <a:srgbClr val="09465E"/>
                </a:solidFill>
              </a:rPr>
              <a:t> </a:t>
            </a:r>
            <a:r>
              <a:rPr lang="fi-FI" sz="2200" dirty="0" err="1">
                <a:solidFill>
                  <a:srgbClr val="09465E"/>
                </a:solidFill>
              </a:rPr>
              <a:t>Generation</a:t>
            </a:r>
            <a:r>
              <a:rPr lang="fi-FI" sz="2200" dirty="0">
                <a:solidFill>
                  <a:srgbClr val="09465E"/>
                </a:solidFill>
              </a:rPr>
              <a:t> </a:t>
            </a:r>
            <a:r>
              <a:rPr lang="fi-FI" sz="2200" dirty="0" err="1">
                <a:solidFill>
                  <a:srgbClr val="09465E"/>
                </a:solidFill>
              </a:rPr>
              <a:t>Protein</a:t>
            </a:r>
            <a:r>
              <a:rPr lang="fi-FI" sz="2200" dirty="0">
                <a:solidFill>
                  <a:srgbClr val="09465E"/>
                </a:solidFill>
              </a:rPr>
              <a:t>):</a:t>
            </a:r>
          </a:p>
          <a:p>
            <a:pPr marL="539750" lvl="1" indent="0">
              <a:spcBef>
                <a:spcPts val="0"/>
              </a:spcBef>
              <a:buSzPts val="2300"/>
            </a:pPr>
            <a:r>
              <a:rPr lang="fi-FI" sz="1800" dirty="0">
                <a:solidFill>
                  <a:srgbClr val="09465E"/>
                </a:solidFill>
                <a:latin typeface="Calibri" panose="020F0502020204030204" pitchFamily="34" charset="0"/>
                <a:cs typeface="Calibri" panose="020F0502020204030204" pitchFamily="34" charset="0"/>
              </a:rPr>
              <a:t>as a </a:t>
            </a:r>
            <a:r>
              <a:rPr lang="fi-FI" sz="1800" dirty="0" err="1">
                <a:solidFill>
                  <a:srgbClr val="09465E"/>
                </a:solidFill>
                <a:latin typeface="Calibri" panose="020F0502020204030204" pitchFamily="34" charset="0"/>
                <a:cs typeface="Calibri" panose="020F0502020204030204" pitchFamily="34" charset="0"/>
              </a:rPr>
              <a:t>protein</a:t>
            </a:r>
            <a:r>
              <a:rPr lang="fi-FI" sz="1800" dirty="0">
                <a:solidFill>
                  <a:srgbClr val="09465E"/>
                </a:solidFill>
                <a:latin typeface="Calibri" panose="020F0502020204030204" pitchFamily="34" charset="0"/>
                <a:cs typeface="Calibri" panose="020F0502020204030204" pitchFamily="34" charset="0"/>
              </a:rPr>
              <a:t> </a:t>
            </a:r>
            <a:r>
              <a:rPr lang="fi-FI" sz="1800" dirty="0" err="1">
                <a:solidFill>
                  <a:srgbClr val="09465E"/>
                </a:solidFill>
                <a:latin typeface="Calibri" panose="020F0502020204030204" pitchFamily="34" charset="0"/>
                <a:cs typeface="Calibri" panose="020F0502020204030204" pitchFamily="34" charset="0"/>
              </a:rPr>
              <a:t>supplement</a:t>
            </a:r>
            <a:r>
              <a:rPr lang="fi-FI" sz="1800" dirty="0">
                <a:solidFill>
                  <a:srgbClr val="09465E"/>
                </a:solidFill>
                <a:latin typeface="Calibri" panose="020F0502020204030204" pitchFamily="34" charset="0"/>
                <a:cs typeface="Calibri" panose="020F0502020204030204" pitchFamily="34" charset="0"/>
              </a:rPr>
              <a:t> in </a:t>
            </a:r>
            <a:r>
              <a:rPr lang="fi-FI" sz="1800" dirty="0" err="1">
                <a:solidFill>
                  <a:srgbClr val="09465E"/>
                </a:solidFill>
                <a:latin typeface="Calibri" panose="020F0502020204030204" pitchFamily="34" charset="0"/>
                <a:cs typeface="Calibri" panose="020F0502020204030204" pitchFamily="34" charset="0"/>
              </a:rPr>
              <a:t>any</a:t>
            </a:r>
            <a:r>
              <a:rPr lang="fi-FI" sz="1800" dirty="0">
                <a:solidFill>
                  <a:srgbClr val="09465E"/>
                </a:solidFill>
                <a:latin typeface="Calibri" panose="020F0502020204030204" pitchFamily="34" charset="0"/>
                <a:cs typeface="Calibri" panose="020F0502020204030204" pitchFamily="34" charset="0"/>
              </a:rPr>
              <a:t> </a:t>
            </a:r>
            <a:r>
              <a:rPr lang="fi-FI" sz="1800" dirty="0" err="1">
                <a:solidFill>
                  <a:srgbClr val="09465E"/>
                </a:solidFill>
                <a:latin typeface="Calibri" panose="020F0502020204030204" pitchFamily="34" charset="0"/>
                <a:cs typeface="Calibri" panose="020F0502020204030204" pitchFamily="34" charset="0"/>
              </a:rPr>
              <a:t>cooking</a:t>
            </a:r>
            <a:r>
              <a:rPr lang="fi-FI" sz="1800" dirty="0">
                <a:solidFill>
                  <a:srgbClr val="09465E"/>
                </a:solidFill>
                <a:latin typeface="Calibri" panose="020F0502020204030204" pitchFamily="34" charset="0"/>
                <a:cs typeface="Calibri" panose="020F0502020204030204" pitchFamily="34" charset="0"/>
              </a:rPr>
              <a:t>, </a:t>
            </a:r>
            <a:r>
              <a:rPr lang="fi-FI" sz="1800" dirty="0" err="1">
                <a:solidFill>
                  <a:srgbClr val="09465E"/>
                </a:solidFill>
                <a:latin typeface="Calibri" panose="020F0502020204030204" pitchFamily="34" charset="0"/>
                <a:cs typeface="Calibri" panose="020F0502020204030204" pitchFamily="34" charset="0"/>
              </a:rPr>
              <a:t>such</a:t>
            </a:r>
            <a:r>
              <a:rPr lang="fi-FI" sz="1800" dirty="0">
                <a:solidFill>
                  <a:srgbClr val="09465E"/>
                </a:solidFill>
                <a:latin typeface="Calibri" panose="020F0502020204030204" pitchFamily="34" charset="0"/>
                <a:cs typeface="Calibri" panose="020F0502020204030204" pitchFamily="34" charset="0"/>
              </a:rPr>
              <a:t> as </a:t>
            </a:r>
            <a:r>
              <a:rPr lang="fi-FI" sz="1800" dirty="0" err="1">
                <a:solidFill>
                  <a:srgbClr val="09465E"/>
                </a:solidFill>
                <a:latin typeface="Calibri" panose="020F0502020204030204" pitchFamily="34" charset="0"/>
                <a:cs typeface="Calibri" panose="020F0502020204030204" pitchFamily="34" charset="0"/>
              </a:rPr>
              <a:t>energy</a:t>
            </a:r>
            <a:r>
              <a:rPr lang="fi-FI" sz="1800" dirty="0">
                <a:solidFill>
                  <a:srgbClr val="09465E"/>
                </a:solidFill>
                <a:latin typeface="Calibri" panose="020F0502020204030204" pitchFamily="34" charset="0"/>
                <a:cs typeface="Calibri" panose="020F0502020204030204" pitchFamily="34" charset="0"/>
              </a:rPr>
              <a:t> </a:t>
            </a:r>
            <a:r>
              <a:rPr lang="fi-FI" sz="1800" dirty="0" err="1">
                <a:solidFill>
                  <a:srgbClr val="09465E"/>
                </a:solidFill>
                <a:latin typeface="Calibri" panose="020F0502020204030204" pitchFamily="34" charset="0"/>
                <a:cs typeface="Calibri" panose="020F0502020204030204" pitchFamily="34" charset="0"/>
              </a:rPr>
              <a:t>bars</a:t>
            </a:r>
            <a:r>
              <a:rPr lang="fi-FI" sz="1800" dirty="0">
                <a:solidFill>
                  <a:srgbClr val="09465E"/>
                </a:solidFill>
                <a:latin typeface="Calibri" panose="020F0502020204030204" pitchFamily="34" charset="0"/>
                <a:cs typeface="Calibri" panose="020F0502020204030204" pitchFamily="34" charset="0"/>
              </a:rPr>
              <a:t>, </a:t>
            </a:r>
            <a:r>
              <a:rPr lang="fi-FI" sz="1800" dirty="0" err="1">
                <a:solidFill>
                  <a:srgbClr val="09465E"/>
                </a:solidFill>
                <a:latin typeface="Calibri" panose="020F0502020204030204" pitchFamily="34" charset="0"/>
                <a:cs typeface="Calibri" panose="020F0502020204030204" pitchFamily="34" charset="0"/>
              </a:rPr>
              <a:t>cereals</a:t>
            </a:r>
            <a:r>
              <a:rPr lang="fi-FI" sz="1800" dirty="0">
                <a:solidFill>
                  <a:srgbClr val="09465E"/>
                </a:solidFill>
                <a:latin typeface="Calibri" panose="020F0502020204030204" pitchFamily="34" charset="0"/>
                <a:cs typeface="Calibri" panose="020F0502020204030204" pitchFamily="34" charset="0"/>
              </a:rPr>
              <a:t>, </a:t>
            </a:r>
            <a:r>
              <a:rPr lang="fi-FI" sz="1800" dirty="0" err="1">
                <a:solidFill>
                  <a:srgbClr val="09465E"/>
                </a:solidFill>
                <a:latin typeface="Calibri" panose="020F0502020204030204" pitchFamily="34" charset="0"/>
                <a:cs typeface="Calibri" panose="020F0502020204030204" pitchFamily="34" charset="0"/>
              </a:rPr>
              <a:t>plant-based</a:t>
            </a:r>
            <a:r>
              <a:rPr lang="fi-FI" sz="1800" dirty="0">
                <a:solidFill>
                  <a:srgbClr val="09465E"/>
                </a:solidFill>
                <a:latin typeface="Calibri" panose="020F0502020204030204" pitchFamily="34" charset="0"/>
                <a:cs typeface="Calibri" panose="020F0502020204030204" pitchFamily="34" charset="0"/>
              </a:rPr>
              <a:t> </a:t>
            </a:r>
            <a:r>
              <a:rPr lang="fi-FI" sz="1800" dirty="0" err="1">
                <a:solidFill>
                  <a:srgbClr val="09465E"/>
                </a:solidFill>
                <a:latin typeface="Calibri" panose="020F0502020204030204" pitchFamily="34" charset="0"/>
                <a:cs typeface="Calibri" panose="020F0502020204030204" pitchFamily="34" charset="0"/>
              </a:rPr>
              <a:t>yogurts</a:t>
            </a:r>
            <a:r>
              <a:rPr lang="fi-FI" sz="1800" dirty="0">
                <a:solidFill>
                  <a:srgbClr val="09465E"/>
                </a:solidFill>
                <a:latin typeface="Calibri" panose="020F0502020204030204" pitchFamily="34" charset="0"/>
                <a:cs typeface="Calibri" panose="020F0502020204030204" pitchFamily="34" charset="0"/>
              </a:rPr>
              <a:t>, </a:t>
            </a:r>
            <a:r>
              <a:rPr lang="fi-FI" sz="1800" dirty="0" err="1">
                <a:solidFill>
                  <a:srgbClr val="09465E"/>
                </a:solidFill>
                <a:latin typeface="Calibri" panose="020F0502020204030204" pitchFamily="34" charset="0"/>
                <a:cs typeface="Calibri" panose="020F0502020204030204" pitchFamily="34" charset="0"/>
              </a:rPr>
              <a:t>recovery</a:t>
            </a:r>
            <a:r>
              <a:rPr lang="fi-FI" sz="1800" dirty="0">
                <a:solidFill>
                  <a:srgbClr val="09465E"/>
                </a:solidFill>
                <a:latin typeface="Calibri" panose="020F0502020204030204" pitchFamily="34" charset="0"/>
                <a:cs typeface="Calibri" panose="020F0502020204030204" pitchFamily="34" charset="0"/>
              </a:rPr>
              <a:t> </a:t>
            </a:r>
            <a:r>
              <a:rPr lang="fi-FI" sz="1800" dirty="0" err="1">
                <a:solidFill>
                  <a:srgbClr val="09465E"/>
                </a:solidFill>
                <a:latin typeface="Calibri" panose="020F0502020204030204" pitchFamily="34" charset="0"/>
                <a:cs typeface="Calibri" panose="020F0502020204030204" pitchFamily="34" charset="0"/>
              </a:rPr>
              <a:t>drinks</a:t>
            </a:r>
            <a:r>
              <a:rPr lang="fi-FI" sz="1800" dirty="0">
                <a:solidFill>
                  <a:srgbClr val="09465E"/>
                </a:solidFill>
                <a:latin typeface="Calibri" panose="020F0502020204030204" pitchFamily="34" charset="0"/>
                <a:cs typeface="Calibri" panose="020F0502020204030204" pitchFamily="34" charset="0"/>
              </a:rPr>
              <a:t>, </a:t>
            </a:r>
            <a:r>
              <a:rPr lang="fi-FI" sz="1800" dirty="0" err="1">
                <a:solidFill>
                  <a:srgbClr val="09465E"/>
                </a:solidFill>
                <a:latin typeface="Calibri" panose="020F0502020204030204" pitchFamily="34" charset="0"/>
                <a:cs typeface="Calibri" panose="020F0502020204030204" pitchFamily="34" charset="0"/>
              </a:rPr>
              <a:t>protein</a:t>
            </a:r>
            <a:r>
              <a:rPr lang="fi-FI" sz="1800" dirty="0">
                <a:solidFill>
                  <a:srgbClr val="09465E"/>
                </a:solidFill>
                <a:latin typeface="Calibri" panose="020F0502020204030204" pitchFamily="34" charset="0"/>
                <a:cs typeface="Calibri" panose="020F0502020204030204" pitchFamily="34" charset="0"/>
              </a:rPr>
              <a:t> </a:t>
            </a:r>
            <a:r>
              <a:rPr lang="fi-FI" sz="1800" dirty="0" err="1">
                <a:solidFill>
                  <a:srgbClr val="09465E"/>
                </a:solidFill>
                <a:latin typeface="Calibri" panose="020F0502020204030204" pitchFamily="34" charset="0"/>
                <a:cs typeface="Calibri" panose="020F0502020204030204" pitchFamily="34" charset="0"/>
              </a:rPr>
              <a:t>powders</a:t>
            </a:r>
            <a:r>
              <a:rPr lang="fi-FI" sz="1800" dirty="0">
                <a:solidFill>
                  <a:srgbClr val="09465E"/>
                </a:solidFill>
                <a:latin typeface="Calibri" panose="020F0502020204030204" pitchFamily="34" charset="0"/>
                <a:cs typeface="Calibri" panose="020F0502020204030204" pitchFamily="34" charset="0"/>
              </a:rPr>
              <a:t> and </a:t>
            </a:r>
            <a:r>
              <a:rPr lang="fi-FI" sz="1800" dirty="0" err="1">
                <a:solidFill>
                  <a:srgbClr val="09465E"/>
                </a:solidFill>
                <a:latin typeface="Calibri" panose="020F0502020204030204" pitchFamily="34" charset="0"/>
                <a:cs typeface="Calibri" panose="020F0502020204030204" pitchFamily="34" charset="0"/>
              </a:rPr>
              <a:t>meal</a:t>
            </a:r>
            <a:r>
              <a:rPr lang="fi-FI" sz="1800" dirty="0">
                <a:solidFill>
                  <a:srgbClr val="09465E"/>
                </a:solidFill>
                <a:latin typeface="Calibri" panose="020F0502020204030204" pitchFamily="34" charset="0"/>
                <a:cs typeface="Calibri" panose="020F0502020204030204" pitchFamily="34" charset="0"/>
              </a:rPr>
              <a:t> </a:t>
            </a:r>
            <a:r>
              <a:rPr lang="fi-FI" sz="1800" dirty="0" err="1">
                <a:solidFill>
                  <a:srgbClr val="09465E"/>
                </a:solidFill>
                <a:latin typeface="Calibri" panose="020F0502020204030204" pitchFamily="34" charset="0"/>
                <a:cs typeface="Calibri" panose="020F0502020204030204" pitchFamily="34" charset="0"/>
              </a:rPr>
              <a:t>replacements</a:t>
            </a:r>
            <a:r>
              <a:rPr lang="fi-FI" sz="1800" dirty="0">
                <a:solidFill>
                  <a:srgbClr val="09465E"/>
                </a:solidFill>
                <a:latin typeface="Calibri" panose="020F0502020204030204" pitchFamily="34" charset="0"/>
                <a:cs typeface="Calibri" panose="020F0502020204030204" pitchFamily="34" charset="0"/>
              </a:rPr>
              <a:t>, and as a </a:t>
            </a:r>
            <a:r>
              <a:rPr lang="fi-FI" sz="1800" dirty="0" err="1">
                <a:solidFill>
                  <a:srgbClr val="09465E"/>
                </a:solidFill>
                <a:latin typeface="Calibri" panose="020F0502020204030204" pitchFamily="34" charset="0"/>
                <a:cs typeface="Calibri" panose="020F0502020204030204" pitchFamily="34" charset="0"/>
              </a:rPr>
              <a:t>raw</a:t>
            </a:r>
            <a:r>
              <a:rPr lang="fi-FI" sz="1800" dirty="0">
                <a:solidFill>
                  <a:srgbClr val="09465E"/>
                </a:solidFill>
                <a:latin typeface="Calibri" panose="020F0502020204030204" pitchFamily="34" charset="0"/>
                <a:cs typeface="Calibri" panose="020F0502020204030204" pitchFamily="34" charset="0"/>
              </a:rPr>
              <a:t> </a:t>
            </a:r>
            <a:r>
              <a:rPr lang="fi-FI" sz="1800" dirty="0" err="1">
                <a:solidFill>
                  <a:srgbClr val="09465E"/>
                </a:solidFill>
                <a:latin typeface="Calibri" panose="020F0502020204030204" pitchFamily="34" charset="0"/>
                <a:cs typeface="Calibri" panose="020F0502020204030204" pitchFamily="34" charset="0"/>
              </a:rPr>
              <a:t>material</a:t>
            </a:r>
            <a:r>
              <a:rPr lang="fi-FI" sz="1800" dirty="0">
                <a:solidFill>
                  <a:srgbClr val="09465E"/>
                </a:solidFill>
                <a:latin typeface="Calibri" panose="020F0502020204030204" pitchFamily="34" charset="0"/>
                <a:cs typeface="Calibri" panose="020F0502020204030204" pitchFamily="34" charset="0"/>
              </a:rPr>
              <a:t> for </a:t>
            </a:r>
            <a:r>
              <a:rPr lang="fi-FI" sz="1800" dirty="0" err="1">
                <a:solidFill>
                  <a:srgbClr val="09465E"/>
                </a:solidFill>
                <a:latin typeface="Calibri" panose="020F0502020204030204" pitchFamily="34" charset="0"/>
                <a:cs typeface="Calibri" panose="020F0502020204030204" pitchFamily="34" charset="0"/>
              </a:rPr>
              <a:t>meat</a:t>
            </a:r>
            <a:r>
              <a:rPr lang="fi-FI" sz="1800" dirty="0">
                <a:solidFill>
                  <a:srgbClr val="09465E"/>
                </a:solidFill>
                <a:latin typeface="Calibri" panose="020F0502020204030204" pitchFamily="34" charset="0"/>
                <a:cs typeface="Calibri" panose="020F0502020204030204" pitchFamily="34" charset="0"/>
              </a:rPr>
              <a:t> </a:t>
            </a:r>
            <a:r>
              <a:rPr lang="fi-FI" sz="1800" dirty="0" err="1">
                <a:solidFill>
                  <a:srgbClr val="09465E"/>
                </a:solidFill>
                <a:latin typeface="Calibri" panose="020F0502020204030204" pitchFamily="34" charset="0"/>
                <a:cs typeface="Calibri" panose="020F0502020204030204" pitchFamily="34" charset="0"/>
              </a:rPr>
              <a:t>substitute</a:t>
            </a:r>
            <a:r>
              <a:rPr lang="fi-FI" sz="1800" dirty="0">
                <a:solidFill>
                  <a:srgbClr val="09465E"/>
                </a:solidFill>
                <a:latin typeface="Calibri" panose="020F0502020204030204" pitchFamily="34" charset="0"/>
                <a:cs typeface="Calibri" panose="020F0502020204030204" pitchFamily="34" charset="0"/>
              </a:rPr>
              <a:t> products.</a:t>
            </a:r>
            <a:endParaRPr sz="1800" dirty="0">
              <a:solidFill>
                <a:srgbClr val="09465E"/>
              </a:solidFill>
              <a:latin typeface="Calibri" panose="020F0502020204030204" pitchFamily="34" charset="0"/>
              <a:cs typeface="Calibri" panose="020F0502020204030204" pitchFamily="34" charset="0"/>
            </a:endParaRPr>
          </a:p>
        </p:txBody>
      </p:sp>
      <p:sp>
        <p:nvSpPr>
          <p:cNvPr id="179" name="Google Shape;179;p5"/>
          <p:cNvSpPr txBox="1">
            <a:spLocks noGrp="1"/>
          </p:cNvSpPr>
          <p:nvPr>
            <p:ph type="body" idx="2"/>
          </p:nvPr>
        </p:nvSpPr>
        <p:spPr>
          <a:xfrm>
            <a:off x="0" y="826895"/>
            <a:ext cx="3726817" cy="652770"/>
          </a:xfrm>
          <a:prstGeom prst="rect">
            <a:avLst/>
          </a:prstGeom>
          <a:solidFill>
            <a:srgbClr val="60BA47"/>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600"/>
              <a:buNone/>
            </a:pPr>
            <a:r>
              <a:rPr lang="en-US" sz="3000" b="1" dirty="0"/>
              <a:t>Example / Okara</a:t>
            </a:r>
            <a:endParaRPr sz="3000" dirty="0"/>
          </a:p>
        </p:txBody>
      </p:sp>
      <p:sp>
        <p:nvSpPr>
          <p:cNvPr id="180" name="Google Shape;180;p5"/>
          <p:cNvSpPr/>
          <p:nvPr/>
        </p:nvSpPr>
        <p:spPr>
          <a:xfrm>
            <a:off x="-6636068" y="3065953"/>
            <a:ext cx="9288048" cy="4785098"/>
          </a:xfrm>
          <a:custGeom>
            <a:avLst/>
            <a:gdLst/>
            <a:ahLst/>
            <a:cxnLst/>
            <a:rect l="l" t="t" r="r" b="b"/>
            <a:pathLst>
              <a:path w="9288048" h="4785098" extrusionOk="0">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lt1">
              <a:alpha val="4745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42156753"/>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947AC497626534B880599881CCBB6C8" ma:contentTypeVersion="15" ma:contentTypeDescription="Create a new document." ma:contentTypeScope="" ma:versionID="585a4356692c66b091367eab73698f34">
  <xsd:schema xmlns:xsd="http://www.w3.org/2001/XMLSchema" xmlns:xs="http://www.w3.org/2001/XMLSchema" xmlns:p="http://schemas.microsoft.com/office/2006/metadata/properties" xmlns:ns2="c90da0c0-d638-440e-806c-9eaade8987c8" xmlns:ns3="d7a7d2cd-df7e-4745-bde0-17e5b7a43ab2" targetNamespace="http://schemas.microsoft.com/office/2006/metadata/properties" ma:root="true" ma:fieldsID="3fa49066718843e788d1018ad13ec468" ns2:_="" ns3:_="">
    <xsd:import namespace="c90da0c0-d638-440e-806c-9eaade8987c8"/>
    <xsd:import namespace="d7a7d2cd-df7e-4745-bde0-17e5b7a43ab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0da0c0-d638-440e-806c-9eaade8987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7ca0dbe-6da4-4ec3-9a57-0e4c939697f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7a7d2cd-df7e-4745-bde0-17e5b7a43ab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051324f-5bb6-414c-b559-e6f5bad1caf0}" ma:internalName="TaxCatchAll" ma:showField="CatchAllData" ma:web="d7a7d2cd-df7e-4745-bde0-17e5b7a43ab2">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d7a7d2cd-df7e-4745-bde0-17e5b7a43ab2" xsi:nil="true"/>
    <lcf76f155ced4ddcb4097134ff3c332f xmlns="c90da0c0-d638-440e-806c-9eaade8987c8">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9F76EDA-9ACE-4CB7-90DC-0B969FBB57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90da0c0-d638-440e-806c-9eaade8987c8"/>
    <ds:schemaRef ds:uri="d7a7d2cd-df7e-4745-bde0-17e5b7a43ab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A996665-DAF6-426E-BA20-8E732EA68DDF}">
  <ds:schemaRefs>
    <ds:schemaRef ds:uri="http://schemas.microsoft.com/office/2006/metadata/properties"/>
    <ds:schemaRef ds:uri="http://schemas.microsoft.com/office/infopath/2007/PartnerControls"/>
    <ds:schemaRef ds:uri="d7a7d2cd-df7e-4745-bde0-17e5b7a43ab2"/>
    <ds:schemaRef ds:uri="c90da0c0-d638-440e-806c-9eaade8987c8"/>
  </ds:schemaRefs>
</ds:datastoreItem>
</file>

<file path=customXml/itemProps3.xml><?xml version="1.0" encoding="utf-8"?>
<ds:datastoreItem xmlns:ds="http://schemas.openxmlformats.org/officeDocument/2006/customXml" ds:itemID="{2852492D-E391-41B5-A2F0-4E8F97C6618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282</TotalTime>
  <Words>890</Words>
  <Application>Microsoft Office PowerPoint</Application>
  <PresentationFormat>Widescreen</PresentationFormat>
  <Paragraphs>96</Paragraphs>
  <Slides>14</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Montserrat Light</vt:lpstr>
      <vt:lpstr>Aptos</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Gillian Keane</dc:creator>
  <cp:lastModifiedBy>Paula Whyte ( Momentum Consulting )</cp:lastModifiedBy>
  <cp:revision>53</cp:revision>
  <dcterms:created xsi:type="dcterms:W3CDTF">2020-10-14T13:32:04Z</dcterms:created>
  <dcterms:modified xsi:type="dcterms:W3CDTF">2025-03-27T15:25:49Z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0x010100F947AC497626534B880599881CCBB6C8</vt:lpwstr>
  </property>
  <property fmtid="{D5CDD505-2E9C-101B-9397-08002B2CF9AE}" pid="3" name="MediaServiceImageTags">
    <vt:lpwstr/>
  </property>
</Properties>
</file>