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98" r:id="rId5"/>
  </p:sldMasterIdLst>
  <p:notesMasterIdLst>
    <p:notesMasterId r:id="rId21"/>
  </p:notesMasterIdLst>
  <p:sldIdLst>
    <p:sldId id="4392" r:id="rId6"/>
    <p:sldId id="4347" r:id="rId7"/>
    <p:sldId id="4389" r:id="rId8"/>
    <p:sldId id="4360" r:id="rId9"/>
    <p:sldId id="4338" r:id="rId10"/>
    <p:sldId id="4340" r:id="rId11"/>
    <p:sldId id="4361" r:id="rId12"/>
    <p:sldId id="4379" r:id="rId13"/>
    <p:sldId id="4382" r:id="rId14"/>
    <p:sldId id="4386" r:id="rId15"/>
    <p:sldId id="4384" r:id="rId16"/>
    <p:sldId id="4362" r:id="rId17"/>
    <p:sldId id="4387" r:id="rId18"/>
    <p:sldId id="4300" r:id="rId19"/>
    <p:sldId id="4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D4FC20-4848-E7DF-2F2D-078204A544B5}" name="NADIA GLAESERER" initials="NG" userId="S::n.glaeserer_clerici.lombardia.it#ext#@biainnovatorcampus.onmicrosoft.com::99ac66e4-696d-491b-b782-7e6fc5f2ba0f" providerId="AD"/>
  <p188:author id="{49C9AC9B-AC04-B40A-D827-74D2F9A498AA}" name="Paula Whyte ( Momentum Consulting )" initials="P)" userId="S::paula_momentumconsulting.ie#ext#@biainnovatorcampus.onmicrosoft.com::f0db49ca-a56d-4261-b8a6-819acd09e0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A5B"/>
    <a:srgbClr val="FFCC99"/>
    <a:srgbClr val="A2C4C9"/>
    <a:srgbClr val="FFFFFF"/>
    <a:srgbClr val="086D6E"/>
    <a:srgbClr val="F26650"/>
    <a:srgbClr val="60BA47"/>
    <a:srgbClr val="09465E"/>
    <a:srgbClr val="2094D2"/>
    <a:srgbClr val="3CB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163F2B-4D66-36D6-79DB-3B8F91640BBE}" v="80" dt="2025-03-12T13:48:52.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7FAF-CCB8-E201-EB04-89C562B41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0AE3D-8937-331C-5784-FCDE48FE0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9882A-EA01-E7B6-2554-DDB5B31047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21BF31-3655-0F44-876F-06D3A42FE0CA}"/>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BE5DE82-CF29-044D-9158-06A81114988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046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verview/Intro - Navy ">
  <p:cSld name="Overview/Intro - Navy ">
    <p:spTree>
      <p:nvGrpSpPr>
        <p:cNvPr id="1" name="Shape 19"/>
        <p:cNvGrpSpPr/>
        <p:nvPr/>
      </p:nvGrpSpPr>
      <p:grpSpPr>
        <a:xfrm>
          <a:off x="0" y="0"/>
          <a:ext cx="0" cy="0"/>
          <a:chOff x="0" y="0"/>
          <a:chExt cx="0" cy="0"/>
        </a:xfrm>
      </p:grpSpPr>
      <p:sp>
        <p:nvSpPr>
          <p:cNvPr id="20" name="Google Shape;20;p14"/>
          <p:cNvSpPr/>
          <p:nvPr/>
        </p:nvSpPr>
        <p:spPr>
          <a:xfrm>
            <a:off x="2167324" y="772370"/>
            <a:ext cx="9320865" cy="5212793"/>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1" name="Google Shape;21;p14"/>
          <p:cNvSpPr>
            <a:spLocks noGrp="1"/>
          </p:cNvSpPr>
          <p:nvPr>
            <p:ph type="pic" idx="2"/>
          </p:nvPr>
        </p:nvSpPr>
        <p:spPr>
          <a:xfrm>
            <a:off x="388401" y="385460"/>
            <a:ext cx="4107750" cy="6087079"/>
          </a:xfrm>
          <a:prstGeom prst="rect">
            <a:avLst/>
          </a:prstGeom>
          <a:solidFill>
            <a:srgbClr val="BFBFBF"/>
          </a:solidFill>
          <a:ln>
            <a:noFill/>
          </a:ln>
        </p:spPr>
      </p:sp>
      <p:sp>
        <p:nvSpPr>
          <p:cNvPr id="22" name="Google Shape;22;p14"/>
          <p:cNvSpPr txBox="1">
            <a:spLocks noGrp="1"/>
          </p:cNvSpPr>
          <p:nvPr>
            <p:ph type="body" idx="1"/>
          </p:nvPr>
        </p:nvSpPr>
        <p:spPr>
          <a:xfrm>
            <a:off x="4940627" y="3429001"/>
            <a:ext cx="6331432"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7802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 01 - Navy">
  <p:cSld name="Text Slide 01 - Navy">
    <p:spTree>
      <p:nvGrpSpPr>
        <p:cNvPr id="1" name="Shape 23"/>
        <p:cNvGrpSpPr/>
        <p:nvPr/>
      </p:nvGrpSpPr>
      <p:grpSpPr>
        <a:xfrm>
          <a:off x="0" y="0"/>
          <a:ext cx="0" cy="0"/>
          <a:chOff x="0" y="0"/>
          <a:chExt cx="0" cy="0"/>
        </a:xfrm>
      </p:grpSpPr>
      <p:sp>
        <p:nvSpPr>
          <p:cNvPr id="24" name="Google Shape;24;p15"/>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5"/>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6" name="Google Shape;26;p15"/>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15"/>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8" name="Google Shape;28;p15"/>
          <p:cNvGrpSpPr/>
          <p:nvPr/>
        </p:nvGrpSpPr>
        <p:grpSpPr>
          <a:xfrm>
            <a:off x="11656052" y="3880524"/>
            <a:ext cx="281949" cy="2748511"/>
            <a:chOff x="7176656" y="8423488"/>
            <a:chExt cx="190704" cy="1859032"/>
          </a:xfrm>
        </p:grpSpPr>
        <p:cxnSp>
          <p:nvCxnSpPr>
            <p:cNvPr id="29" name="Google Shape;29;p15"/>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0" name="Google Shape;30;p15"/>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216014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E3BAAE-FA76-F16F-DC86-33478BE56944}"/>
              </a:ext>
            </a:extLst>
          </p:cNvPr>
          <p:cNvPicPr>
            <a:picLocks noChangeAspect="1"/>
          </p:cNvPicPr>
          <p:nvPr userDrawn="1"/>
        </p:nvPicPr>
        <p:blipFill>
          <a:blip r:embed="rId2"/>
          <a:stretch>
            <a:fillRect/>
          </a:stretch>
        </p:blipFill>
        <p:spPr>
          <a:xfrm>
            <a:off x="9689894" y="6102554"/>
            <a:ext cx="2054262" cy="457426"/>
          </a:xfrm>
          <a:prstGeom prst="rect">
            <a:avLst/>
          </a:prstGeom>
        </p:spPr>
      </p:pic>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Laptop Slide - Navy">
  <p:cSld name="Laptop Slide - Navy">
    <p:spTree>
      <p:nvGrpSpPr>
        <p:cNvPr id="1" name="Shape 31"/>
        <p:cNvGrpSpPr/>
        <p:nvPr/>
      </p:nvGrpSpPr>
      <p:grpSpPr>
        <a:xfrm>
          <a:off x="0" y="0"/>
          <a:ext cx="0" cy="0"/>
          <a:chOff x="0" y="0"/>
          <a:chExt cx="0" cy="0"/>
        </a:xfrm>
      </p:grpSpPr>
      <p:sp>
        <p:nvSpPr>
          <p:cNvPr id="32" name="Google Shape;32;p1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6"/>
          <p:cNvSpPr/>
          <p:nvPr/>
        </p:nvSpPr>
        <p:spPr>
          <a:xfrm rot="10800000" flipH="1">
            <a:off x="0" y="0"/>
            <a:ext cx="601405"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 name="Google Shape;34;p1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35" name="Google Shape;35;p16"/>
          <p:cNvSpPr>
            <a:spLocks noGrp="1"/>
          </p:cNvSpPr>
          <p:nvPr>
            <p:ph type="pic" idx="2"/>
          </p:nvPr>
        </p:nvSpPr>
        <p:spPr>
          <a:xfrm>
            <a:off x="635271" y="2095585"/>
            <a:ext cx="5130800" cy="3913188"/>
          </a:xfrm>
          <a:prstGeom prst="rect">
            <a:avLst/>
          </a:prstGeom>
          <a:solidFill>
            <a:srgbClr val="D8D8D8"/>
          </a:solidFill>
          <a:ln>
            <a:noFill/>
          </a:ln>
        </p:spPr>
      </p:sp>
      <p:sp>
        <p:nvSpPr>
          <p:cNvPr id="36" name="Google Shape;36;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7" name="Google Shape;37;p16"/>
          <p:cNvGrpSpPr/>
          <p:nvPr/>
        </p:nvGrpSpPr>
        <p:grpSpPr>
          <a:xfrm>
            <a:off x="138149" y="3764146"/>
            <a:ext cx="281949" cy="2748511"/>
            <a:chOff x="7176656" y="8423488"/>
            <a:chExt cx="190704" cy="1859032"/>
          </a:xfrm>
        </p:grpSpPr>
        <p:cxnSp>
          <p:nvCxnSpPr>
            <p:cNvPr id="38" name="Google Shape;38;p16"/>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9" name="Google Shape;39;p16"/>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1771370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03 - Navy">
  <p:cSld name="Text Slide 03 - Navy">
    <p:spTree>
      <p:nvGrpSpPr>
        <p:cNvPr id="1" name="Shape 40"/>
        <p:cNvGrpSpPr/>
        <p:nvPr/>
      </p:nvGrpSpPr>
      <p:grpSpPr>
        <a:xfrm>
          <a:off x="0" y="0"/>
          <a:ext cx="0" cy="0"/>
          <a:chOff x="0" y="0"/>
          <a:chExt cx="0" cy="0"/>
        </a:xfrm>
      </p:grpSpPr>
      <p:sp>
        <p:nvSpPr>
          <p:cNvPr id="41" name="Google Shape;41;p17"/>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7"/>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3" name="Google Shape;43;p1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1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5" name="Google Shape;45;p17"/>
          <p:cNvGrpSpPr/>
          <p:nvPr/>
        </p:nvGrpSpPr>
        <p:grpSpPr>
          <a:xfrm>
            <a:off x="11656052" y="3880524"/>
            <a:ext cx="281949" cy="2748511"/>
            <a:chOff x="7176656" y="8423488"/>
            <a:chExt cx="190704" cy="1859032"/>
          </a:xfrm>
        </p:grpSpPr>
        <p:cxnSp>
          <p:nvCxnSpPr>
            <p:cNvPr id="46" name="Google Shape;46;p17"/>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47" name="Google Shape;47;p17"/>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3076091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Photo Slide 01 - Navy">
  <p:cSld name="Quote/Photo Slide 01 - Navy">
    <p:spTree>
      <p:nvGrpSpPr>
        <p:cNvPr id="1" name="Shape 48"/>
        <p:cNvGrpSpPr/>
        <p:nvPr/>
      </p:nvGrpSpPr>
      <p:grpSpPr>
        <a:xfrm>
          <a:off x="0" y="0"/>
          <a:ext cx="0" cy="0"/>
          <a:chOff x="0" y="0"/>
          <a:chExt cx="0" cy="0"/>
        </a:xfrm>
      </p:grpSpPr>
      <p:sp>
        <p:nvSpPr>
          <p:cNvPr id="49" name="Google Shape;49;p18"/>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8"/>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51" name="Google Shape;51;p18"/>
          <p:cNvSpPr>
            <a:spLocks noGrp="1"/>
          </p:cNvSpPr>
          <p:nvPr>
            <p:ph type="pic" idx="2"/>
          </p:nvPr>
        </p:nvSpPr>
        <p:spPr>
          <a:xfrm>
            <a:off x="799128" y="746272"/>
            <a:ext cx="10203652" cy="5365455"/>
          </a:xfrm>
          <a:prstGeom prst="rect">
            <a:avLst/>
          </a:prstGeom>
          <a:solidFill>
            <a:srgbClr val="BFBFBF"/>
          </a:solidFill>
          <a:ln>
            <a:noFill/>
          </a:ln>
        </p:spPr>
      </p:sp>
      <p:grpSp>
        <p:nvGrpSpPr>
          <p:cNvPr id="52" name="Google Shape;52;p18"/>
          <p:cNvGrpSpPr/>
          <p:nvPr/>
        </p:nvGrpSpPr>
        <p:grpSpPr>
          <a:xfrm>
            <a:off x="11656052" y="3880524"/>
            <a:ext cx="281949" cy="2748511"/>
            <a:chOff x="7176656" y="8423488"/>
            <a:chExt cx="190704" cy="1859032"/>
          </a:xfrm>
        </p:grpSpPr>
        <p:cxnSp>
          <p:nvCxnSpPr>
            <p:cNvPr id="53" name="Google Shape;53;p18"/>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54" name="Google Shape;54;p18"/>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3210340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55"/>
        <p:cNvGrpSpPr/>
        <p:nvPr/>
      </p:nvGrpSpPr>
      <p:grpSpPr>
        <a:xfrm>
          <a:off x="0" y="0"/>
          <a:ext cx="0" cy="0"/>
          <a:chOff x="0" y="0"/>
          <a:chExt cx="0" cy="0"/>
        </a:xfrm>
      </p:grpSpPr>
      <p:sp>
        <p:nvSpPr>
          <p:cNvPr id="56" name="Google Shape;56;p19"/>
          <p:cNvSpPr/>
          <p:nvPr/>
        </p:nvSpPr>
        <p:spPr>
          <a:xfrm>
            <a:off x="7396842" y="5431639"/>
            <a:ext cx="4795157" cy="697353"/>
          </a:xfrm>
          <a:prstGeom prst="rect">
            <a:avLst/>
          </a:prstGeom>
          <a:solidFill>
            <a:srgbClr val="60B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9"/>
          <p:cNvSpPr>
            <a:spLocks noGrp="1"/>
          </p:cNvSpPr>
          <p:nvPr>
            <p:ph type="pic" idx="2"/>
          </p:nvPr>
        </p:nvSpPr>
        <p:spPr>
          <a:xfrm>
            <a:off x="0" y="2387326"/>
            <a:ext cx="12192000" cy="3233533"/>
          </a:xfrm>
          <a:prstGeom prst="rect">
            <a:avLst/>
          </a:prstGeom>
          <a:solidFill>
            <a:srgbClr val="D8D8D8"/>
          </a:solidFill>
          <a:ln>
            <a:noFill/>
          </a:ln>
        </p:spPr>
      </p:sp>
      <p:sp>
        <p:nvSpPr>
          <p:cNvPr id="58" name="Google Shape;58;p19"/>
          <p:cNvSpPr txBox="1">
            <a:spLocks noGrp="1"/>
          </p:cNvSpPr>
          <p:nvPr>
            <p:ph type="body" idx="1"/>
          </p:nvPr>
        </p:nvSpPr>
        <p:spPr>
          <a:xfrm>
            <a:off x="7551945" y="5547251"/>
            <a:ext cx="4381736" cy="46612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9"/>
          <p:cNvSpPr txBox="1">
            <a:spLocks noGrp="1"/>
          </p:cNvSpPr>
          <p:nvPr>
            <p:ph type="body" idx="3"/>
          </p:nvPr>
        </p:nvSpPr>
        <p:spPr>
          <a:xfrm>
            <a:off x="639015" y="3790144"/>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0" name="Google Shape;60;p19"/>
          <p:cNvPicPr preferRelativeResize="0"/>
          <p:nvPr/>
        </p:nvPicPr>
        <p:blipFill rotWithShape="1">
          <a:blip r:embed="rId2">
            <a:alphaModFix/>
          </a:blip>
          <a:srcRect/>
          <a:stretch/>
        </p:blipFill>
        <p:spPr>
          <a:xfrm>
            <a:off x="565420" y="5916072"/>
            <a:ext cx="2054262" cy="457426"/>
          </a:xfrm>
          <a:prstGeom prst="rect">
            <a:avLst/>
          </a:prstGeom>
          <a:noFill/>
          <a:ln>
            <a:noFill/>
          </a:ln>
        </p:spPr>
      </p:pic>
      <p:pic>
        <p:nvPicPr>
          <p:cNvPr id="61" name="Google Shape;61;p19"/>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extLst>
      <p:ext uri="{BB962C8B-B14F-4D97-AF65-F5344CB8AC3E}">
        <p14:creationId xmlns:p14="http://schemas.microsoft.com/office/powerpoint/2010/main" val="2967896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62"/>
        <p:cNvGrpSpPr/>
        <p:nvPr/>
      </p:nvGrpSpPr>
      <p:grpSpPr>
        <a:xfrm>
          <a:off x="0" y="0"/>
          <a:ext cx="0" cy="0"/>
          <a:chOff x="0" y="0"/>
          <a:chExt cx="0" cy="0"/>
        </a:xfrm>
      </p:grpSpPr>
      <p:sp>
        <p:nvSpPr>
          <p:cNvPr id="63" name="Google Shape;63;p20"/>
          <p:cNvSpPr/>
          <p:nvPr/>
        </p:nvSpPr>
        <p:spPr>
          <a:xfrm>
            <a:off x="-2" y="-2"/>
            <a:ext cx="12192000" cy="6858001"/>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20"/>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65" name="Google Shape;65;p20"/>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66" name="Google Shape;66;p20"/>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waste2worth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67" name="Google Shape;67;p20"/>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68" name="Google Shape;68;p20"/>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69" name="Google Shape;69;p20"/>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70" name="Google Shape;70;p20"/>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300443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ver 02">
  <p:cSld name="Cover 02">
    <p:spTree>
      <p:nvGrpSpPr>
        <p:cNvPr id="1" name="Shape 71"/>
        <p:cNvGrpSpPr/>
        <p:nvPr/>
      </p:nvGrpSpPr>
      <p:grpSpPr>
        <a:xfrm>
          <a:off x="0" y="0"/>
          <a:ext cx="0" cy="0"/>
          <a:chOff x="0" y="0"/>
          <a:chExt cx="0" cy="0"/>
        </a:xfrm>
      </p:grpSpPr>
      <p:pic>
        <p:nvPicPr>
          <p:cNvPr id="72" name="Google Shape;72;p21"/>
          <p:cNvPicPr preferRelativeResize="0"/>
          <p:nvPr/>
        </p:nvPicPr>
        <p:blipFill rotWithShape="1">
          <a:blip r:embed="rId2">
            <a:alphaModFix/>
          </a:blip>
          <a:srcRect/>
          <a:stretch/>
        </p:blipFill>
        <p:spPr>
          <a:xfrm>
            <a:off x="500106" y="6030484"/>
            <a:ext cx="2054262" cy="457426"/>
          </a:xfrm>
          <a:prstGeom prst="rect">
            <a:avLst/>
          </a:prstGeom>
          <a:noFill/>
          <a:ln>
            <a:noFill/>
          </a:ln>
        </p:spPr>
      </p:pic>
      <p:sp>
        <p:nvSpPr>
          <p:cNvPr id="73" name="Google Shape;73;p21"/>
          <p:cNvSpPr>
            <a:spLocks noGrp="1"/>
          </p:cNvSpPr>
          <p:nvPr>
            <p:ph type="pic" idx="2"/>
          </p:nvPr>
        </p:nvSpPr>
        <p:spPr>
          <a:xfrm>
            <a:off x="0" y="2271713"/>
            <a:ext cx="12192000" cy="3543422"/>
          </a:xfrm>
          <a:prstGeom prst="rect">
            <a:avLst/>
          </a:prstGeom>
          <a:solidFill>
            <a:srgbClr val="BFBFBF"/>
          </a:solidFill>
          <a:ln>
            <a:noFill/>
          </a:ln>
        </p:spPr>
      </p:sp>
      <p:pic>
        <p:nvPicPr>
          <p:cNvPr id="74" name="Google Shape;74;p21"/>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extLst>
      <p:ext uri="{BB962C8B-B14F-4D97-AF65-F5344CB8AC3E}">
        <p14:creationId xmlns:p14="http://schemas.microsoft.com/office/powerpoint/2010/main" val="2964855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Slide - Navy">
  <p:cSld name="Content Slide - Navy">
    <p:spTree>
      <p:nvGrpSpPr>
        <p:cNvPr id="1" name="Shape 75"/>
        <p:cNvGrpSpPr/>
        <p:nvPr/>
      </p:nvGrpSpPr>
      <p:grpSpPr>
        <a:xfrm>
          <a:off x="0" y="0"/>
          <a:ext cx="0" cy="0"/>
          <a:chOff x="0" y="0"/>
          <a:chExt cx="0" cy="0"/>
        </a:xfrm>
      </p:grpSpPr>
      <p:sp>
        <p:nvSpPr>
          <p:cNvPr id="76" name="Google Shape;76;p22"/>
          <p:cNvSpPr/>
          <p:nvPr/>
        </p:nvSpPr>
        <p:spPr>
          <a:xfrm rot="10800000" flipH="1">
            <a:off x="0" y="-2"/>
            <a:ext cx="1378111"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22"/>
          <p:cNvSpPr txBox="1">
            <a:spLocks noGrp="1"/>
          </p:cNvSpPr>
          <p:nvPr>
            <p:ph type="body" idx="1"/>
          </p:nvPr>
        </p:nvSpPr>
        <p:spPr>
          <a:xfrm>
            <a:off x="2267191" y="2545559"/>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22"/>
          <p:cNvSpPr txBox="1">
            <a:spLocks noGrp="1"/>
          </p:cNvSpPr>
          <p:nvPr>
            <p:ph type="body" idx="2"/>
          </p:nvPr>
        </p:nvSpPr>
        <p:spPr>
          <a:xfrm>
            <a:off x="3102488" y="2545560"/>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22"/>
          <p:cNvSpPr txBox="1">
            <a:spLocks noGrp="1"/>
          </p:cNvSpPr>
          <p:nvPr>
            <p:ph type="body" idx="3"/>
          </p:nvPr>
        </p:nvSpPr>
        <p:spPr>
          <a:xfrm>
            <a:off x="2267191" y="3123421"/>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2"/>
          <p:cNvSpPr txBox="1">
            <a:spLocks noGrp="1"/>
          </p:cNvSpPr>
          <p:nvPr>
            <p:ph type="body" idx="4"/>
          </p:nvPr>
        </p:nvSpPr>
        <p:spPr>
          <a:xfrm>
            <a:off x="3102488" y="3123422"/>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2"/>
          <p:cNvSpPr txBox="1">
            <a:spLocks noGrp="1"/>
          </p:cNvSpPr>
          <p:nvPr>
            <p:ph type="body" idx="5"/>
          </p:nvPr>
        </p:nvSpPr>
        <p:spPr>
          <a:xfrm>
            <a:off x="2267191" y="3702490"/>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2"/>
          <p:cNvSpPr txBox="1">
            <a:spLocks noGrp="1"/>
          </p:cNvSpPr>
          <p:nvPr>
            <p:ph type="body" idx="6"/>
          </p:nvPr>
        </p:nvSpPr>
        <p:spPr>
          <a:xfrm>
            <a:off x="3102488" y="3702491"/>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2"/>
          <p:cNvSpPr txBox="1">
            <a:spLocks noGrp="1"/>
          </p:cNvSpPr>
          <p:nvPr>
            <p:ph type="body" idx="7"/>
          </p:nvPr>
        </p:nvSpPr>
        <p:spPr>
          <a:xfrm>
            <a:off x="2267191" y="4284816"/>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2"/>
          <p:cNvSpPr txBox="1">
            <a:spLocks noGrp="1"/>
          </p:cNvSpPr>
          <p:nvPr>
            <p:ph type="body" idx="8"/>
          </p:nvPr>
        </p:nvSpPr>
        <p:spPr>
          <a:xfrm>
            <a:off x="3102488" y="4284817"/>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2"/>
          <p:cNvSpPr txBox="1">
            <a:spLocks noGrp="1"/>
          </p:cNvSpPr>
          <p:nvPr>
            <p:ph type="body" idx="9"/>
          </p:nvPr>
        </p:nvSpPr>
        <p:spPr>
          <a:xfrm>
            <a:off x="2267191" y="4863915"/>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2"/>
          <p:cNvSpPr txBox="1">
            <a:spLocks noGrp="1"/>
          </p:cNvSpPr>
          <p:nvPr>
            <p:ph type="body" idx="13"/>
          </p:nvPr>
        </p:nvSpPr>
        <p:spPr>
          <a:xfrm>
            <a:off x="3102488" y="4863916"/>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2"/>
          <p:cNvSpPr/>
          <p:nvPr/>
        </p:nvSpPr>
        <p:spPr>
          <a:xfrm>
            <a:off x="4388307" y="5855031"/>
            <a:ext cx="7016293" cy="6155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465E"/>
              </a:buClr>
              <a:buSzPts val="850"/>
              <a:buFont typeface="Calibri"/>
              <a:buNone/>
            </a:pPr>
            <a:r>
              <a:rPr lang="en-US" sz="850" b="0" i="0" u="none" strike="noStrike" cap="none">
                <a:solidFill>
                  <a:srgbClr val="09465E"/>
                </a:solidFill>
                <a:latin typeface="Calibri"/>
                <a:ea typeface="Calibri"/>
                <a:cs typeface="Calibri"/>
                <a:sym typeface="Calibri"/>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850"/>
              <a:buFont typeface="Calibri"/>
              <a:buNone/>
            </a:pPr>
            <a:endParaRPr sz="850" b="0" i="0" u="none" strike="noStrike" cap="none">
              <a:solidFill>
                <a:srgbClr val="09465E"/>
              </a:solidFill>
              <a:latin typeface="Calibri"/>
              <a:ea typeface="Calibri"/>
              <a:cs typeface="Calibri"/>
              <a:sym typeface="Calibri"/>
            </a:endParaRPr>
          </a:p>
        </p:txBody>
      </p:sp>
      <p:sp>
        <p:nvSpPr>
          <p:cNvPr id="88" name="Google Shape;88;p22"/>
          <p:cNvSpPr>
            <a:spLocks noGrp="1"/>
          </p:cNvSpPr>
          <p:nvPr>
            <p:ph type="pic" idx="14"/>
          </p:nvPr>
        </p:nvSpPr>
        <p:spPr>
          <a:xfrm>
            <a:off x="788894" y="340862"/>
            <a:ext cx="11403106" cy="1903699"/>
          </a:xfrm>
          <a:prstGeom prst="rect">
            <a:avLst/>
          </a:prstGeom>
          <a:solidFill>
            <a:srgbClr val="BFBFBF"/>
          </a:solidFill>
          <a:ln>
            <a:noFill/>
          </a:ln>
        </p:spPr>
      </p:sp>
      <p:pic>
        <p:nvPicPr>
          <p:cNvPr id="89" name="Google Shape;89;p22"/>
          <p:cNvPicPr preferRelativeResize="0"/>
          <p:nvPr/>
        </p:nvPicPr>
        <p:blipFill rotWithShape="1">
          <a:blip r:embed="rId2">
            <a:alphaModFix/>
          </a:blip>
          <a:srcRect/>
          <a:stretch/>
        </p:blipFill>
        <p:spPr>
          <a:xfrm>
            <a:off x="2303050" y="5867924"/>
            <a:ext cx="2054262" cy="457426"/>
          </a:xfrm>
          <a:prstGeom prst="rect">
            <a:avLst/>
          </a:prstGeom>
          <a:noFill/>
          <a:ln>
            <a:noFill/>
          </a:ln>
        </p:spPr>
      </p:pic>
      <p:cxnSp>
        <p:nvCxnSpPr>
          <p:cNvPr id="90" name="Google Shape;90;p22"/>
          <p:cNvCxnSpPr/>
          <p:nvPr/>
        </p:nvCxnSpPr>
        <p:spPr>
          <a:xfrm rot="10800000" flipH="1">
            <a:off x="2156224" y="3114739"/>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1" name="Google Shape;91;p22"/>
          <p:cNvCxnSpPr/>
          <p:nvPr/>
        </p:nvCxnSpPr>
        <p:spPr>
          <a:xfrm rot="10800000" flipH="1">
            <a:off x="2156224" y="3692562"/>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2" name="Google Shape;92;p22"/>
          <p:cNvCxnSpPr/>
          <p:nvPr/>
        </p:nvCxnSpPr>
        <p:spPr>
          <a:xfrm rot="10800000" flipH="1">
            <a:off x="2156224" y="4270385"/>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3" name="Google Shape;93;p22"/>
          <p:cNvCxnSpPr/>
          <p:nvPr/>
        </p:nvCxnSpPr>
        <p:spPr>
          <a:xfrm rot="10800000" flipH="1">
            <a:off x="2156224" y="4848208"/>
            <a:ext cx="8867227" cy="14543"/>
          </a:xfrm>
          <a:prstGeom prst="straightConnector1">
            <a:avLst/>
          </a:prstGeom>
          <a:noFill/>
          <a:ln w="19050" cap="flat" cmpd="sng">
            <a:solidFill>
              <a:srgbClr val="60BA47"/>
            </a:solidFill>
            <a:prstDash val="solid"/>
            <a:miter lim="800000"/>
            <a:headEnd type="none" w="sm" len="sm"/>
            <a:tailEnd type="none" w="sm" len="sm"/>
          </a:ln>
        </p:spPr>
      </p:cxnSp>
      <p:sp>
        <p:nvSpPr>
          <p:cNvPr id="94" name="Google Shape;94;p22"/>
          <p:cNvSpPr/>
          <p:nvPr/>
        </p:nvSpPr>
        <p:spPr>
          <a:xfrm rot="9654881">
            <a:off x="-1705571" y="2672583"/>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6865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Photo Slide 02 - Navy">
  <p:cSld name="Quote/Photo Slide 02 - Navy">
    <p:spTree>
      <p:nvGrpSpPr>
        <p:cNvPr id="1" name="Shape 95"/>
        <p:cNvGrpSpPr/>
        <p:nvPr/>
      </p:nvGrpSpPr>
      <p:grpSpPr>
        <a:xfrm>
          <a:off x="0" y="0"/>
          <a:ext cx="0" cy="0"/>
          <a:chOff x="0" y="0"/>
          <a:chExt cx="0" cy="0"/>
        </a:xfrm>
      </p:grpSpPr>
      <p:sp>
        <p:nvSpPr>
          <p:cNvPr id="96" name="Google Shape;96;p23"/>
          <p:cNvSpPr/>
          <p:nvPr/>
        </p:nvSpPr>
        <p:spPr>
          <a:xfrm rot="-5400000">
            <a:off x="4192375" y="-642572"/>
            <a:ext cx="3807250" cy="812984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3"/>
          <p:cNvSpPr txBox="1">
            <a:spLocks noGrp="1"/>
          </p:cNvSpPr>
          <p:nvPr>
            <p:ph type="body" idx="1"/>
          </p:nvPr>
        </p:nvSpPr>
        <p:spPr>
          <a:xfrm>
            <a:off x="4063536" y="4285031"/>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3"/>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3"/>
          <p:cNvSpPr>
            <a:spLocks noGrp="1"/>
          </p:cNvSpPr>
          <p:nvPr>
            <p:ph type="pic" idx="3"/>
          </p:nvPr>
        </p:nvSpPr>
        <p:spPr>
          <a:xfrm>
            <a:off x="-2" y="-7299"/>
            <a:ext cx="12192002" cy="6865298"/>
          </a:xfrm>
          <a:prstGeom prst="rect">
            <a:avLst/>
          </a:prstGeom>
          <a:solidFill>
            <a:srgbClr val="BFBFBF"/>
          </a:solidFill>
          <a:ln>
            <a:noFill/>
          </a:ln>
        </p:spPr>
      </p:sp>
    </p:spTree>
    <p:extLst>
      <p:ext uri="{BB962C8B-B14F-4D97-AF65-F5344CB8AC3E}">
        <p14:creationId xmlns:p14="http://schemas.microsoft.com/office/powerpoint/2010/main" val="385798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00"/>
        <p:cNvGrpSpPr/>
        <p:nvPr/>
      </p:nvGrpSpPr>
      <p:grpSpPr>
        <a:xfrm>
          <a:off x="0" y="0"/>
          <a:ext cx="0" cy="0"/>
          <a:chOff x="0" y="0"/>
          <a:chExt cx="0" cy="0"/>
        </a:xfrm>
      </p:grpSpPr>
      <p:sp>
        <p:nvSpPr>
          <p:cNvPr id="101" name="Google Shape;101;p24"/>
          <p:cNvSpPr>
            <a:spLocks noGrp="1"/>
          </p:cNvSpPr>
          <p:nvPr>
            <p:ph type="pic" idx="2"/>
          </p:nvPr>
        </p:nvSpPr>
        <p:spPr>
          <a:xfrm>
            <a:off x="0" y="-12469"/>
            <a:ext cx="12192000" cy="6870469"/>
          </a:xfrm>
          <a:prstGeom prst="rect">
            <a:avLst/>
          </a:prstGeom>
          <a:solidFill>
            <a:srgbClr val="BFBFBF"/>
          </a:solidFill>
          <a:ln>
            <a:noFill/>
          </a:ln>
        </p:spPr>
      </p:sp>
      <p:sp>
        <p:nvSpPr>
          <p:cNvPr id="102" name="Google Shape;102;p24"/>
          <p:cNvSpPr txBox="1">
            <a:spLocks noGrp="1"/>
          </p:cNvSpPr>
          <p:nvPr>
            <p:ph type="body" idx="1"/>
          </p:nvPr>
        </p:nvSpPr>
        <p:spPr>
          <a:xfrm>
            <a:off x="4063536" y="4333157"/>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4"/>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9465E"/>
              </a:buClr>
              <a:buSzPts val="3000"/>
              <a:buFont typeface="Arial"/>
              <a:buNone/>
              <a:defRPr sz="30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47202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ullet Point x3 slide with photo - Navy">
  <p:cSld name="Bullet Point x3 slide with photo - Navy">
    <p:spTree>
      <p:nvGrpSpPr>
        <p:cNvPr id="1" name="Shape 104"/>
        <p:cNvGrpSpPr/>
        <p:nvPr/>
      </p:nvGrpSpPr>
      <p:grpSpPr>
        <a:xfrm>
          <a:off x="0" y="0"/>
          <a:ext cx="0" cy="0"/>
          <a:chOff x="0" y="0"/>
          <a:chExt cx="0" cy="0"/>
        </a:xfrm>
      </p:grpSpPr>
      <p:sp>
        <p:nvSpPr>
          <p:cNvPr id="105" name="Google Shape;105;p25"/>
          <p:cNvSpPr/>
          <p:nvPr/>
        </p:nvSpPr>
        <p:spPr>
          <a:xfrm>
            <a:off x="0" y="16329"/>
            <a:ext cx="4780547" cy="6858000"/>
          </a:xfrm>
          <a:prstGeom prst="rect">
            <a:avLst/>
          </a:prstGeom>
          <a:solidFill>
            <a:srgbClr val="0946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5"/>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25"/>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5"/>
          <p:cNvSpPr>
            <a:spLocks noGrp="1"/>
          </p:cNvSpPr>
          <p:nvPr>
            <p:ph type="pic" idx="8"/>
          </p:nvPr>
        </p:nvSpPr>
        <p:spPr>
          <a:xfrm>
            <a:off x="-48344" y="0"/>
            <a:ext cx="3570477" cy="6858000"/>
          </a:xfrm>
          <a:prstGeom prst="rect">
            <a:avLst/>
          </a:prstGeom>
          <a:solidFill>
            <a:srgbClr val="D8D8D8"/>
          </a:solidFill>
          <a:ln>
            <a:noFill/>
          </a:ln>
        </p:spPr>
      </p:sp>
      <p:sp>
        <p:nvSpPr>
          <p:cNvPr id="114" name="Google Shape;114;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4437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Slide - Navy">
  <p:cSld name="Photo Slide - Navy">
    <p:spTree>
      <p:nvGrpSpPr>
        <p:cNvPr id="1" name="Shape 116"/>
        <p:cNvGrpSpPr/>
        <p:nvPr/>
      </p:nvGrpSpPr>
      <p:grpSpPr>
        <a:xfrm>
          <a:off x="0" y="0"/>
          <a:ext cx="0" cy="0"/>
          <a:chOff x="0" y="0"/>
          <a:chExt cx="0" cy="0"/>
        </a:xfrm>
      </p:grpSpPr>
      <p:sp>
        <p:nvSpPr>
          <p:cNvPr id="117" name="Google Shape;117;p26"/>
          <p:cNvSpPr/>
          <p:nvPr/>
        </p:nvSpPr>
        <p:spPr>
          <a:xfrm>
            <a:off x="0" y="-1"/>
            <a:ext cx="6096000" cy="6844027"/>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26"/>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6"/>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6"/>
          <p:cNvSpPr>
            <a:spLocks noGrp="1"/>
          </p:cNvSpPr>
          <p:nvPr>
            <p:ph type="pic" idx="3"/>
          </p:nvPr>
        </p:nvSpPr>
        <p:spPr>
          <a:xfrm>
            <a:off x="6083676" y="0"/>
            <a:ext cx="5361066" cy="6858000"/>
          </a:xfrm>
          <a:prstGeom prst="rect">
            <a:avLst/>
          </a:prstGeom>
          <a:solidFill>
            <a:srgbClr val="D8D8D8"/>
          </a:solidFill>
          <a:ln>
            <a:noFill/>
          </a:ln>
        </p:spPr>
      </p:sp>
    </p:spTree>
    <p:extLst>
      <p:ext uri="{BB962C8B-B14F-4D97-AF65-F5344CB8AC3E}">
        <p14:creationId xmlns:p14="http://schemas.microsoft.com/office/powerpoint/2010/main" val="4282104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Slide 02 - Navy">
  <p:cSld name="Text Slide 02 - Navy">
    <p:spTree>
      <p:nvGrpSpPr>
        <p:cNvPr id="1" name="Shape 121"/>
        <p:cNvGrpSpPr/>
        <p:nvPr/>
      </p:nvGrpSpPr>
      <p:grpSpPr>
        <a:xfrm>
          <a:off x="0" y="0"/>
          <a:ext cx="0" cy="0"/>
          <a:chOff x="0" y="0"/>
          <a:chExt cx="0" cy="0"/>
        </a:xfrm>
      </p:grpSpPr>
      <p:sp>
        <p:nvSpPr>
          <p:cNvPr id="122" name="Google Shape;122;p27"/>
          <p:cNvSpPr/>
          <p:nvPr/>
        </p:nvSpPr>
        <p:spPr>
          <a:xfrm rot="-5400000">
            <a:off x="5088466" y="-5088468"/>
            <a:ext cx="2015069"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2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7"/>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68049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vider - Navy">
  <p:cSld name="Divider - Navy">
    <p:spTree>
      <p:nvGrpSpPr>
        <p:cNvPr id="1" name="Shape 125"/>
        <p:cNvGrpSpPr/>
        <p:nvPr/>
      </p:nvGrpSpPr>
      <p:grpSpPr>
        <a:xfrm>
          <a:off x="0" y="0"/>
          <a:ext cx="0" cy="0"/>
          <a:chOff x="0" y="0"/>
          <a:chExt cx="0" cy="0"/>
        </a:xfrm>
      </p:grpSpPr>
      <p:sp>
        <p:nvSpPr>
          <p:cNvPr id="126" name="Google Shape;126;p28"/>
          <p:cNvSpPr/>
          <p:nvPr/>
        </p:nvSpPr>
        <p:spPr>
          <a:xfrm>
            <a:off x="6334298" y="403168"/>
            <a:ext cx="5136791" cy="6051665"/>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27" name="Google Shape;127;p28"/>
          <p:cNvSpPr txBox="1">
            <a:spLocks noGrp="1"/>
          </p:cNvSpPr>
          <p:nvPr>
            <p:ph type="body" idx="1"/>
          </p:nvPr>
        </p:nvSpPr>
        <p:spPr>
          <a:xfrm>
            <a:off x="6777598" y="54323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0"/>
              <a:buFont typeface="Arial"/>
              <a:buNone/>
              <a:defRPr sz="14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8"/>
          <p:cNvSpPr>
            <a:spLocks noGrp="1"/>
          </p:cNvSpPr>
          <p:nvPr>
            <p:ph type="pic" idx="2"/>
          </p:nvPr>
        </p:nvSpPr>
        <p:spPr>
          <a:xfrm>
            <a:off x="238772" y="2626822"/>
            <a:ext cx="7708195" cy="3396829"/>
          </a:xfrm>
          <a:prstGeom prst="rect">
            <a:avLst/>
          </a:prstGeom>
          <a:solidFill>
            <a:srgbClr val="BFBFBF"/>
          </a:solidFill>
          <a:ln>
            <a:noFill/>
          </a:ln>
        </p:spPr>
      </p:sp>
      <p:sp>
        <p:nvSpPr>
          <p:cNvPr id="129" name="Google Shape;129;p28"/>
          <p:cNvSpPr/>
          <p:nvPr/>
        </p:nvSpPr>
        <p:spPr>
          <a:xfrm>
            <a:off x="8077058" y="2140362"/>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931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ne Slide - Navy">
  <p:cSld name="Phone Slide - Navy">
    <p:spTree>
      <p:nvGrpSpPr>
        <p:cNvPr id="1" name="Shape 130"/>
        <p:cNvGrpSpPr/>
        <p:nvPr/>
      </p:nvGrpSpPr>
      <p:grpSpPr>
        <a:xfrm>
          <a:off x="0" y="0"/>
          <a:ext cx="0" cy="0"/>
          <a:chOff x="0" y="0"/>
          <a:chExt cx="0" cy="0"/>
        </a:xfrm>
      </p:grpSpPr>
      <p:sp>
        <p:nvSpPr>
          <p:cNvPr id="131" name="Google Shape;131;p29"/>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9"/>
          <p:cNvSpPr/>
          <p:nvPr/>
        </p:nvSpPr>
        <p:spPr>
          <a:xfrm rot="10800000" flipH="1">
            <a:off x="11584445" y="0"/>
            <a:ext cx="601406"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 name="Google Shape;133;p29"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4" name="Google Shape;134;p29"/>
          <p:cNvSpPr>
            <a:spLocks noGrp="1"/>
          </p:cNvSpPr>
          <p:nvPr>
            <p:ph type="pic" idx="2"/>
          </p:nvPr>
        </p:nvSpPr>
        <p:spPr>
          <a:xfrm>
            <a:off x="7735037" y="1373925"/>
            <a:ext cx="2444127" cy="4336988"/>
          </a:xfrm>
          <a:prstGeom prst="rect">
            <a:avLst/>
          </a:prstGeom>
          <a:solidFill>
            <a:srgbClr val="D8D8D8"/>
          </a:solidFill>
          <a:ln>
            <a:noFill/>
          </a:ln>
        </p:spPr>
      </p:sp>
      <p:sp>
        <p:nvSpPr>
          <p:cNvPr id="135" name="Google Shape;135;p29"/>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6" name="Google Shape;136;p29"/>
          <p:cNvGrpSpPr/>
          <p:nvPr/>
        </p:nvGrpSpPr>
        <p:grpSpPr>
          <a:xfrm>
            <a:off x="11744173" y="3880524"/>
            <a:ext cx="281949" cy="2748511"/>
            <a:chOff x="7176656" y="8423488"/>
            <a:chExt cx="190704" cy="1859032"/>
          </a:xfrm>
        </p:grpSpPr>
        <p:cxnSp>
          <p:nvCxnSpPr>
            <p:cNvPr id="137" name="Google Shape;137;p29"/>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38" name="Google Shape;138;p29"/>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4294499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E3BAAE-FA76-F16F-DC86-33478BE56944}"/>
              </a:ext>
            </a:extLst>
          </p:cNvPr>
          <p:cNvPicPr>
            <a:picLocks noChangeAspect="1"/>
          </p:cNvPicPr>
          <p:nvPr userDrawn="1"/>
        </p:nvPicPr>
        <p:blipFill>
          <a:blip r:embed="rId2"/>
          <a:stretch>
            <a:fillRect/>
          </a:stretch>
        </p:blipFill>
        <p:spPr>
          <a:xfrm>
            <a:off x="5254334" y="6102554"/>
            <a:ext cx="2054262" cy="457426"/>
          </a:xfrm>
          <a:prstGeom prst="rect">
            <a:avLst/>
          </a:prstGeom>
        </p:spPr>
      </p:pic>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5" name="Picture 4" descr="A grey and black sign with a person in a circle&#10;&#10;AI-generated content may be incorrect.">
            <a:extLst>
              <a:ext uri="{FF2B5EF4-FFF2-40B4-BE49-F238E27FC236}">
                <a16:creationId xmlns:a16="http://schemas.microsoft.com/office/drawing/2014/main" id="{5DD2D6C0-A1DB-9CCC-FAB5-43F3BDFD54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66671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478053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 name="TextBox 1">
            <a:extLst>
              <a:ext uri="{FF2B5EF4-FFF2-40B4-BE49-F238E27FC236}">
                <a16:creationId xmlns:a16="http://schemas.microsoft.com/office/drawing/2014/main" id="{99310716-E1B4-F1C1-C234-8B94B4020DEF}"/>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1154CC4-C25A-E528-A4BA-9F232CC2AF2F}"/>
              </a:ext>
            </a:extLst>
          </p:cNvPr>
          <p:cNvPicPr>
            <a:picLocks noChangeAspect="1"/>
          </p:cNvPicPr>
          <p:nvPr userDrawn="1"/>
        </p:nvPicPr>
        <p:blipFill>
          <a:blip r:embed="rId2"/>
          <a:stretch>
            <a:fillRect/>
          </a:stretch>
        </p:blipFill>
        <p:spPr>
          <a:xfrm>
            <a:off x="4899159" y="5654687"/>
            <a:ext cx="1667896" cy="371393"/>
          </a:xfrm>
          <a:prstGeom prst="rect">
            <a:avLst/>
          </a:prstGeom>
        </p:spPr>
      </p:pic>
      <p:pic>
        <p:nvPicPr>
          <p:cNvPr id="4" name="Picture 3" descr="A grey and black sign with a person in a circle&#10;&#10;AI-generated content may be incorrect.">
            <a:extLst>
              <a:ext uri="{FF2B5EF4-FFF2-40B4-BE49-F238E27FC236}">
                <a16:creationId xmlns:a16="http://schemas.microsoft.com/office/drawing/2014/main" id="{8DC2EF61-0C02-5E7D-7FE6-C7B873C8C1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0627" y="6161311"/>
            <a:ext cx="869046" cy="317063"/>
          </a:xfrm>
          <a:prstGeom prst="rect">
            <a:avLst/>
          </a:prstGeom>
        </p:spPr>
      </p:pic>
      <p:sp>
        <p:nvSpPr>
          <p:cNvPr id="5" name="TextBox 4">
            <a:extLst>
              <a:ext uri="{FF2B5EF4-FFF2-40B4-BE49-F238E27FC236}">
                <a16:creationId xmlns:a16="http://schemas.microsoft.com/office/drawing/2014/main" id="{C0C06A20-CC40-0DAC-0762-51A0DDAF2170}"/>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a:t>
            </a:r>
            <a:r>
              <a:rPr lang="en-IE" sz="600" dirty="0" err="1">
                <a:solidFill>
                  <a:srgbClr val="0B3A5B"/>
                </a:solidFill>
              </a:rPr>
              <a:t>reusers</a:t>
            </a:r>
            <a:r>
              <a:rPr lang="en-IE" sz="600" dirty="0">
                <a:solidFill>
                  <a:srgbClr val="0B3A5B"/>
                </a:solidFill>
              </a:rPr>
              <a:t>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7.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2"/>
          <p:cNvGrpSpPr/>
          <p:nvPr/>
        </p:nvGrpSpPr>
        <p:grpSpPr>
          <a:xfrm>
            <a:off x="11656052" y="3880524"/>
            <a:ext cx="281949" cy="2748511"/>
            <a:chOff x="7176656" y="8423488"/>
            <a:chExt cx="190704" cy="1859032"/>
          </a:xfrm>
        </p:grpSpPr>
        <p:cxnSp>
          <p:nvCxnSpPr>
            <p:cNvPr id="11" name="Google Shape;11;p12"/>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2" name="Google Shape;12;p12"/>
            <p:cNvPicPr preferRelativeResize="0"/>
            <p:nvPr/>
          </p:nvPicPr>
          <p:blipFill rotWithShape="1">
            <a:blip r:embed="rId19">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2468408976"/>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3BF2-E4F2-8371-7ED7-C3A103F878B1}"/>
            </a:ext>
          </a:extLst>
        </p:cNvPr>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97691083-126B-645F-B1F1-3D1DF356CADC}"/>
              </a:ext>
            </a:extLst>
          </p:cNvPr>
          <p:cNvPicPr>
            <a:picLocks noGrp="1" noChangeAspect="1"/>
          </p:cNvPicPr>
          <p:nvPr>
            <p:ph type="pic" sz="quarter" idx="12"/>
          </p:nvPr>
        </p:nvPicPr>
        <p:blipFill>
          <a:blip r:embed="rId3"/>
          <a:srcRect t="27163" b="27163"/>
          <a:stretch/>
        </p:blipFill>
        <p:spPr>
          <a:xfrm>
            <a:off x="0" y="2271713"/>
            <a:ext cx="12192000" cy="3589993"/>
          </a:xfrm>
        </p:spPr>
      </p:pic>
      <p:sp>
        <p:nvSpPr>
          <p:cNvPr id="14" name="TextBox 13">
            <a:extLst>
              <a:ext uri="{FF2B5EF4-FFF2-40B4-BE49-F238E27FC236}">
                <a16:creationId xmlns:a16="http://schemas.microsoft.com/office/drawing/2014/main" id="{DF4D0D2F-8C16-CE39-1BE9-7CF488007713}"/>
              </a:ext>
            </a:extLst>
          </p:cNvPr>
          <p:cNvSpPr txBox="1"/>
          <p:nvPr/>
        </p:nvSpPr>
        <p:spPr>
          <a:xfrm>
            <a:off x="2646313" y="4303441"/>
            <a:ext cx="5609228"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60BA47"/>
                </a:solidFill>
                <a:effectLst/>
                <a:uLnTx/>
                <a:uFillTx/>
                <a:latin typeface="Calibri" panose="020F0502020204030204" pitchFamily="34" charset="0"/>
                <a:cs typeface="Calibri" panose="020F0502020204030204" pitchFamily="34" charset="0"/>
                <a:sym typeface="Arial"/>
              </a:rPr>
              <a:t>OLIVES – Waste Exploration </a:t>
            </a:r>
          </a:p>
        </p:txBody>
      </p:sp>
      <p:sp>
        <p:nvSpPr>
          <p:cNvPr id="7" name="Freeform 6">
            <a:extLst>
              <a:ext uri="{FF2B5EF4-FFF2-40B4-BE49-F238E27FC236}">
                <a16:creationId xmlns:a16="http://schemas.microsoft.com/office/drawing/2014/main" id="{09CD4256-3FEF-33B6-05B7-B2F25D3E73D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64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DA646-C20A-D19B-005B-2AFD762C47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6FEDA17-C5D0-D2F0-75D8-176D616C208A}"/>
              </a:ext>
            </a:extLst>
          </p:cNvPr>
          <p:cNvSpPr>
            <a:spLocks noGrp="1"/>
          </p:cNvSpPr>
          <p:nvPr>
            <p:ph type="body" sz="quarter" idx="18"/>
          </p:nvPr>
        </p:nvSpPr>
        <p:spPr>
          <a:xfrm>
            <a:off x="4538777" y="826894"/>
            <a:ext cx="6628896" cy="5166427"/>
          </a:xfrm>
          <a:prstGeom prst="rect">
            <a:avLst/>
          </a:prstGeom>
        </p:spPr>
        <p:txBody>
          <a:bodyPr lIns="91440" tIns="45720" rIns="91440" bIns="45720" anchor="t"/>
          <a:lstStyle/>
          <a:p>
            <a:pPr marL="521970" indent="-342900">
              <a:buFont typeface="Arial" panose="020B0604020202020204" pitchFamily="34" charset="0"/>
              <a:buChar char="•"/>
            </a:pPr>
            <a:r>
              <a:rPr lang="en-US" b="1" dirty="0">
                <a:ea typeface="Calibri"/>
                <a:cs typeface="Calibri"/>
              </a:rPr>
              <a:t>Nutraceuticals and pharmaceuticals: </a:t>
            </a:r>
            <a:r>
              <a:rPr lang="en-US" dirty="0">
                <a:ea typeface="Calibri"/>
                <a:cs typeface="Calibri"/>
              </a:rPr>
              <a:t>compounds such as polyphenols and antioxidants can be extracted</a:t>
            </a:r>
          </a:p>
          <a:p>
            <a:pPr marL="179070" indent="0"/>
            <a:endParaRPr lang="en-US" dirty="0">
              <a:ea typeface="Calibri"/>
              <a:cs typeface="Calibri"/>
            </a:endParaRPr>
          </a:p>
          <a:p>
            <a:pPr marL="521970" indent="-342900">
              <a:buFont typeface="Arial" panose="020B0604020202020204" pitchFamily="34" charset="0"/>
              <a:buChar char="•"/>
            </a:pPr>
            <a:r>
              <a:rPr lang="en-US" b="1" dirty="0"/>
              <a:t>Growth medium: </a:t>
            </a:r>
            <a:r>
              <a:rPr lang="en-US" dirty="0"/>
              <a:t>It serves as a growth medium for beneficial microorganisms used in bioremediation. </a:t>
            </a:r>
          </a:p>
          <a:p>
            <a:pPr marL="179070" indent="0"/>
            <a:endParaRPr lang="en-US">
              <a:ea typeface="Calibri" panose="020F0502020204030204"/>
              <a:cs typeface="Calibri" panose="020F0502020204030204"/>
            </a:endParaRPr>
          </a:p>
          <a:p>
            <a:pPr marL="521970" indent="-342900">
              <a:buFont typeface="Arial" panose="020B0604020202020204" pitchFamily="34" charset="0"/>
              <a:buChar char="•"/>
            </a:pPr>
            <a:r>
              <a:rPr lang="en-US" b="1" dirty="0"/>
              <a:t>Biological sensors: </a:t>
            </a:r>
            <a:r>
              <a:rPr lang="en-US" dirty="0"/>
              <a:t>Biotechnology can develop biological sensors for real-time monitoring of wastewater quality and treatment processes.</a:t>
            </a:r>
            <a:endParaRPr lang="en-US" dirty="0">
              <a:ea typeface="Calibri"/>
              <a:cs typeface="Calibri"/>
            </a:endParaRPr>
          </a:p>
        </p:txBody>
      </p:sp>
      <p:sp>
        <p:nvSpPr>
          <p:cNvPr id="4" name="Text Placeholder 3">
            <a:extLst>
              <a:ext uri="{FF2B5EF4-FFF2-40B4-BE49-F238E27FC236}">
                <a16:creationId xmlns:a16="http://schemas.microsoft.com/office/drawing/2014/main" id="{8FEC14D0-AAE9-ABF9-7DBE-9A18DA361BB6}"/>
              </a:ext>
            </a:extLst>
          </p:cNvPr>
          <p:cNvSpPr>
            <a:spLocks noGrp="1"/>
          </p:cNvSpPr>
          <p:nvPr>
            <p:ph type="body" sz="quarter" idx="16"/>
          </p:nvPr>
        </p:nvSpPr>
        <p:spPr>
          <a:xfrm>
            <a:off x="0" y="477078"/>
            <a:ext cx="3726817" cy="1002587"/>
          </a:xfrm>
          <a:prstGeom prst="rect">
            <a:avLst/>
          </a:prstGeom>
          <a:solidFill>
            <a:srgbClr val="60BA47"/>
          </a:solidFill>
        </p:spPr>
        <p:txBody>
          <a:bodyPr anchor="ctr"/>
          <a:lstStyle/>
          <a:p>
            <a:pPr algn="ctr"/>
            <a:endParaRPr lang="en-US" b="1" dirty="0"/>
          </a:p>
          <a:p>
            <a:pPr algn="ctr"/>
            <a:r>
              <a:rPr lang="en-US" b="1" dirty="0"/>
              <a:t>3. OMWW (Olive Mill Waste Water)</a:t>
            </a:r>
          </a:p>
          <a:p>
            <a:pPr algn="ctr"/>
            <a:endParaRPr lang="en-US" b="1" dirty="0"/>
          </a:p>
        </p:txBody>
      </p:sp>
      <p:sp>
        <p:nvSpPr>
          <p:cNvPr id="2" name="Freeform 1">
            <a:extLst>
              <a:ext uri="{FF2B5EF4-FFF2-40B4-BE49-F238E27FC236}">
                <a16:creationId xmlns:a16="http://schemas.microsoft.com/office/drawing/2014/main" id="{6737DF7D-3DDB-BCFB-63FB-060392D08C37}"/>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2489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C241-250B-9360-712D-A2D83001F50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559830B-7F71-7C08-0816-5E9BB38190FA}"/>
              </a:ext>
            </a:extLst>
          </p:cNvPr>
          <p:cNvSpPr>
            <a:spLocks noGrp="1"/>
          </p:cNvSpPr>
          <p:nvPr>
            <p:ph type="body" sz="quarter" idx="18"/>
          </p:nvPr>
        </p:nvSpPr>
        <p:spPr>
          <a:xfrm>
            <a:off x="4593994" y="971706"/>
            <a:ext cx="6573679" cy="5166427"/>
          </a:xfrm>
          <a:prstGeom prst="rect">
            <a:avLst/>
          </a:prstGeom>
        </p:spPr>
        <p:txBody>
          <a:bodyPr lIns="91440" tIns="45720" rIns="91440" bIns="45720" anchor="t"/>
          <a:lstStyle/>
          <a:p>
            <a:pPr marL="521970" indent="-342900">
              <a:buFont typeface="Arial" panose="020B0604020202020204" pitchFamily="34" charset="0"/>
              <a:buChar char="•"/>
            </a:pPr>
            <a:r>
              <a:rPr lang="en-US" b="1" dirty="0"/>
              <a:t>Fermentation medium: </a:t>
            </a:r>
            <a:r>
              <a:rPr lang="en-US" dirty="0"/>
              <a:t>OMWW can be used as a fermentation medium to produce high-value products. </a:t>
            </a:r>
          </a:p>
          <a:p>
            <a:pPr marL="521970" indent="-342900">
              <a:buFont typeface="Arial" panose="020B0604020202020204" pitchFamily="34" charset="0"/>
              <a:buChar char="•"/>
            </a:pPr>
            <a:endParaRPr lang="en-US" b="1">
              <a:cs typeface="Calibri" panose="020F0502020204030204"/>
            </a:endParaRPr>
          </a:p>
          <a:p>
            <a:pPr marL="521970" indent="-342900">
              <a:buFont typeface="Arial" panose="020B0604020202020204" pitchFamily="34" charset="0"/>
              <a:buChar char="•"/>
            </a:pPr>
            <a:r>
              <a:rPr lang="en-US" b="1" dirty="0"/>
              <a:t>Bioreactors for Citric acid production: </a:t>
            </a:r>
            <a:r>
              <a:rPr lang="en-US" dirty="0"/>
              <a:t>Studies have shown that they can be used in bioreactors for the production of citric acid and cellulase by fungi such as Aspergillus </a:t>
            </a:r>
            <a:r>
              <a:rPr lang="en-US" dirty="0" err="1"/>
              <a:t>niger</a:t>
            </a:r>
            <a:r>
              <a:rPr lang="en-US" dirty="0"/>
              <a:t>. </a:t>
            </a:r>
            <a:endParaRPr lang="en-US" dirty="0">
              <a:cs typeface="Calibri"/>
            </a:endParaRPr>
          </a:p>
          <a:p>
            <a:pPr marL="521970" indent="-342900">
              <a:buFont typeface="Arial" panose="020B0604020202020204" pitchFamily="34" charset="0"/>
              <a:buChar char="•"/>
            </a:pPr>
            <a:endParaRPr lang="en-US">
              <a:cs typeface="Calibri"/>
            </a:endParaRPr>
          </a:p>
          <a:p>
            <a:pPr marL="521970" indent="-342900">
              <a:buFont typeface="Arial" panose="020B0604020202020204" pitchFamily="34" charset="0"/>
              <a:buChar char="•"/>
            </a:pPr>
            <a:r>
              <a:rPr lang="en-US" b="1" dirty="0"/>
              <a:t>Production of biosurfactants: </a:t>
            </a:r>
            <a:r>
              <a:rPr lang="en-US" dirty="0"/>
              <a:t>they are used as a carbon source to produce biosurfactants by bacteria such as Pseudomonas aeruginosa and Bacillus subtilis</a:t>
            </a:r>
            <a:endParaRPr lang="en-US" dirty="0">
              <a:cs typeface="Calibri"/>
            </a:endParaRPr>
          </a:p>
          <a:p>
            <a:pPr marL="521970" indent="-342900">
              <a:buFont typeface="Arial" panose="020B0604020202020204" pitchFamily="34" charset="0"/>
              <a:buChar char="•"/>
            </a:pPr>
            <a:endParaRPr lang="en-US">
              <a:cs typeface="Calibri"/>
            </a:endParaRPr>
          </a:p>
          <a:p>
            <a:pPr marL="179070" indent="0"/>
            <a:endParaRPr lang="en-US" dirty="0">
              <a:ea typeface="Calibri"/>
              <a:cs typeface="Calibri" panose="020F0502020204030204"/>
            </a:endParaRPr>
          </a:p>
        </p:txBody>
      </p:sp>
      <p:sp>
        <p:nvSpPr>
          <p:cNvPr id="4" name="Text Placeholder 3">
            <a:extLst>
              <a:ext uri="{FF2B5EF4-FFF2-40B4-BE49-F238E27FC236}">
                <a16:creationId xmlns:a16="http://schemas.microsoft.com/office/drawing/2014/main" id="{30A34414-60A9-566D-F199-DDFED2370C65}"/>
              </a:ext>
            </a:extLst>
          </p:cNvPr>
          <p:cNvSpPr>
            <a:spLocks noGrp="1"/>
          </p:cNvSpPr>
          <p:nvPr>
            <p:ph type="body" sz="quarter" idx="16"/>
          </p:nvPr>
        </p:nvSpPr>
        <p:spPr>
          <a:xfrm>
            <a:off x="0" y="477078"/>
            <a:ext cx="3726817" cy="1002587"/>
          </a:xfrm>
          <a:prstGeom prst="rect">
            <a:avLst/>
          </a:prstGeom>
          <a:solidFill>
            <a:srgbClr val="60BA47"/>
          </a:solidFill>
        </p:spPr>
        <p:txBody>
          <a:bodyPr anchor="ctr"/>
          <a:lstStyle/>
          <a:p>
            <a:pPr algn="ctr"/>
            <a:endParaRPr lang="en-US" b="1" dirty="0"/>
          </a:p>
          <a:p>
            <a:pPr algn="ctr"/>
            <a:r>
              <a:rPr lang="en-US" b="1" dirty="0"/>
              <a:t>3. OMWW (Olive Mill Waste Water)</a:t>
            </a:r>
          </a:p>
          <a:p>
            <a:pPr algn="ctr"/>
            <a:endParaRPr lang="en-US" b="1" dirty="0"/>
          </a:p>
        </p:txBody>
      </p:sp>
      <p:sp>
        <p:nvSpPr>
          <p:cNvPr id="2" name="Freeform 1">
            <a:extLst>
              <a:ext uri="{FF2B5EF4-FFF2-40B4-BE49-F238E27FC236}">
                <a16:creationId xmlns:a16="http://schemas.microsoft.com/office/drawing/2014/main" id="{6473C616-BBC5-E2D0-51DB-151F13597F30}"/>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782107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826894"/>
            <a:ext cx="6341766" cy="5166427"/>
          </a:xfrm>
          <a:prstGeom prst="rect">
            <a:avLst/>
          </a:prstGeom>
        </p:spPr>
        <p:txBody>
          <a:bodyPr/>
          <a:lstStyle/>
          <a:p>
            <a:pPr>
              <a:buFont typeface="Arial" panose="020B0604020202020204" pitchFamily="34" charset="0"/>
              <a:buChar char="•"/>
            </a:pPr>
            <a:endParaRPr lang="en-US"/>
          </a:p>
          <a:p>
            <a:pPr marL="179388" indent="-179388" fontAlgn="base">
              <a:buFont typeface="Arial" panose="020B0604020202020204" pitchFamily="34" charset="0"/>
              <a:buChar char="•"/>
            </a:pPr>
            <a:r>
              <a:rPr lang="en-US" b="1"/>
              <a:t>Olive leave tea: </a:t>
            </a:r>
            <a:r>
              <a:rPr lang="en-US"/>
              <a:t>Olive leaves have </a:t>
            </a:r>
            <a:r>
              <a:rPr lang="en-US" err="1"/>
              <a:t>hypoglycaemic</a:t>
            </a:r>
            <a:r>
              <a:rPr lang="en-US"/>
              <a:t>, diuretic and </a:t>
            </a:r>
            <a:r>
              <a:rPr lang="en-US" err="1"/>
              <a:t>cholesterolitic</a:t>
            </a:r>
            <a:r>
              <a:rPr lang="en-US"/>
              <a:t> properties. The beneficial properties are linked to the presence of a particular substance, </a:t>
            </a:r>
            <a:r>
              <a:rPr lang="en-US" i="1"/>
              <a:t>oleuropein</a:t>
            </a:r>
            <a:r>
              <a:rPr lang="en-US"/>
              <a:t>. This is a bitter glycoside responsible for very important health benefits.</a:t>
            </a:r>
          </a:p>
          <a:p>
            <a:pPr marL="179388" indent="-179388" algn="l" fontAlgn="base">
              <a:buFont typeface="Arial" panose="020B0604020202020204" pitchFamily="34" charset="0"/>
              <a:buChar char="•"/>
            </a:pPr>
            <a:endParaRPr lang="en-US"/>
          </a:p>
          <a:p>
            <a:pPr>
              <a:buFont typeface="Arial" panose="020B0604020202020204" pitchFamily="34" charset="0"/>
              <a:buChar char="•"/>
            </a:pPr>
            <a:r>
              <a:rPr lang="en-US" b="1"/>
              <a:t>Olive leave extract: </a:t>
            </a:r>
            <a:r>
              <a:rPr lang="en-US" b="0" i="0">
                <a:solidFill>
                  <a:srgbClr val="1B1B1B"/>
                </a:solidFill>
                <a:effectLst/>
                <a:latin typeface="Source Sans Pro" panose="020B0503030403020204" pitchFamily="34" charset="0"/>
              </a:rPr>
              <a:t>is </a:t>
            </a:r>
            <a:r>
              <a:rPr lang="en-US"/>
              <a:t>a concentrated dose of the nutrients in olive tree leaves. It’s a potent source of antioxidants that support your immune system. </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b="1" dirty="0"/>
              <a:t>4. </a:t>
            </a:r>
            <a:r>
              <a:rPr lang="en-US" dirty="0"/>
              <a:t>Olive Leaves</a:t>
            </a:r>
            <a:endParaRPr lang="en-US" b="1" dirty="0"/>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706982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EF10C-27B6-ED92-B480-2E804673B6F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044DDD-16BD-EC11-7FB5-150D8A28E1F3}"/>
              </a:ext>
            </a:extLst>
          </p:cNvPr>
          <p:cNvSpPr>
            <a:spLocks noGrp="1"/>
          </p:cNvSpPr>
          <p:nvPr>
            <p:ph type="body" sz="quarter" idx="18"/>
          </p:nvPr>
        </p:nvSpPr>
        <p:spPr>
          <a:xfrm>
            <a:off x="4505647" y="282136"/>
            <a:ext cx="6662026" cy="5188513"/>
          </a:xfrm>
          <a:prstGeom prst="rect">
            <a:avLst/>
          </a:prstGeom>
        </p:spPr>
        <p:txBody>
          <a:bodyPr lIns="91440" tIns="45720" rIns="91440" bIns="45720" anchor="t"/>
          <a:lstStyle/>
          <a:p>
            <a:pPr marL="0" indent="0"/>
            <a:endParaRPr lang="en-US"/>
          </a:p>
          <a:p>
            <a:pPr marL="521970" indent="-342900">
              <a:buFont typeface="Arial" panose="020B0604020202020204" pitchFamily="34" charset="0"/>
              <a:buChar char="•"/>
            </a:pPr>
            <a:r>
              <a:rPr lang="it-IT" b="1"/>
              <a:t>Car parts: </a:t>
            </a:r>
            <a:r>
              <a:rPr lang="en-US"/>
              <a:t>Ford is studying how to replace traditional plastic cladding parts with parts made from a mix of shredded olive trees and recycled plastic waste.</a:t>
            </a:r>
            <a:endParaRPr lang="en-US">
              <a:cs typeface="Calibri" panose="020F0502020204030204"/>
            </a:endParaRPr>
          </a:p>
          <a:p>
            <a:pPr marL="521970" indent="-342900">
              <a:buFont typeface="Arial" panose="020B0604020202020204" pitchFamily="34" charset="0"/>
              <a:buChar char="•"/>
            </a:pPr>
            <a:endParaRPr lang="en-US">
              <a:cs typeface="Calibri" panose="020F0502020204030204"/>
            </a:endParaRPr>
          </a:p>
          <a:p>
            <a:pPr marL="521970" indent="-342900">
              <a:buFont typeface="Arial" panose="020B0604020202020204" pitchFamily="34" charset="0"/>
              <a:buChar char="•"/>
            </a:pPr>
            <a:r>
              <a:rPr lang="it-IT" b="1" err="1"/>
              <a:t>Biodegradable</a:t>
            </a:r>
            <a:r>
              <a:rPr lang="it-IT" b="1"/>
              <a:t> packaging film </a:t>
            </a:r>
            <a:r>
              <a:rPr lang="it-IT" err="1"/>
              <a:t>that</a:t>
            </a:r>
            <a:r>
              <a:rPr lang="it-IT"/>
              <a:t> can be </a:t>
            </a:r>
            <a:r>
              <a:rPr lang="it-IT" err="1"/>
              <a:t>used</a:t>
            </a:r>
            <a:r>
              <a:rPr lang="it-IT"/>
              <a:t> </a:t>
            </a:r>
            <a:r>
              <a:rPr lang="it-IT" err="1"/>
              <a:t>as</a:t>
            </a:r>
            <a:r>
              <a:rPr lang="it-IT"/>
              <a:t> a Food packaging </a:t>
            </a:r>
            <a:r>
              <a:rPr lang="it-IT" err="1"/>
              <a:t>biopolymer</a:t>
            </a:r>
            <a:r>
              <a:rPr lang="en-US"/>
              <a:t>. </a:t>
            </a:r>
            <a:endParaRPr lang="en-US">
              <a:cs typeface="Calibri"/>
            </a:endParaRPr>
          </a:p>
          <a:p>
            <a:pPr marL="0" indent="0"/>
            <a:endParaRPr lang="en-US"/>
          </a:p>
          <a:p>
            <a:pPr marL="521970" indent="-342900">
              <a:buFont typeface="Arial" panose="020B0604020202020204" pitchFamily="34" charset="0"/>
              <a:buChar char="•"/>
            </a:pPr>
            <a:r>
              <a:rPr lang="en-US" b="1"/>
              <a:t>Renewable energy : </a:t>
            </a:r>
            <a:r>
              <a:rPr lang="en-US"/>
              <a:t>from the production of wood chips to be used in an energy conversion plant</a:t>
            </a:r>
            <a:endParaRPr lang="en-US">
              <a:cs typeface="Calibri"/>
            </a:endParaRPr>
          </a:p>
          <a:p>
            <a:pPr marL="521970" indent="-342900">
              <a:buFont typeface="Arial" panose="020B0604020202020204" pitchFamily="34" charset="0"/>
              <a:buChar char="•"/>
            </a:pPr>
            <a:endParaRPr lang="en-US">
              <a:cs typeface="Calibri"/>
            </a:endParaRPr>
          </a:p>
          <a:p>
            <a:pPr marL="521970" indent="-342900">
              <a:buFont typeface="Arial" panose="020B0604020202020204" pitchFamily="34" charset="0"/>
              <a:buChar char="•"/>
            </a:pPr>
            <a:r>
              <a:rPr lang="en-US" b="1"/>
              <a:t>Soil conditioner</a:t>
            </a:r>
            <a:r>
              <a:rPr lang="en-US"/>
              <a:t>: Biochar could be produced from olive tree pellets, and added, as a powerful soil conditioner, to horticultural potting soils. Shredded olive branches can be used to controls weeds and return organic matter to the biological cycle.</a:t>
            </a:r>
            <a:endParaRPr lang="en-US">
              <a:cs typeface="Calibri" panose="020F0502020204030204"/>
            </a:endParaRPr>
          </a:p>
          <a:p>
            <a:pPr marL="521970" indent="-342900">
              <a:buFont typeface="Arial" panose="020B0604020202020204" pitchFamily="34" charset="0"/>
              <a:buChar char="•"/>
            </a:pPr>
            <a:endParaRPr lang="en-US">
              <a:cs typeface="Calibri" panose="020F0502020204030204"/>
            </a:endParaRPr>
          </a:p>
          <a:p>
            <a:pPr marL="521970" indent="-342900">
              <a:buFont typeface="Arial" panose="020B0604020202020204" pitchFamily="34" charset="0"/>
              <a:buChar char="•"/>
            </a:pPr>
            <a:endParaRPr lang="en-US">
              <a:cs typeface="Calibri" panose="020F0502020204030204"/>
            </a:endParaRPr>
          </a:p>
        </p:txBody>
      </p:sp>
      <p:sp>
        <p:nvSpPr>
          <p:cNvPr id="4" name="Text Placeholder 3">
            <a:extLst>
              <a:ext uri="{FF2B5EF4-FFF2-40B4-BE49-F238E27FC236}">
                <a16:creationId xmlns:a16="http://schemas.microsoft.com/office/drawing/2014/main" id="{D2DDACDC-825C-72F0-802B-201498C98ED4}"/>
              </a:ext>
            </a:extLst>
          </p:cNvPr>
          <p:cNvSpPr>
            <a:spLocks noGrp="1"/>
          </p:cNvSpPr>
          <p:nvPr>
            <p:ph type="body" sz="quarter" idx="16"/>
          </p:nvPr>
        </p:nvSpPr>
        <p:spPr>
          <a:xfrm>
            <a:off x="0" y="477078"/>
            <a:ext cx="3726817" cy="1002587"/>
          </a:xfrm>
          <a:prstGeom prst="rect">
            <a:avLst/>
          </a:prstGeom>
          <a:solidFill>
            <a:srgbClr val="60BA47"/>
          </a:solidFill>
        </p:spPr>
        <p:txBody>
          <a:bodyPr anchor="ctr"/>
          <a:lstStyle/>
          <a:p>
            <a:endParaRPr lang="en-US"/>
          </a:p>
          <a:p>
            <a:r>
              <a:rPr lang="en-US"/>
              <a:t>5</a:t>
            </a:r>
            <a:r>
              <a:rPr lang="en-US" b="1"/>
              <a:t>. Olive tree pruning waste</a:t>
            </a:r>
          </a:p>
          <a:p>
            <a:pPr algn="ctr"/>
            <a:endParaRPr lang="en-US" b="1"/>
          </a:p>
        </p:txBody>
      </p:sp>
      <p:sp>
        <p:nvSpPr>
          <p:cNvPr id="2" name="Freeform 1">
            <a:extLst>
              <a:ext uri="{FF2B5EF4-FFF2-40B4-BE49-F238E27FC236}">
                <a16:creationId xmlns:a16="http://schemas.microsoft.com/office/drawing/2014/main" id="{5D77E0A4-31DA-7E64-2490-BF63DF057B7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842470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a:solidFill>
                  <a:schemeClr val="bg1"/>
                </a:solidFill>
                <a:latin typeface="Calibri" panose="020F0502020204030204" pitchFamily="34" charset="0"/>
                <a:cs typeface="Calibri" panose="020F0502020204030204" pitchFamily="34" charset="0"/>
              </a:rPr>
              <a:t>A LITTLE PROGRESS EACH DAY ADDS UP TO BIG RESULTS</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28517" b="28517"/>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520639"/>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a:solidFill>
                  <a:schemeClr val="bg1"/>
                </a:solidFill>
              </a:rPr>
              <a:t>www.</a:t>
            </a:r>
            <a:r>
              <a:rPr lang="en-US" sz="3000" b="1">
                <a:solidFill>
                  <a:schemeClr val="bg1"/>
                </a:solidFill>
              </a:rPr>
              <a:t>waste2worth</a:t>
            </a:r>
            <a:r>
              <a:rPr lang="en-US" sz="3000">
                <a:solidFill>
                  <a:schemeClr val="bg1"/>
                </a:solidFill>
              </a:rPr>
              <a:t>.eu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Follow our journey</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a:solidFill>
                    <a:srgbClr val="0B3A5B"/>
                  </a:solidFill>
                  <a:hlinkClick r:id="rId6">
                    <a:extLst>
                      <a:ext uri="{A12FA001-AC4F-418D-AE19-62706E023703}">
                        <ahyp:hlinkClr xmlns:ahyp="http://schemas.microsoft.com/office/drawing/2018/hyperlinkcolor" val="tx"/>
                      </a:ext>
                    </a:extLst>
                  </a:hlinkClick>
                </a:rPr>
                <a:t>in</a:t>
              </a:r>
              <a:endParaRPr lang="en-US" sz="240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descr="Olives with loaf of bread and oil on table">
            <a:extLst>
              <a:ext uri="{FF2B5EF4-FFF2-40B4-BE49-F238E27FC236}">
                <a16:creationId xmlns:a16="http://schemas.microsoft.com/office/drawing/2014/main" id="{283ECE9B-17C1-A2F5-80B9-7366FF9BBD51}"/>
              </a:ext>
            </a:extLst>
          </p:cNvPr>
          <p:cNvPicPr>
            <a:picLocks noGrp="1" noChangeAspect="1"/>
          </p:cNvPicPr>
          <p:nvPr>
            <p:ph type="pic" sz="quarter" idx="10"/>
          </p:nvPr>
        </p:nvPicPr>
        <p:blipFill>
          <a:blip r:embed="rId3"/>
          <a:srcRect l="21031" r="26707"/>
          <a:stretch/>
        </p:blipFill>
        <p:spPr>
          <a:xfrm>
            <a:off x="388401" y="385460"/>
            <a:ext cx="4107750" cy="6087079"/>
          </a:xfrm>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940627" y="2800928"/>
            <a:ext cx="6331432" cy="2123902"/>
          </a:xfrm>
        </p:spPr>
        <p:txBody>
          <a:bodyPr lIns="91440" tIns="45720" rIns="91440" bIns="45720" anchor="t"/>
          <a:lstStyle/>
          <a:p>
            <a:r>
              <a:rPr lang="en-US" dirty="0"/>
              <a:t>An Italian Perspective: Olives</a:t>
            </a:r>
          </a:p>
        </p:txBody>
      </p:sp>
      <p:sp>
        <p:nvSpPr>
          <p:cNvPr id="13" name="Rectangle 12">
            <a:extLst>
              <a:ext uri="{FF2B5EF4-FFF2-40B4-BE49-F238E27FC236}">
                <a16:creationId xmlns:a16="http://schemas.microsoft.com/office/drawing/2014/main" id="{F5B3DF5B-B659-D26B-965C-36176B3B9B03}"/>
              </a:ext>
            </a:extLst>
          </p:cNvPr>
          <p:cNvSpPr/>
          <p:nvPr/>
        </p:nvSpPr>
        <p:spPr>
          <a:xfrm>
            <a:off x="3610863" y="1502181"/>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29"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3794886" y="1554479"/>
            <a:ext cx="46900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24" normalizeH="0" baseline="0" noProof="0">
                <a:ln>
                  <a:noFill/>
                </a:ln>
                <a:solidFill>
                  <a:srgbClr val="60BA47"/>
                </a:solidFill>
                <a:effectLst/>
                <a:uLnTx/>
                <a:uFillTx/>
                <a:latin typeface="Calibri" panose="020F0502020204030204" pitchFamily="34" charset="0"/>
                <a:ea typeface="+mn-ea"/>
                <a:cs typeface="Calibri" panose="020F0502020204030204" pitchFamily="34" charset="0"/>
              </a:rPr>
              <a:t>Waste stream Maps</a:t>
            </a:r>
          </a:p>
        </p:txBody>
      </p:sp>
      <p:sp>
        <p:nvSpPr>
          <p:cNvPr id="8" name="Freeform 7">
            <a:extLst>
              <a:ext uri="{FF2B5EF4-FFF2-40B4-BE49-F238E27FC236}">
                <a16:creationId xmlns:a16="http://schemas.microsoft.com/office/drawing/2014/main" id="{A3B464D6-C3E4-2466-6582-5E34672FDED3}"/>
              </a:ext>
            </a:extLst>
          </p:cNvPr>
          <p:cNvSpPr/>
          <p:nvPr/>
        </p:nvSpPr>
        <p:spPr>
          <a:xfrm>
            <a:off x="-6153929" y="3428999"/>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25F7A63B-1430-0929-D3B9-EC0639FB5EE5}"/>
              </a:ext>
            </a:extLst>
          </p:cNvPr>
          <p:cNvSpPr>
            <a:spLocks/>
          </p:cNvSpPr>
          <p:nvPr/>
        </p:nvSpPr>
        <p:spPr bwMode="auto">
          <a:xfrm rot="431005">
            <a:off x="8992236" y="2800928"/>
            <a:ext cx="1815194" cy="2043446"/>
          </a:xfrm>
          <a:custGeom>
            <a:avLst/>
            <a:gdLst/>
            <a:ahLst/>
            <a:cxnLst/>
            <a:rect l="0" t="0" r="r" b="b"/>
            <a:pathLst>
              <a:path w="1031167" h="1057424">
                <a:moveTo>
                  <a:pt x="183540" y="460176"/>
                </a:moveTo>
                <a:cubicBezTo>
                  <a:pt x="217800" y="452833"/>
                  <a:pt x="247166" y="503011"/>
                  <a:pt x="216576" y="526265"/>
                </a:cubicBezTo>
                <a:cubicBezTo>
                  <a:pt x="209235" y="532385"/>
                  <a:pt x="198222" y="534833"/>
                  <a:pt x="193328" y="543400"/>
                </a:cubicBezTo>
                <a:cubicBezTo>
                  <a:pt x="189658" y="550742"/>
                  <a:pt x="190881" y="560533"/>
                  <a:pt x="190881" y="569100"/>
                </a:cubicBezTo>
                <a:cubicBezTo>
                  <a:pt x="192104" y="581339"/>
                  <a:pt x="188434" y="593578"/>
                  <a:pt x="183540" y="604593"/>
                </a:cubicBezTo>
                <a:cubicBezTo>
                  <a:pt x="179869" y="611936"/>
                  <a:pt x="168856" y="619279"/>
                  <a:pt x="163962" y="611936"/>
                </a:cubicBezTo>
                <a:cubicBezTo>
                  <a:pt x="161515" y="607041"/>
                  <a:pt x="163962" y="602146"/>
                  <a:pt x="162739" y="598474"/>
                </a:cubicBezTo>
                <a:cubicBezTo>
                  <a:pt x="160291" y="592354"/>
                  <a:pt x="154173" y="591131"/>
                  <a:pt x="149279" y="586235"/>
                </a:cubicBezTo>
                <a:cubicBezTo>
                  <a:pt x="145608" y="582563"/>
                  <a:pt x="143161" y="576444"/>
                  <a:pt x="141937" y="570324"/>
                </a:cubicBezTo>
                <a:cubicBezTo>
                  <a:pt x="134596" y="536056"/>
                  <a:pt x="140714" y="469967"/>
                  <a:pt x="183540" y="460176"/>
                </a:cubicBezTo>
                <a:close/>
                <a:moveTo>
                  <a:pt x="72580" y="311888"/>
                </a:moveTo>
                <a:lnTo>
                  <a:pt x="72192" y="313311"/>
                </a:lnTo>
                <a:lnTo>
                  <a:pt x="72192" y="312087"/>
                </a:lnTo>
                <a:lnTo>
                  <a:pt x="72580" y="311888"/>
                </a:lnTo>
                <a:close/>
                <a:moveTo>
                  <a:pt x="463740" y="0"/>
                </a:moveTo>
                <a:cubicBezTo>
                  <a:pt x="471081" y="0"/>
                  <a:pt x="478423" y="4895"/>
                  <a:pt x="485765" y="9791"/>
                </a:cubicBezTo>
                <a:lnTo>
                  <a:pt x="549392" y="52627"/>
                </a:lnTo>
                <a:cubicBezTo>
                  <a:pt x="554286" y="56298"/>
                  <a:pt x="560404" y="59970"/>
                  <a:pt x="567745" y="61194"/>
                </a:cubicBezTo>
                <a:cubicBezTo>
                  <a:pt x="576310" y="62418"/>
                  <a:pt x="586099" y="59970"/>
                  <a:pt x="593441" y="57522"/>
                </a:cubicBezTo>
                <a:cubicBezTo>
                  <a:pt x="603229" y="53850"/>
                  <a:pt x="609347" y="52627"/>
                  <a:pt x="613018" y="56298"/>
                </a:cubicBezTo>
                <a:cubicBezTo>
                  <a:pt x="615465" y="57522"/>
                  <a:pt x="616689" y="61194"/>
                  <a:pt x="617912" y="63642"/>
                </a:cubicBezTo>
                <a:cubicBezTo>
                  <a:pt x="627701" y="88119"/>
                  <a:pt x="636266" y="113820"/>
                  <a:pt x="627701" y="133402"/>
                </a:cubicBezTo>
                <a:cubicBezTo>
                  <a:pt x="584876" y="155431"/>
                  <a:pt x="539603" y="173790"/>
                  <a:pt x="493107" y="187253"/>
                </a:cubicBezTo>
                <a:cubicBezTo>
                  <a:pt x="510237" y="197044"/>
                  <a:pt x="512684" y="222745"/>
                  <a:pt x="509013" y="242327"/>
                </a:cubicBezTo>
                <a:cubicBezTo>
                  <a:pt x="505343" y="261909"/>
                  <a:pt x="496777" y="282714"/>
                  <a:pt x="500448" y="302297"/>
                </a:cubicBezTo>
                <a:cubicBezTo>
                  <a:pt x="510237" y="353699"/>
                  <a:pt x="587323" y="359818"/>
                  <a:pt x="613018" y="405101"/>
                </a:cubicBezTo>
                <a:cubicBezTo>
                  <a:pt x="624030" y="424684"/>
                  <a:pt x="622807" y="449161"/>
                  <a:pt x="626477" y="472414"/>
                </a:cubicBezTo>
                <a:cubicBezTo>
                  <a:pt x="633819" y="518921"/>
                  <a:pt x="660738" y="560533"/>
                  <a:pt x="699893" y="586234"/>
                </a:cubicBezTo>
                <a:cubicBezTo>
                  <a:pt x="712129" y="593577"/>
                  <a:pt x="724365" y="600920"/>
                  <a:pt x="739048" y="602144"/>
                </a:cubicBezTo>
                <a:cubicBezTo>
                  <a:pt x="754954" y="603368"/>
                  <a:pt x="772085" y="598472"/>
                  <a:pt x="789215" y="599696"/>
                </a:cubicBezTo>
                <a:cubicBezTo>
                  <a:pt x="806345" y="599696"/>
                  <a:pt x="825923" y="608264"/>
                  <a:pt x="828369" y="625398"/>
                </a:cubicBezTo>
                <a:cubicBezTo>
                  <a:pt x="813687" y="625398"/>
                  <a:pt x="799004" y="635189"/>
                  <a:pt x="794109" y="649875"/>
                </a:cubicBezTo>
                <a:cubicBezTo>
                  <a:pt x="852841" y="681696"/>
                  <a:pt x="910350" y="713516"/>
                  <a:pt x="969083" y="745337"/>
                </a:cubicBezTo>
                <a:cubicBezTo>
                  <a:pt x="993554" y="758800"/>
                  <a:pt x="1020473" y="774710"/>
                  <a:pt x="1029038" y="801635"/>
                </a:cubicBezTo>
                <a:cubicBezTo>
                  <a:pt x="1038827" y="828560"/>
                  <a:pt x="1013132" y="864053"/>
                  <a:pt x="987436" y="854262"/>
                </a:cubicBezTo>
                <a:cubicBezTo>
                  <a:pt x="977648" y="819993"/>
                  <a:pt x="951952" y="788172"/>
                  <a:pt x="916468" y="783277"/>
                </a:cubicBezTo>
                <a:cubicBezTo>
                  <a:pt x="880984" y="778381"/>
                  <a:pt x="843053" y="812650"/>
                  <a:pt x="854065" y="846918"/>
                </a:cubicBezTo>
                <a:cubicBezTo>
                  <a:pt x="862630" y="871396"/>
                  <a:pt x="891996" y="884858"/>
                  <a:pt x="898114" y="910560"/>
                </a:cubicBezTo>
                <a:cubicBezTo>
                  <a:pt x="911573" y="968082"/>
                  <a:pt x="805121" y="999902"/>
                  <a:pt x="818581" y="1057424"/>
                </a:cubicBezTo>
                <a:cubicBezTo>
                  <a:pt x="797780" y="1052528"/>
                  <a:pt x="776979" y="1048857"/>
                  <a:pt x="756178" y="1043961"/>
                </a:cubicBezTo>
                <a:cubicBezTo>
                  <a:pt x="806345" y="991335"/>
                  <a:pt x="813687" y="901993"/>
                  <a:pt x="770861" y="843247"/>
                </a:cubicBezTo>
                <a:cubicBezTo>
                  <a:pt x="759849" y="828560"/>
                  <a:pt x="745166" y="813874"/>
                  <a:pt x="726812" y="812650"/>
                </a:cubicBezTo>
                <a:cubicBezTo>
                  <a:pt x="715800" y="811427"/>
                  <a:pt x="702340" y="815098"/>
                  <a:pt x="696222" y="805307"/>
                </a:cubicBezTo>
                <a:cubicBezTo>
                  <a:pt x="692551" y="800411"/>
                  <a:pt x="693774" y="793068"/>
                  <a:pt x="693774" y="786949"/>
                </a:cubicBezTo>
                <a:cubicBezTo>
                  <a:pt x="693774" y="736770"/>
                  <a:pt x="632595" y="713516"/>
                  <a:pt x="587323" y="692711"/>
                </a:cubicBezTo>
                <a:cubicBezTo>
                  <a:pt x="510237" y="657218"/>
                  <a:pt x="453951" y="588682"/>
                  <a:pt x="400113" y="522593"/>
                </a:cubicBezTo>
                <a:cubicBezTo>
                  <a:pt x="357288" y="469966"/>
                  <a:pt x="313239" y="414892"/>
                  <a:pt x="291215" y="350027"/>
                </a:cubicBezTo>
                <a:cubicBezTo>
                  <a:pt x="280202" y="314535"/>
                  <a:pt x="275308" y="277819"/>
                  <a:pt x="281426" y="241103"/>
                </a:cubicBezTo>
                <a:cubicBezTo>
                  <a:pt x="253282" y="238655"/>
                  <a:pt x="226364" y="258237"/>
                  <a:pt x="220246" y="285162"/>
                </a:cubicBezTo>
                <a:cubicBezTo>
                  <a:pt x="199445" y="260685"/>
                  <a:pt x="167632" y="261909"/>
                  <a:pt x="138266" y="275371"/>
                </a:cubicBezTo>
                <a:cubicBezTo>
                  <a:pt x="144384" y="288834"/>
                  <a:pt x="127254" y="299849"/>
                  <a:pt x="112570" y="301073"/>
                </a:cubicBezTo>
                <a:cubicBezTo>
                  <a:pt x="105229" y="301685"/>
                  <a:pt x="97276" y="301685"/>
                  <a:pt x="90087" y="302909"/>
                </a:cubicBezTo>
                <a:lnTo>
                  <a:pt x="72580" y="311888"/>
                </a:lnTo>
                <a:lnTo>
                  <a:pt x="75863" y="299849"/>
                </a:lnTo>
                <a:cubicBezTo>
                  <a:pt x="57509" y="294953"/>
                  <a:pt x="34260" y="282714"/>
                  <a:pt x="25695" y="266804"/>
                </a:cubicBezTo>
                <a:cubicBezTo>
                  <a:pt x="23248" y="261909"/>
                  <a:pt x="22024" y="255789"/>
                  <a:pt x="24472" y="249670"/>
                </a:cubicBezTo>
                <a:cubicBezTo>
                  <a:pt x="25695" y="247222"/>
                  <a:pt x="28142" y="243550"/>
                  <a:pt x="29366" y="241103"/>
                </a:cubicBezTo>
                <a:cubicBezTo>
                  <a:pt x="33036" y="236207"/>
                  <a:pt x="36707" y="230088"/>
                  <a:pt x="36707" y="222745"/>
                </a:cubicBezTo>
                <a:cubicBezTo>
                  <a:pt x="37931" y="206834"/>
                  <a:pt x="25695" y="195820"/>
                  <a:pt x="14683" y="184805"/>
                </a:cubicBezTo>
                <a:cubicBezTo>
                  <a:pt x="4894" y="175014"/>
                  <a:pt x="0" y="168894"/>
                  <a:pt x="0" y="163998"/>
                </a:cubicBezTo>
                <a:lnTo>
                  <a:pt x="34260" y="166446"/>
                </a:lnTo>
                <a:lnTo>
                  <a:pt x="35484" y="161551"/>
                </a:lnTo>
                <a:cubicBezTo>
                  <a:pt x="45273" y="133402"/>
                  <a:pt x="50167" y="102805"/>
                  <a:pt x="53838" y="73433"/>
                </a:cubicBezTo>
                <a:cubicBezTo>
                  <a:pt x="75863" y="59970"/>
                  <a:pt x="106452" y="63642"/>
                  <a:pt x="124806" y="82000"/>
                </a:cubicBezTo>
                <a:lnTo>
                  <a:pt x="129700" y="86895"/>
                </a:lnTo>
                <a:lnTo>
                  <a:pt x="134595" y="82000"/>
                </a:lnTo>
                <a:cubicBezTo>
                  <a:pt x="139489" y="77104"/>
                  <a:pt x="148054" y="75880"/>
                  <a:pt x="154172" y="80776"/>
                </a:cubicBezTo>
                <a:lnTo>
                  <a:pt x="166408" y="90567"/>
                </a:lnTo>
                <a:lnTo>
                  <a:pt x="161514" y="22030"/>
                </a:lnTo>
                <a:cubicBezTo>
                  <a:pt x="161514" y="22030"/>
                  <a:pt x="162737" y="22030"/>
                  <a:pt x="163961" y="22030"/>
                </a:cubicBezTo>
                <a:cubicBezTo>
                  <a:pt x="168855" y="24478"/>
                  <a:pt x="173750" y="29373"/>
                  <a:pt x="176197" y="35493"/>
                </a:cubicBezTo>
                <a:cubicBezTo>
                  <a:pt x="177421" y="40388"/>
                  <a:pt x="177421" y="45283"/>
                  <a:pt x="178644" y="50179"/>
                </a:cubicBezTo>
                <a:cubicBezTo>
                  <a:pt x="179867" y="57522"/>
                  <a:pt x="181091" y="66089"/>
                  <a:pt x="184762" y="73433"/>
                </a:cubicBezTo>
                <a:cubicBezTo>
                  <a:pt x="189656" y="82000"/>
                  <a:pt x="199445" y="89343"/>
                  <a:pt x="210457" y="89343"/>
                </a:cubicBezTo>
                <a:cubicBezTo>
                  <a:pt x="219022" y="89343"/>
                  <a:pt x="225140" y="85671"/>
                  <a:pt x="228811" y="79552"/>
                </a:cubicBezTo>
                <a:cubicBezTo>
                  <a:pt x="232482" y="73433"/>
                  <a:pt x="232482" y="64866"/>
                  <a:pt x="231258" y="58746"/>
                </a:cubicBezTo>
                <a:cubicBezTo>
                  <a:pt x="231258" y="53850"/>
                  <a:pt x="230034" y="48955"/>
                  <a:pt x="232482" y="46507"/>
                </a:cubicBezTo>
                <a:cubicBezTo>
                  <a:pt x="233705" y="45283"/>
                  <a:pt x="234929" y="45283"/>
                  <a:pt x="236152" y="45283"/>
                </a:cubicBezTo>
                <a:cubicBezTo>
                  <a:pt x="241047" y="45283"/>
                  <a:pt x="250836" y="55074"/>
                  <a:pt x="254506" y="63642"/>
                </a:cubicBezTo>
                <a:lnTo>
                  <a:pt x="260624" y="77104"/>
                </a:lnTo>
                <a:lnTo>
                  <a:pt x="280202" y="40388"/>
                </a:lnTo>
                <a:cubicBezTo>
                  <a:pt x="289991" y="50179"/>
                  <a:pt x="299780" y="62418"/>
                  <a:pt x="304674" y="75880"/>
                </a:cubicBezTo>
                <a:lnTo>
                  <a:pt x="308345" y="84447"/>
                </a:lnTo>
                <a:lnTo>
                  <a:pt x="315686" y="79552"/>
                </a:lnTo>
                <a:cubicBezTo>
                  <a:pt x="331593" y="68537"/>
                  <a:pt x="338934" y="50179"/>
                  <a:pt x="337711" y="31821"/>
                </a:cubicBezTo>
                <a:cubicBezTo>
                  <a:pt x="341382" y="31821"/>
                  <a:pt x="343829" y="33045"/>
                  <a:pt x="348723" y="35493"/>
                </a:cubicBezTo>
                <a:cubicBezTo>
                  <a:pt x="357288" y="39165"/>
                  <a:pt x="368300" y="45283"/>
                  <a:pt x="378089" y="36717"/>
                </a:cubicBezTo>
                <a:cubicBezTo>
                  <a:pt x="385431" y="30597"/>
                  <a:pt x="385431" y="20806"/>
                  <a:pt x="385431" y="13463"/>
                </a:cubicBezTo>
                <a:cubicBezTo>
                  <a:pt x="385431" y="7343"/>
                  <a:pt x="385431" y="3672"/>
                  <a:pt x="386654" y="2448"/>
                </a:cubicBezTo>
                <a:cubicBezTo>
                  <a:pt x="389101" y="1224"/>
                  <a:pt x="391549" y="3672"/>
                  <a:pt x="396443" y="7343"/>
                </a:cubicBezTo>
                <a:cubicBezTo>
                  <a:pt x="400113" y="9791"/>
                  <a:pt x="402561" y="12239"/>
                  <a:pt x="406231" y="13463"/>
                </a:cubicBezTo>
                <a:cubicBezTo>
                  <a:pt x="419691" y="19582"/>
                  <a:pt x="431927" y="13463"/>
                  <a:pt x="442939" y="7343"/>
                </a:cubicBezTo>
                <a:cubicBezTo>
                  <a:pt x="450280" y="3672"/>
                  <a:pt x="457622" y="0"/>
                  <a:pt x="463740" y="0"/>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399398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E682C-D8C0-6BEC-3C9B-361F8B68648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1CAA5F-D797-2A0F-491A-2D7FA9D4988B}"/>
              </a:ext>
            </a:extLst>
          </p:cNvPr>
          <p:cNvSpPr>
            <a:spLocks noGrp="1"/>
          </p:cNvSpPr>
          <p:nvPr>
            <p:ph type="body" sz="quarter" idx="16"/>
          </p:nvPr>
        </p:nvSpPr>
        <p:spPr>
          <a:xfrm>
            <a:off x="904856" y="826894"/>
            <a:ext cx="2146162" cy="803654"/>
          </a:xfrm>
          <a:prstGeom prst="rect">
            <a:avLst/>
          </a:prstGeom>
        </p:spPr>
        <p:txBody>
          <a:bodyPr/>
          <a:lstStyle/>
          <a:p>
            <a:r>
              <a:rPr lang="en-US"/>
              <a:t>Olive Waste stream</a:t>
            </a:r>
          </a:p>
        </p:txBody>
      </p:sp>
      <p:sp>
        <p:nvSpPr>
          <p:cNvPr id="9" name="TextBox 8">
            <a:extLst>
              <a:ext uri="{FF2B5EF4-FFF2-40B4-BE49-F238E27FC236}">
                <a16:creationId xmlns:a16="http://schemas.microsoft.com/office/drawing/2014/main" id="{DC40FF38-5A79-12D6-D83F-C0299ED71B09}"/>
              </a:ext>
            </a:extLst>
          </p:cNvPr>
          <p:cNvSpPr txBox="1"/>
          <p:nvPr/>
        </p:nvSpPr>
        <p:spPr>
          <a:xfrm>
            <a:off x="904856" y="2643673"/>
            <a:ext cx="2254803" cy="2308324"/>
          </a:xfrm>
          <a:prstGeom prst="rect">
            <a:avLst/>
          </a:prstGeom>
          <a:noFill/>
        </p:spPr>
        <p:txBody>
          <a:bodyPr wrap="square" lIns="91440" tIns="45720" rIns="91440" bIns="45720" anchor="t">
            <a:spAutoFit/>
          </a:bodyPr>
          <a:lstStyle/>
          <a:p>
            <a:r>
              <a:rPr lang="en-US" dirty="0">
                <a:solidFill>
                  <a:srgbClr val="09465E"/>
                </a:solidFill>
              </a:rPr>
              <a:t>Identifying the main production stages and the potential uses for OLIVE by-products, showcasing the diverse applications of olive tree waste in a circular economy. ​</a:t>
            </a:r>
            <a:endParaRPr lang="en-IE" dirty="0">
              <a:solidFill>
                <a:srgbClr val="09465E"/>
              </a:solidFill>
            </a:endParaRPr>
          </a:p>
        </p:txBody>
      </p:sp>
      <p:pic>
        <p:nvPicPr>
          <p:cNvPr id="124" name="Picture 123">
            <a:extLst>
              <a:ext uri="{FF2B5EF4-FFF2-40B4-BE49-F238E27FC236}">
                <a16:creationId xmlns:a16="http://schemas.microsoft.com/office/drawing/2014/main" id="{4FD9423A-FE88-FC54-6D19-53B0AA49E9B2}"/>
              </a:ext>
            </a:extLst>
          </p:cNvPr>
          <p:cNvPicPr>
            <a:picLocks noChangeAspect="1"/>
          </p:cNvPicPr>
          <p:nvPr/>
        </p:nvPicPr>
        <p:blipFill>
          <a:blip r:embed="rId2"/>
          <a:srcRect/>
          <a:stretch/>
        </p:blipFill>
        <p:spPr>
          <a:xfrm>
            <a:off x="3382139" y="833953"/>
            <a:ext cx="7761949" cy="4804270"/>
          </a:xfrm>
          <a:prstGeom prst="rect">
            <a:avLst/>
          </a:prstGeom>
          <a:ln>
            <a:solidFill>
              <a:srgbClr val="0B3A5B"/>
            </a:solidFill>
          </a:ln>
        </p:spPr>
      </p:pic>
    </p:spTree>
    <p:extLst>
      <p:ext uri="{BB962C8B-B14F-4D97-AF65-F5344CB8AC3E}">
        <p14:creationId xmlns:p14="http://schemas.microsoft.com/office/powerpoint/2010/main" val="780751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480D2-4F08-42D5-99DB-B6A9DBDA74E3}"/>
              </a:ext>
            </a:extLst>
          </p:cNvPr>
          <p:cNvSpPr>
            <a:spLocks noGrp="1"/>
          </p:cNvSpPr>
          <p:nvPr>
            <p:ph type="body" sz="quarter" idx="16"/>
          </p:nvPr>
        </p:nvSpPr>
        <p:spPr>
          <a:xfrm>
            <a:off x="904856" y="612967"/>
            <a:ext cx="10052954" cy="803654"/>
          </a:xfrm>
        </p:spPr>
        <p:txBody>
          <a:bodyPr lIns="91440" tIns="45720" rIns="91440" bIns="45720" anchor="t">
            <a:noAutofit/>
          </a:bodyPr>
          <a:lstStyle/>
          <a:p>
            <a:r>
              <a:rPr lang="en-IE" dirty="0"/>
              <a:t>Olive Trees </a:t>
            </a:r>
            <a:r>
              <a:rPr lang="en-IE" dirty="0">
                <a:sym typeface="Wingdings" panose="05000000000000000000" pitchFamily="2" charset="2"/>
              </a:rPr>
              <a:t> Table Olives or Olive Oils</a:t>
            </a:r>
            <a:endParaRPr lang="en-IE" dirty="0"/>
          </a:p>
        </p:txBody>
      </p:sp>
      <p:sp>
        <p:nvSpPr>
          <p:cNvPr id="3" name="Text Placeholder 2">
            <a:extLst>
              <a:ext uri="{FF2B5EF4-FFF2-40B4-BE49-F238E27FC236}">
                <a16:creationId xmlns:a16="http://schemas.microsoft.com/office/drawing/2014/main" id="{97F08EAA-642A-BC48-0C77-D38FB00E4A53}"/>
              </a:ext>
            </a:extLst>
          </p:cNvPr>
          <p:cNvSpPr>
            <a:spLocks noGrp="1"/>
          </p:cNvSpPr>
          <p:nvPr>
            <p:ph type="body" sz="quarter" idx="19"/>
          </p:nvPr>
        </p:nvSpPr>
        <p:spPr>
          <a:xfrm>
            <a:off x="817307" y="1182972"/>
            <a:ext cx="10052954" cy="4492055"/>
          </a:xfrm>
        </p:spPr>
        <p:txBody>
          <a:bodyPr lIns="91440" tIns="45720" rIns="91440" bIns="45720" anchor="t"/>
          <a:lstStyle/>
          <a:p>
            <a:pPr>
              <a:spcAft>
                <a:spcPts val="1200"/>
              </a:spcAft>
            </a:pPr>
            <a:r>
              <a:rPr lang="en-US" dirty="0"/>
              <a:t>The predominant products created from the olive tree are Olive Oil 80% and Table Olives 20%. The area used for olive trees in Italy has for years been around 1 million hectares. Oil production is strongly influenced by weather events,  pathogen attacks and in recent years also by climatic change </a:t>
            </a:r>
          </a:p>
          <a:p>
            <a:pPr>
              <a:spcAft>
                <a:spcPts val="1200"/>
              </a:spcAft>
            </a:pPr>
            <a:r>
              <a:rPr lang="en-US" b="1" dirty="0"/>
              <a:t>Why Olives as Primary Resources?</a:t>
            </a:r>
          </a:p>
          <a:p>
            <a:pPr>
              <a:spcAft>
                <a:spcPts val="600"/>
              </a:spcAft>
              <a:buFont typeface="+mj-lt"/>
              <a:buAutoNum type="arabicPeriod"/>
            </a:pPr>
            <a:r>
              <a:rPr lang="en-US" b="1" dirty="0"/>
              <a:t>High Market Demand: </a:t>
            </a:r>
            <a:r>
              <a:rPr lang="en-US" dirty="0"/>
              <a:t>Olive oil is one of the most important food trends in the world. Its demand is constantly increasing thanks to its nutritional value and content of bioactive compounds </a:t>
            </a:r>
          </a:p>
          <a:p>
            <a:pPr>
              <a:spcAft>
                <a:spcPts val="600"/>
              </a:spcAft>
              <a:buFont typeface="+mj-lt"/>
              <a:buAutoNum type="arabicPeriod"/>
            </a:pPr>
            <a:r>
              <a:rPr lang="en-US" b="1" dirty="0"/>
              <a:t>Efficient Use of Raw Material:</a:t>
            </a:r>
            <a:r>
              <a:rPr lang="en-US" dirty="0"/>
              <a:t> Olives offer great potential for purely mechanical processing without the need for chemicals.  </a:t>
            </a:r>
          </a:p>
          <a:p>
            <a:pPr>
              <a:spcAft>
                <a:spcPts val="600"/>
              </a:spcAft>
              <a:buFont typeface="+mj-lt"/>
              <a:buAutoNum type="arabicPeriod"/>
            </a:pPr>
            <a:r>
              <a:rPr lang="en-US" b="1" dirty="0"/>
              <a:t>Versatility of By-products</a:t>
            </a:r>
            <a:r>
              <a:rPr lang="en-US" dirty="0"/>
              <a:t>: by-products such as leaves, aqueous olive mill wastewater, and olive pomace, act as potential low-cost sources of phenols and antioxidants that can be extracted and used as natural additives in the food and drug industries. Olive branches and leaves offer byproducts, too. </a:t>
            </a:r>
            <a:endParaRPr lang="en-IE" dirty="0"/>
          </a:p>
        </p:txBody>
      </p:sp>
    </p:spTree>
    <p:extLst>
      <p:ext uri="{BB962C8B-B14F-4D97-AF65-F5344CB8AC3E}">
        <p14:creationId xmlns:p14="http://schemas.microsoft.com/office/powerpoint/2010/main" val="2689074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prstGeom prst="rect">
            <a:avLst/>
          </a:prstGeom>
        </p:spPr>
        <p:txBody>
          <a:bodyPr/>
          <a:lstStyle/>
          <a:p>
            <a:r>
              <a:rPr lang="en-US"/>
              <a:t>Olive Waste Streams</a:t>
            </a:r>
          </a:p>
          <a:p>
            <a:endParaRPr lang="en-US"/>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655071" y="1814184"/>
            <a:ext cx="4990998" cy="4102937"/>
          </a:xfrm>
          <a:prstGeom prst="rect">
            <a:avLst/>
          </a:prstGeom>
        </p:spPr>
        <p:txBody>
          <a:bodyPr/>
          <a:lstStyle/>
          <a:p>
            <a:r>
              <a:rPr lang="en-US" dirty="0"/>
              <a:t>Olive waste and by-products can be converted into new and higher value-added products</a:t>
            </a:r>
          </a:p>
          <a:p>
            <a:r>
              <a:rPr lang="en-US" dirty="0"/>
              <a:t>In the next few slides, we offer some examples of products that can be made from: </a:t>
            </a:r>
          </a:p>
          <a:p>
            <a:pPr marL="457200" indent="-457200">
              <a:buFont typeface="+mj-lt"/>
              <a:buAutoNum type="arabicPeriod"/>
            </a:pPr>
            <a:r>
              <a:rPr lang="en-US" b="1" dirty="0"/>
              <a:t>Olive pomace, </a:t>
            </a:r>
          </a:p>
          <a:p>
            <a:pPr marL="457200" indent="-457200">
              <a:buFont typeface="+mj-lt"/>
              <a:buAutoNum type="arabicPeriod"/>
            </a:pPr>
            <a:r>
              <a:rPr lang="en-US" b="1" dirty="0"/>
              <a:t>Olive stones, </a:t>
            </a:r>
          </a:p>
          <a:p>
            <a:pPr marL="457200" indent="-457200">
              <a:buFont typeface="+mj-lt"/>
              <a:buAutoNum type="arabicPeriod"/>
            </a:pPr>
            <a:r>
              <a:rPr lang="en-US" b="1"/>
              <a:t>OMWW (Olive Mill Waste Water)</a:t>
            </a:r>
            <a:endParaRPr lang="en-US" b="1" dirty="0"/>
          </a:p>
          <a:p>
            <a:pPr marL="457200" indent="-457200">
              <a:buFont typeface="+mj-lt"/>
              <a:buAutoNum type="arabicPeriod"/>
            </a:pPr>
            <a:r>
              <a:rPr lang="en-US" b="1" dirty="0"/>
              <a:t>Olive leaves</a:t>
            </a:r>
          </a:p>
          <a:p>
            <a:pPr marL="457200" indent="-457200">
              <a:buFont typeface="+mj-lt"/>
              <a:buAutoNum type="arabicPeriod"/>
            </a:pPr>
            <a:r>
              <a:rPr lang="en-US" b="1" dirty="0"/>
              <a:t>Olive tree pruning waste</a:t>
            </a:r>
          </a:p>
          <a:p>
            <a:pPr marL="457200" indent="-457200">
              <a:buFont typeface="+mj-lt"/>
              <a:buAutoNum type="arabicPeriod"/>
            </a:pPr>
            <a:endParaRPr lang="en-US" b="1" dirty="0"/>
          </a:p>
          <a:p>
            <a:pPr marL="457200" indent="-457200">
              <a:buFont typeface="+mj-lt"/>
              <a:buAutoNum type="arabicPeriod"/>
            </a:pPr>
            <a:endParaRPr lang="en-US" b="1" dirty="0"/>
          </a:p>
        </p:txBody>
      </p:sp>
      <p:pic>
        <p:nvPicPr>
          <p:cNvPr id="6" name="Immagine 5" descr="Immagine che contiene oliva, verdura, albero, frutto&#10;&#10;Descrizione generata automaticamente">
            <a:extLst>
              <a:ext uri="{FF2B5EF4-FFF2-40B4-BE49-F238E27FC236}">
                <a16:creationId xmlns:a16="http://schemas.microsoft.com/office/drawing/2014/main" id="{EDB7D391-BF84-0A29-DF05-480E2D16C3C3}"/>
              </a:ext>
            </a:extLst>
          </p:cNvPr>
          <p:cNvPicPr>
            <a:picLocks noChangeAspect="1"/>
          </p:cNvPicPr>
          <p:nvPr/>
        </p:nvPicPr>
        <p:blipFill>
          <a:blip r:embed="rId3"/>
          <a:srcRect r="14103"/>
          <a:stretch/>
        </p:blipFill>
        <p:spPr>
          <a:xfrm>
            <a:off x="622131" y="2033195"/>
            <a:ext cx="5122454" cy="3960126"/>
          </a:xfrm>
          <a:prstGeom prst="rect">
            <a:avLst/>
          </a:prstGeom>
        </p:spPr>
      </p:pic>
    </p:spTree>
    <p:extLst>
      <p:ext uri="{BB962C8B-B14F-4D97-AF65-F5344CB8AC3E}">
        <p14:creationId xmlns:p14="http://schemas.microsoft.com/office/powerpoint/2010/main" val="215573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618172"/>
            <a:ext cx="6341766" cy="5166427"/>
          </a:xfrm>
          <a:prstGeom prst="rect">
            <a:avLst/>
          </a:prstGeom>
        </p:spPr>
        <p:txBody>
          <a:bodyPr/>
          <a:lstStyle/>
          <a:p>
            <a:pPr>
              <a:buFont typeface="Arial" panose="020B0604020202020204" pitchFamily="34" charset="0"/>
              <a:buChar char="•"/>
            </a:pPr>
            <a:r>
              <a:rPr lang="en-US" b="1"/>
              <a:t>Pomace Oil: </a:t>
            </a:r>
            <a:r>
              <a:rPr lang="en-US"/>
              <a:t>Olive pomace oil is olive oil that is extracted from olive pulp after the first press. It allows cooking at high temperature</a:t>
            </a:r>
          </a:p>
          <a:p>
            <a:pPr marL="0" indent="0"/>
            <a:endParaRPr lang="en-US"/>
          </a:p>
          <a:p>
            <a:pPr>
              <a:buFont typeface="Arial" panose="020B0604020202020204" pitchFamily="34" charset="0"/>
              <a:buChar char="•"/>
            </a:pPr>
            <a:r>
              <a:rPr lang="en-US" b="1"/>
              <a:t>Flour and microparticles of olive pomace: </a:t>
            </a:r>
            <a:r>
              <a:rPr lang="en-US"/>
              <a:t>can be added </a:t>
            </a:r>
            <a:r>
              <a:rPr lang="it-IT"/>
              <a:t>to </a:t>
            </a:r>
            <a:r>
              <a:rPr lang="it-IT" err="1"/>
              <a:t>chitosan-based</a:t>
            </a:r>
            <a:r>
              <a:rPr lang="it-IT"/>
              <a:t> film by </a:t>
            </a:r>
            <a:r>
              <a:rPr lang="it-IT" err="1"/>
              <a:t>significantly</a:t>
            </a:r>
            <a:r>
              <a:rPr lang="it-IT"/>
              <a:t> </a:t>
            </a:r>
            <a:r>
              <a:rPr lang="it-IT" err="1"/>
              <a:t>improving</a:t>
            </a:r>
            <a:r>
              <a:rPr lang="it-IT"/>
              <a:t> </a:t>
            </a:r>
            <a:r>
              <a:rPr lang="en-US"/>
              <a:t>in antioxidant capacity the tensile strength of films.</a:t>
            </a:r>
          </a:p>
          <a:p>
            <a:pPr>
              <a:buFont typeface="Arial" panose="020B0604020202020204" pitchFamily="34" charset="0"/>
              <a:buChar char="•"/>
            </a:pPr>
            <a:endParaRPr lang="en-US"/>
          </a:p>
          <a:p>
            <a:pPr>
              <a:buFont typeface="Arial" panose="020B0604020202020204" pitchFamily="34" charset="0"/>
              <a:buChar char="•"/>
            </a:pPr>
            <a:r>
              <a:rPr lang="en-US" b="1"/>
              <a:t>Pasta with olive pomace: </a:t>
            </a:r>
            <a:r>
              <a:rPr lang="en-US"/>
              <a:t>it fortifies pasta by increasing the phenolic compounds and antioxidant capacity of both cooked and uncooked pasta, by decreasing the optimum cooking time, the rapidly digestible starch, the slowly digestible starch and resistant starch.</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b="1"/>
              <a:t>1. </a:t>
            </a:r>
            <a:r>
              <a:rPr lang="en-US"/>
              <a:t>Olive Pomace</a:t>
            </a:r>
            <a:endParaRPr lang="en-US" b="1"/>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696698" y="272249"/>
            <a:ext cx="6341766" cy="5166427"/>
          </a:xfrm>
          <a:prstGeom prst="rect">
            <a:avLst/>
          </a:prstGeom>
        </p:spPr>
        <p:txBody>
          <a:bodyPr/>
          <a:lstStyle/>
          <a:p>
            <a:pPr>
              <a:buFont typeface="Arial" panose="020B0604020202020204" pitchFamily="34" charset="0"/>
              <a:buChar char="•"/>
            </a:pPr>
            <a:endParaRPr lang="en-US"/>
          </a:p>
          <a:p>
            <a:pPr>
              <a:buFont typeface="Arial" panose="020B0604020202020204" pitchFamily="34" charset="0"/>
              <a:buChar char="•"/>
            </a:pPr>
            <a:r>
              <a:rPr lang="en-US" b="1"/>
              <a:t>Olive stone flour: </a:t>
            </a:r>
            <a:r>
              <a:rPr lang="en-US"/>
              <a:t>can be used as reinforcement filler of plastic materials. It enhances the textural strength and water barrier properties.</a:t>
            </a:r>
          </a:p>
          <a:p>
            <a:pPr>
              <a:buFont typeface="Arial" panose="020B0604020202020204" pitchFamily="34" charset="0"/>
              <a:buChar char="•"/>
            </a:pPr>
            <a:endParaRPr lang="en-US"/>
          </a:p>
          <a:p>
            <a:pPr>
              <a:buFont typeface="Arial" panose="020B0604020202020204" pitchFamily="34" charset="0"/>
              <a:buChar char="•"/>
            </a:pPr>
            <a:r>
              <a:rPr lang="en-US" b="1"/>
              <a:t>Renewable Energy:</a:t>
            </a:r>
            <a:r>
              <a:rPr lang="en-US" b="0" i="0">
                <a:solidFill>
                  <a:srgbClr val="333333"/>
                </a:solidFill>
                <a:effectLst/>
                <a:latin typeface="math"/>
              </a:rPr>
              <a:t> </a:t>
            </a:r>
          </a:p>
          <a:p>
            <a:pPr marL="268287" indent="0"/>
            <a:r>
              <a:rPr lang="en-US"/>
              <a:t>Olive pits can be ground into pellets and used as fuel for stoves. They can even be used to generate electricity. Olive pits can also be burned in boilers to heat water, which can be used to heat your home. </a:t>
            </a:r>
          </a:p>
          <a:p>
            <a:pPr marL="268287" indent="0"/>
            <a:endParaRPr lang="en-US"/>
          </a:p>
          <a:p>
            <a:pPr>
              <a:buFont typeface="Arial" panose="020B0604020202020204" pitchFamily="34" charset="0"/>
              <a:buChar char="•"/>
            </a:pPr>
            <a:r>
              <a:rPr lang="en-US" b="1"/>
              <a:t>Skincare products: </a:t>
            </a:r>
          </a:p>
          <a:p>
            <a:pPr marL="268287" indent="0"/>
            <a:r>
              <a:rPr lang="en-US"/>
              <a:t>Olive pits can be ground into a fine powder and used as an exfoliant in facial scrubs and body washes. Products  containing olive pits, can help to reduce the appearance of fine lines and wrinkles. Their polyphenols help reduce inflammation in the skin. </a:t>
            </a:r>
          </a:p>
          <a:p>
            <a:pPr marL="611187" indent="-342900">
              <a:buFont typeface="Courier New" panose="02070309020205020404" pitchFamily="49" charset="0"/>
              <a:buChar char="o"/>
            </a:pPr>
            <a:endParaRPr lang="en-US"/>
          </a:p>
          <a:p>
            <a:pPr marL="268287" indent="0"/>
            <a:endParaRPr lang="en-US"/>
          </a:p>
          <a:p>
            <a:pPr>
              <a:buFont typeface="Arial" panose="020B0604020202020204" pitchFamily="34" charset="0"/>
              <a:buChar char="•"/>
            </a:pP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a:t>2</a:t>
            </a:r>
            <a:r>
              <a:rPr lang="en-US" b="1"/>
              <a:t>. </a:t>
            </a:r>
            <a:r>
              <a:rPr lang="en-US"/>
              <a:t>Olive Stones</a:t>
            </a:r>
            <a:endParaRPr lang="en-US" b="1"/>
          </a:p>
        </p:txBody>
      </p:sp>
      <p:sp>
        <p:nvSpPr>
          <p:cNvPr id="2" name="Freeform 1">
            <a:extLst>
              <a:ext uri="{FF2B5EF4-FFF2-40B4-BE49-F238E27FC236}">
                <a16:creationId xmlns:a16="http://schemas.microsoft.com/office/drawing/2014/main" id="{F3AA9202-D230-861F-82F6-9C250DD0009D}"/>
              </a:ext>
            </a:extLst>
          </p:cNvPr>
          <p:cNvSpPr/>
          <p:nvPr/>
        </p:nvSpPr>
        <p:spPr>
          <a:xfrm>
            <a:off x="-5714579" y="1931814"/>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89772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13C61-0A48-6043-2405-2FD31D29C2B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AE84081-C9B6-5F6D-D366-F5BE369A97CC}"/>
              </a:ext>
            </a:extLst>
          </p:cNvPr>
          <p:cNvSpPr>
            <a:spLocks noGrp="1"/>
          </p:cNvSpPr>
          <p:nvPr>
            <p:ph type="body" sz="quarter" idx="18"/>
          </p:nvPr>
        </p:nvSpPr>
        <p:spPr>
          <a:xfrm>
            <a:off x="4696698" y="518782"/>
            <a:ext cx="6341766" cy="5166427"/>
          </a:xfrm>
          <a:prstGeom prst="rect">
            <a:avLst/>
          </a:prstGeom>
        </p:spPr>
        <p:txBody>
          <a:bodyPr lIns="91440" tIns="45720" rIns="91440" bIns="45720" anchor="t"/>
          <a:lstStyle/>
          <a:p>
            <a:pPr>
              <a:buFont typeface="Arial" panose="020B0604020202020204" pitchFamily="34" charset="0"/>
              <a:buChar char="•"/>
            </a:pPr>
            <a:endParaRPr lang="en-US"/>
          </a:p>
          <a:p>
            <a:pPr marL="342900" indent="-342900">
              <a:buFont typeface="Arial" panose="020B0604020202020204" pitchFamily="34" charset="0"/>
              <a:buChar char="•"/>
            </a:pPr>
            <a:r>
              <a:rPr lang="en-US" b="1" dirty="0"/>
              <a:t>Olive Stones as a Soil Amendment</a:t>
            </a:r>
            <a:endParaRPr lang="en-US" b="1" dirty="0">
              <a:ea typeface="Calibri"/>
              <a:cs typeface="Calibri"/>
            </a:endParaRPr>
          </a:p>
          <a:p>
            <a:pPr marL="356870" indent="0"/>
            <a:r>
              <a:rPr lang="en-US" dirty="0"/>
              <a:t>Olive pits are rich in nutrients and minerals that are essential to plant growth, such as nitrogen, phosphorus, and potassium; they can also help improve soil structure and water retention; they can help deter pests such as slugs and snails. When scattered around plants, they create a rough surface that makes it difficult for pests to move around; They can also help regulate soil pH levels. </a:t>
            </a:r>
            <a:endParaRPr lang="en-US" dirty="0">
              <a:cs typeface="Calibri" panose="020F0502020204030204"/>
            </a:endParaRPr>
          </a:p>
          <a:p>
            <a:pPr>
              <a:buFont typeface="Arial" panose="020B0604020202020204" pitchFamily="34" charset="0"/>
              <a:buChar char="•"/>
            </a:pPr>
            <a:endParaRPr lang="en-US"/>
          </a:p>
          <a:p>
            <a:pPr marL="342900" indent="-342900">
              <a:buFont typeface="Arial" panose="020B0604020202020204" pitchFamily="34" charset="0"/>
              <a:buChar char="•"/>
            </a:pPr>
            <a:r>
              <a:rPr lang="en-US" b="1" dirty="0"/>
              <a:t>Olive Stones for DIY Projects</a:t>
            </a:r>
          </a:p>
          <a:p>
            <a:pPr marL="356870" indent="0"/>
            <a:r>
              <a:rPr lang="en-US" dirty="0"/>
              <a:t>They can be turned into jewelry works of art. One example is creating a mosaic using different colored olive pits and  home decor items. </a:t>
            </a:r>
            <a:endParaRPr lang="en-US" dirty="0">
              <a:cs typeface="Calibri"/>
            </a:endParaRPr>
          </a:p>
        </p:txBody>
      </p:sp>
      <p:sp>
        <p:nvSpPr>
          <p:cNvPr id="4" name="Text Placeholder 3">
            <a:extLst>
              <a:ext uri="{FF2B5EF4-FFF2-40B4-BE49-F238E27FC236}">
                <a16:creationId xmlns:a16="http://schemas.microsoft.com/office/drawing/2014/main" id="{8B21C022-EB3E-A59D-3CA8-918AA777921C}"/>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a:t>2</a:t>
            </a:r>
            <a:r>
              <a:rPr lang="en-US" b="1"/>
              <a:t>. </a:t>
            </a:r>
            <a:r>
              <a:rPr lang="en-US"/>
              <a:t>Olive Stones</a:t>
            </a:r>
            <a:endParaRPr lang="en-US" b="1"/>
          </a:p>
        </p:txBody>
      </p:sp>
      <p:sp>
        <p:nvSpPr>
          <p:cNvPr id="2" name="Freeform 1">
            <a:extLst>
              <a:ext uri="{FF2B5EF4-FFF2-40B4-BE49-F238E27FC236}">
                <a16:creationId xmlns:a16="http://schemas.microsoft.com/office/drawing/2014/main" id="{64B77487-21BA-7FE2-F929-CCA83712D5BF}"/>
              </a:ext>
            </a:extLst>
          </p:cNvPr>
          <p:cNvSpPr/>
          <p:nvPr/>
        </p:nvSpPr>
        <p:spPr>
          <a:xfrm>
            <a:off x="-5714579" y="1931814"/>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37643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9D01-AFE3-F218-E948-2E4BDF95748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677FF0B-4307-CD7E-3BB6-D504BA325B10}"/>
              </a:ext>
            </a:extLst>
          </p:cNvPr>
          <p:cNvSpPr>
            <a:spLocks noGrp="1"/>
          </p:cNvSpPr>
          <p:nvPr>
            <p:ph type="body" sz="quarter" idx="18"/>
          </p:nvPr>
        </p:nvSpPr>
        <p:spPr>
          <a:xfrm>
            <a:off x="4696698" y="737442"/>
            <a:ext cx="6341766" cy="5166427"/>
          </a:xfrm>
          <a:prstGeom prst="rect">
            <a:avLst/>
          </a:prstGeom>
        </p:spPr>
        <p:txBody>
          <a:bodyPr lIns="91440" tIns="45720" rIns="91440" bIns="45720" anchor="t"/>
          <a:lstStyle/>
          <a:p>
            <a:pPr marL="342900" indent="-342900">
              <a:buFont typeface="Arial" panose="020B0604020202020204" pitchFamily="34" charset="0"/>
              <a:buChar char="•"/>
            </a:pPr>
            <a:r>
              <a:rPr lang="en-US" b="1" dirty="0"/>
              <a:t>Infusing Olive Stones in Cooking and Baking</a:t>
            </a:r>
          </a:p>
          <a:p>
            <a:pPr marL="356870" indent="0"/>
            <a:r>
              <a:rPr lang="en-US" dirty="0"/>
              <a:t>Olive stone/pit powder can be steeped in oil to create a </a:t>
            </a:r>
            <a:r>
              <a:rPr lang="en-US" dirty="0" err="1"/>
              <a:t>flavourful</a:t>
            </a:r>
            <a:r>
              <a:rPr lang="en-US" dirty="0"/>
              <a:t> infusion that can be used for dressings, marinades, and dipping sauces. </a:t>
            </a:r>
            <a:endParaRPr lang="en-US" dirty="0">
              <a:cs typeface="Calibri"/>
            </a:endParaRPr>
          </a:p>
          <a:p>
            <a:pPr marL="356870" indent="0"/>
            <a:r>
              <a:rPr lang="en-US" dirty="0"/>
              <a:t>Olive pit flour can be used instead of regular flour in baked goods. It can also be steeped in milk or it can be used as a seasoning for dishes. It adds a subtle nutty </a:t>
            </a:r>
            <a:r>
              <a:rPr lang="en-US" dirty="0" err="1"/>
              <a:t>flavour</a:t>
            </a:r>
            <a:r>
              <a:rPr lang="en-US" dirty="0"/>
              <a:t> that pairs well with meats and vegetables.</a:t>
            </a:r>
            <a:endParaRPr lang="en-US" dirty="0">
              <a:cs typeface="Calibri"/>
            </a:endParaRPr>
          </a:p>
          <a:p>
            <a:pPr marL="356870" indent="0"/>
            <a:endParaRPr lang="en-US"/>
          </a:p>
          <a:p>
            <a:pPr marL="342900" indent="-342900" algn="l">
              <a:buFont typeface="Arial" panose="020B0604020202020204" pitchFamily="34" charset="0"/>
              <a:buChar char="•"/>
            </a:pPr>
            <a:r>
              <a:rPr lang="en-US" b="1" dirty="0"/>
              <a:t>Health Products</a:t>
            </a:r>
            <a:endParaRPr lang="en-US" b="1" dirty="0">
              <a:ea typeface="Calibri"/>
              <a:cs typeface="Calibri"/>
            </a:endParaRPr>
          </a:p>
          <a:p>
            <a:pPr marL="356870" indent="0"/>
            <a:r>
              <a:rPr lang="en-US" dirty="0"/>
              <a:t>Boiled in water to make a tea or olive stone extract, both are rich in antioxidants and help with digestion, reduce inflammation, and boost the immune system. </a:t>
            </a:r>
            <a:endParaRPr lang="en-US" dirty="0">
              <a:cs typeface="Calibri" panose="020F0502020204030204"/>
            </a:endParaRPr>
          </a:p>
          <a:p>
            <a:pPr marL="356870" indent="0"/>
            <a:endParaRPr lang="en-US">
              <a:cs typeface="Calibri" panose="020F0502020204030204"/>
            </a:endParaRPr>
          </a:p>
        </p:txBody>
      </p:sp>
      <p:sp>
        <p:nvSpPr>
          <p:cNvPr id="4" name="Text Placeholder 3">
            <a:extLst>
              <a:ext uri="{FF2B5EF4-FFF2-40B4-BE49-F238E27FC236}">
                <a16:creationId xmlns:a16="http://schemas.microsoft.com/office/drawing/2014/main" id="{D0546D52-8694-F538-8A2B-D7EAB164E780}"/>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a:t>2</a:t>
            </a:r>
            <a:r>
              <a:rPr lang="en-US" b="1"/>
              <a:t>. </a:t>
            </a:r>
            <a:r>
              <a:rPr lang="en-US"/>
              <a:t>Olive Stones</a:t>
            </a:r>
            <a:endParaRPr lang="en-US" b="1"/>
          </a:p>
        </p:txBody>
      </p:sp>
      <p:sp>
        <p:nvSpPr>
          <p:cNvPr id="2" name="Freeform 1">
            <a:extLst>
              <a:ext uri="{FF2B5EF4-FFF2-40B4-BE49-F238E27FC236}">
                <a16:creationId xmlns:a16="http://schemas.microsoft.com/office/drawing/2014/main" id="{59F8CF69-A2CF-8FC7-7789-24FD6BBF66B2}"/>
              </a:ext>
            </a:extLst>
          </p:cNvPr>
          <p:cNvSpPr/>
          <p:nvPr/>
        </p:nvSpPr>
        <p:spPr>
          <a:xfrm>
            <a:off x="-5714579" y="1931814"/>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8297019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D18936-46CA-4D15-B6D3-EDC3CBEB58BB}">
  <ds:schemaRefs>
    <ds:schemaRef ds:uri="http://schemas.microsoft.com/sharepoint/v3/contenttype/forms"/>
  </ds:schemaRefs>
</ds:datastoreItem>
</file>

<file path=customXml/itemProps2.xml><?xml version="1.0" encoding="utf-8"?>
<ds:datastoreItem xmlns:ds="http://schemas.openxmlformats.org/officeDocument/2006/customXml" ds:itemID="{F6CC910F-8781-4E16-B26B-6D75D259410C}">
  <ds:schemaRefs>
    <ds:schemaRef ds:uri="c90da0c0-d638-440e-806c-9eaade8987c8"/>
    <ds:schemaRef ds:uri="d7a7d2cd-df7e-4745-bde0-17e5b7a43a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58E9089-72A7-4B9A-B888-74FA77A2BA97}">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1066</Words>
  <Application>Microsoft Office PowerPoint</Application>
  <PresentationFormat>Widescreen</PresentationFormat>
  <Paragraphs>88</Paragraphs>
  <Slides>15</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Courier New</vt:lpstr>
      <vt:lpstr>math</vt:lpstr>
      <vt:lpstr>Montserrat</vt:lpstr>
      <vt:lpstr>Montserrat Light</vt:lpstr>
      <vt:lpstr>Source Sans Pro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36</cp:revision>
  <dcterms:created xsi:type="dcterms:W3CDTF">2020-10-14T13:32:04Z</dcterms:created>
  <dcterms:modified xsi:type="dcterms:W3CDTF">2025-03-27T15:27:39Z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