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17"/>
  </p:notesMasterIdLst>
  <p:sldIdLst>
    <p:sldId id="4393" r:id="rId6"/>
    <p:sldId id="4347" r:id="rId7"/>
    <p:sldId id="4350" r:id="rId8"/>
    <p:sldId id="4360" r:id="rId9"/>
    <p:sldId id="4338" r:id="rId10"/>
    <p:sldId id="4340" r:id="rId11"/>
    <p:sldId id="4361" r:id="rId12"/>
    <p:sldId id="4362" r:id="rId13"/>
    <p:sldId id="4363" r:id="rId14"/>
    <p:sldId id="4300" r:id="rId15"/>
    <p:sldId id="426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7AF90F-977F-B128-39BC-A28EDE3A3C6A}" name="Pablo Moreno" initials="PM" userId="S::pablo.moreno@biainnovatorcampus.ie::2baaacd2-93c9-44a9-abb3-500652c382de" providerId="AD"/>
  <p188:author id="{3196237D-5949-FEA3-45E4-7FFD5135D7EB}" name="Rebecca Nolan(BIA EU Project Co-Ordinator)" initials="RC" userId="S::rebecca.nolan@biainnovatorcampus.ie::9bff7902-33e9-4900-b4b7-3889301727b1" providerId="AD"/>
  <p188:author id="{49C9AC9B-AC04-B40A-D827-74D2F9A498AA}" name="Paula Whyte ( Momentum Consulting )" initials="P)" userId="S::paula_momentumconsulting.ie#ext#@biainnovatorcampus.onmicrosoft.com::f0db49ca-a56d-4261-b8a6-819acd09e0a3" providerId="AD"/>
  <p188:author id="{00DA92F5-3BE3-B992-BD4E-11DB0BA2A21F}" name="Michelle Kelly(EU Project Manager)" initials="MM" userId="S::michelle.kelly@biainnovatorcampus.ie::d689f504-2353-46d9-b8d3-40bcd9688d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A5B"/>
    <a:srgbClr val="000000"/>
    <a:srgbClr val="F26650"/>
    <a:srgbClr val="60BA47"/>
    <a:srgbClr val="09465E"/>
    <a:srgbClr val="2094D2"/>
    <a:srgbClr val="3CBEB3"/>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12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ICONS">
    <p:spTree>
      <p:nvGrpSpPr>
        <p:cNvPr id="1" name=""/>
        <p:cNvGrpSpPr/>
        <p:nvPr/>
      </p:nvGrpSpPr>
      <p:grpSpPr>
        <a:xfrm>
          <a:off x="0" y="0"/>
          <a:ext cx="0" cy="0"/>
          <a:chOff x="0" y="0"/>
          <a:chExt cx="0" cy="0"/>
        </a:xfrm>
      </p:grpSpPr>
      <p:cxnSp>
        <p:nvCxnSpPr>
          <p:cNvPr id="74" name="Straight Connector 73">
            <a:extLst>
              <a:ext uri="{FF2B5EF4-FFF2-40B4-BE49-F238E27FC236}">
                <a16:creationId xmlns:a16="http://schemas.microsoft.com/office/drawing/2014/main" id="{AC3F7B3E-6B4A-4E4B-B60A-76961F8A4E31}"/>
              </a:ext>
            </a:extLst>
          </p:cNvPr>
          <p:cNvCxnSpPr/>
          <p:nvPr userDrawn="1"/>
        </p:nvCxnSpPr>
        <p:spPr>
          <a:xfrm>
            <a:off x="7097389" y="-30876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8918792"/>
      </p:ext>
    </p:extLst>
  </p:cSld>
  <p:clrMapOvr>
    <a:masterClrMapping/>
  </p:clrMapOvr>
  <mc:AlternateContent xmlns:mc="http://schemas.openxmlformats.org/markup-compatibility/2006" xmlns:p14="http://schemas.microsoft.com/office/powerpoint/2010/main">
    <mc:Choice Requires="p14">
      <p:transition p14:dur="0" advClick="0" advTm="0"/>
    </mc:Choice>
    <mc:Fallback xmlns="">
      <p:transition advClick="0"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521279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765301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968989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36096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60086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2412152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12126947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a:alphaModFix/>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38082149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4165168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extLst>
      <p:ext uri="{BB962C8B-B14F-4D97-AF65-F5344CB8AC3E}">
        <p14:creationId xmlns:p14="http://schemas.microsoft.com/office/powerpoint/2010/main" val="22298670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a:alphaModFix/>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19232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extLst>
      <p:ext uri="{BB962C8B-B14F-4D97-AF65-F5344CB8AC3E}">
        <p14:creationId xmlns:p14="http://schemas.microsoft.com/office/powerpoint/2010/main" val="40529630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4641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660115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p14="http://schemas.microsoft.com/office/powerpoint/2010/main" val="39029958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60388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29786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38063211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525433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descr="A grey and black sign with a person in a circle&#10;&#10;AI-generated content may be incorrect.">
            <a:extLst>
              <a:ext uri="{FF2B5EF4-FFF2-40B4-BE49-F238E27FC236}">
                <a16:creationId xmlns:a16="http://schemas.microsoft.com/office/drawing/2014/main" id="{F2794B0A-5572-DF28-00AF-BD2FA00E0FF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222916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478053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Box 3">
            <a:extLst>
              <a:ext uri="{FF2B5EF4-FFF2-40B4-BE49-F238E27FC236}">
                <a16:creationId xmlns:a16="http://schemas.microsoft.com/office/drawing/2014/main" id="{77B8BFC7-87D3-22B8-C25F-E34DBED4E182}"/>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ECB46459-AF3C-D51D-0F80-C9CB49CF28D1}"/>
              </a:ext>
            </a:extLst>
          </p:cNvPr>
          <p:cNvPicPr>
            <a:picLocks noChangeAspect="1"/>
          </p:cNvPicPr>
          <p:nvPr userDrawn="1"/>
        </p:nvPicPr>
        <p:blipFill>
          <a:blip r:embed="rId2"/>
          <a:stretch>
            <a:fillRect/>
          </a:stretch>
        </p:blipFill>
        <p:spPr>
          <a:xfrm>
            <a:off x="4899159" y="5654687"/>
            <a:ext cx="1667896" cy="371393"/>
          </a:xfrm>
          <a:prstGeom prst="rect">
            <a:avLst/>
          </a:prstGeom>
        </p:spPr>
      </p:pic>
      <p:pic>
        <p:nvPicPr>
          <p:cNvPr id="3" name="Picture 2" descr="A grey and black sign with a person in a circle&#10;&#10;AI-generated content may be incorrect.">
            <a:extLst>
              <a:ext uri="{FF2B5EF4-FFF2-40B4-BE49-F238E27FC236}">
                <a16:creationId xmlns:a16="http://schemas.microsoft.com/office/drawing/2014/main" id="{65F4C5F4-3232-CF16-24BD-79F7C80CF4E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6" name="TextBox 5">
            <a:extLst>
              <a:ext uri="{FF2B5EF4-FFF2-40B4-BE49-F238E27FC236}">
                <a16:creationId xmlns:a16="http://schemas.microsoft.com/office/drawing/2014/main" id="{CD4CC7B3-58F8-AA5C-73A8-61FE2368FF47}"/>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7.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11683" t="85071" r="9500" b="5685"/>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a:alphaModFix/>
            </a:blip>
            <a:srcRect l="11683" t="85071" r="9500" b="5683"/>
            <a:stretch/>
          </p:blipFill>
          <p:spPr>
            <a:xfrm rot="-5400000">
              <a:off x="6377328" y="9251339"/>
              <a:ext cx="1806222" cy="150519"/>
            </a:xfrm>
            <a:prstGeom prst="rect">
              <a:avLst/>
            </a:prstGeom>
            <a:noFill/>
            <a:ln>
              <a:noFill/>
            </a:ln>
          </p:spPr>
        </p:pic>
      </p:grpSp>
    </p:spTree>
    <p:extLst>
      <p:ext uri="{BB962C8B-B14F-4D97-AF65-F5344CB8AC3E}">
        <p14:creationId xmlns:p14="http://schemas.microsoft.com/office/powerpoint/2010/main" val="867698918"/>
      </p:ext>
    </p:extLst>
  </p:cSld>
  <p:clrMap bg1="lt1" tx1="dk1" bg2="dk2" tx2="lt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hyperlink" Target="http://www.flickr.com/photos/mythoto/9506763311/" TargetMode="External"/><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descr="Fresh apples in wooden baskets">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a:srcRect t="3262" r="8315" b="52570"/>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5671745" cy="646331"/>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sym typeface="Arial"/>
              </a:rPr>
              <a:t>APPLES – Waste Exploration </a:t>
            </a: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155612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563" b="10563"/>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A LITTLE PROGRESS EACH DAY ADDS UP TO BIG RESULTS</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pples in a wooden box">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a:srcRect t="41847" b="18415"/>
          <a:stretch/>
        </p:blipFill>
        <p:spPr>
          <a:xfrm>
            <a:off x="0" y="2387326"/>
            <a:ext cx="12192000" cy="3233533"/>
          </a:xfrm>
        </p:spPr>
      </p:pic>
      <p:sp>
        <p:nvSpPr>
          <p:cNvPr id="12" name="Freeform 11">
            <a:extLst>
              <a:ext uri="{FF2B5EF4-FFF2-40B4-BE49-F238E27FC236}">
                <a16:creationId xmlns:a16="http://schemas.microsoft.com/office/drawing/2014/main" id="{EB12E266-1B84-41B4-60C2-28FF9CEEBCBC}"/>
              </a:ext>
            </a:extLst>
          </p:cNvPr>
          <p:cNvSpPr/>
          <p:nvPr/>
        </p:nvSpPr>
        <p:spPr>
          <a:xfrm>
            <a:off x="0" y="2520639"/>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a:solidFill>
                  <a:schemeClr val="bg1"/>
                </a:solidFill>
              </a:rPr>
              <a:t>www.</a:t>
            </a:r>
            <a:r>
              <a:rPr lang="en-US" sz="3000" b="1">
                <a:solidFill>
                  <a:schemeClr val="bg1"/>
                </a:solidFill>
              </a:rPr>
              <a:t>waste2worth</a:t>
            </a:r>
            <a:r>
              <a:rPr lang="en-US" sz="3000">
                <a:solidFill>
                  <a:schemeClr val="bg1"/>
                </a:solidFill>
              </a:rPr>
              <a:t>.eu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Follow our journey</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en-US" sz="2400">
                  <a:solidFill>
                    <a:srgbClr val="0B3A5B"/>
                  </a:solidFill>
                  <a:hlinkClick r:id="rId6">
                    <a:extLst>
                      <a:ext uri="{A12FA001-AC4F-418D-AE19-62706E023703}">
                        <ahyp:hlinkClr xmlns:ahyp="http://schemas.microsoft.com/office/drawing/2018/hyperlinkcolor" val="tx"/>
                      </a:ext>
                    </a:extLst>
                  </a:hlinkClick>
                </a:rPr>
                <a:t>in</a:t>
              </a:r>
              <a:endParaRPr lang="en-US" sz="240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9" descr="Assortment of apples">
            <a:extLst>
              <a:ext uri="{FF2B5EF4-FFF2-40B4-BE49-F238E27FC236}">
                <a16:creationId xmlns:a16="http://schemas.microsoft.com/office/drawing/2014/main" id="{283ECE9B-17C1-A2F5-80B9-7366FF9BBD51}"/>
              </a:ext>
            </a:extLst>
          </p:cNvPr>
          <p:cNvPicPr>
            <a:picLocks noGrp="1" noChangeAspect="1"/>
          </p:cNvPicPr>
          <p:nvPr>
            <p:ph type="pic" sz="quarter" idx="10"/>
          </p:nvPr>
        </p:nvPicPr>
        <p:blipFill>
          <a:blip r:embed="rId3"/>
          <a:srcRect l="23208" r="23208"/>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7" y="2800928"/>
            <a:ext cx="6331432" cy="2123902"/>
          </a:xfrm>
        </p:spPr>
        <p:txBody>
          <a:bodyPr lIns="91440" tIns="45720" rIns="91440" bIns="45720" anchor="t"/>
          <a:lstStyle/>
          <a:p>
            <a:r>
              <a:rPr lang="en-US" dirty="0"/>
              <a:t>An Irish Perspective: Apples</a:t>
            </a:r>
          </a:p>
        </p:txBody>
      </p:sp>
      <p:sp>
        <p:nvSpPr>
          <p:cNvPr id="13" name="Rectangle 12">
            <a:extLst>
              <a:ext uri="{FF2B5EF4-FFF2-40B4-BE49-F238E27FC236}">
                <a16:creationId xmlns:a16="http://schemas.microsoft.com/office/drawing/2014/main" id="{F5B3DF5B-B659-D26B-965C-36176B3B9B03}"/>
              </a:ext>
            </a:extLst>
          </p:cNvPr>
          <p:cNvSpPr/>
          <p:nvPr/>
        </p:nvSpPr>
        <p:spPr>
          <a:xfrm>
            <a:off x="3610863" y="1502181"/>
            <a:ext cx="51925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3794886" y="1554479"/>
            <a:ext cx="4690066" cy="646331"/>
          </a:xfrm>
          <a:prstGeom prst="rect">
            <a:avLst/>
          </a:prstGeom>
          <a:noFill/>
        </p:spPr>
        <p:txBody>
          <a:bodyPr wrap="none" rtlCol="0">
            <a:spAutoFit/>
          </a:bodyPr>
          <a:lstStyle/>
          <a:p>
            <a:r>
              <a:rPr lang="en-US" sz="3600" b="1" spc="324">
                <a:solidFill>
                  <a:srgbClr val="60BA47"/>
                </a:solidFill>
                <a:latin typeface="Calibri" panose="020F0502020204030204" pitchFamily="34" charset="0"/>
                <a:cs typeface="Calibri" panose="020F0502020204030204" pitchFamily="34" charset="0"/>
              </a:rPr>
              <a:t>Waste stream Maps</a:t>
            </a:r>
          </a:p>
        </p:txBody>
      </p:sp>
      <p:sp>
        <p:nvSpPr>
          <p:cNvPr id="8" name="Freeform 7">
            <a:extLst>
              <a:ext uri="{FF2B5EF4-FFF2-40B4-BE49-F238E27FC236}">
                <a16:creationId xmlns:a16="http://schemas.microsoft.com/office/drawing/2014/main" id="{A3B464D6-C3E4-2466-6582-5E34672FDED3}"/>
              </a:ext>
            </a:extLst>
          </p:cNvPr>
          <p:cNvSpPr/>
          <p:nvPr/>
        </p:nvSpPr>
        <p:spPr>
          <a:xfrm>
            <a:off x="-6153929" y="3428999"/>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2" name="Freeform 2">
            <a:extLst>
              <a:ext uri="{FF2B5EF4-FFF2-40B4-BE49-F238E27FC236}">
                <a16:creationId xmlns:a16="http://schemas.microsoft.com/office/drawing/2014/main" id="{DE7130DC-5AD6-14B5-5877-794CADBFB50A}"/>
              </a:ext>
            </a:extLst>
          </p:cNvPr>
          <p:cNvSpPr>
            <a:spLocks/>
          </p:cNvSpPr>
          <p:nvPr/>
        </p:nvSpPr>
        <p:spPr bwMode="auto">
          <a:xfrm rot="20839667">
            <a:off x="8621273" y="2800929"/>
            <a:ext cx="1767867" cy="1821528"/>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6" y="826894"/>
            <a:ext cx="2146162" cy="803654"/>
          </a:xfrm>
          <a:prstGeom prst="rect">
            <a:avLst/>
          </a:prstGeom>
        </p:spPr>
        <p:txBody>
          <a:bodyPr/>
          <a:lstStyle/>
          <a:p>
            <a:r>
              <a:rPr lang="en-US"/>
              <a:t>Apple Waste stream</a:t>
            </a:r>
          </a:p>
        </p:txBody>
      </p:sp>
      <p:sp>
        <p:nvSpPr>
          <p:cNvPr id="9" name="TextBox 8">
            <a:extLst>
              <a:ext uri="{FF2B5EF4-FFF2-40B4-BE49-F238E27FC236}">
                <a16:creationId xmlns:a16="http://schemas.microsoft.com/office/drawing/2014/main" id="{A9317E67-6663-6B79-C741-9BD1C249A9A5}"/>
              </a:ext>
            </a:extLst>
          </p:cNvPr>
          <p:cNvSpPr txBox="1"/>
          <p:nvPr/>
        </p:nvSpPr>
        <p:spPr>
          <a:xfrm>
            <a:off x="904856" y="2643673"/>
            <a:ext cx="2254803" cy="2308324"/>
          </a:xfrm>
          <a:prstGeom prst="rect">
            <a:avLst/>
          </a:prstGeom>
          <a:noFill/>
        </p:spPr>
        <p:txBody>
          <a:bodyPr wrap="square">
            <a:spAutoFit/>
          </a:bodyPr>
          <a:lstStyle/>
          <a:p>
            <a:r>
              <a:rPr lang="en-US">
                <a:solidFill>
                  <a:srgbClr val="09465E"/>
                </a:solidFill>
              </a:rPr>
              <a:t>Identifying the main production stages and the potential uses for apple by-products, showcasing the diverse applications of apple waste in a circular economy. ​</a:t>
            </a:r>
            <a:endParaRPr lang="en-IE">
              <a:solidFill>
                <a:srgbClr val="09465E"/>
              </a:solidFill>
            </a:endParaRPr>
          </a:p>
        </p:txBody>
      </p:sp>
      <p:pic>
        <p:nvPicPr>
          <p:cNvPr id="2" name="Picture 1">
            <a:extLst>
              <a:ext uri="{FF2B5EF4-FFF2-40B4-BE49-F238E27FC236}">
                <a16:creationId xmlns:a16="http://schemas.microsoft.com/office/drawing/2014/main" id="{4CFC4D92-BA47-9880-304B-3D25ED9E40D2}"/>
              </a:ext>
            </a:extLst>
          </p:cNvPr>
          <p:cNvPicPr>
            <a:picLocks noChangeAspect="1"/>
          </p:cNvPicPr>
          <p:nvPr/>
        </p:nvPicPr>
        <p:blipFill>
          <a:blip r:embed="rId2"/>
          <a:srcRect/>
          <a:stretch/>
        </p:blipFill>
        <p:spPr>
          <a:xfrm>
            <a:off x="3445581" y="841779"/>
            <a:ext cx="7734319" cy="5481699"/>
          </a:xfrm>
          <a:prstGeom prst="rect">
            <a:avLst/>
          </a:prstGeom>
          <a:ln>
            <a:solidFill>
              <a:srgbClr val="0B3A5B"/>
            </a:solidFill>
          </a:ln>
        </p:spPr>
      </p:pic>
    </p:spTree>
    <p:extLst>
      <p:ext uri="{BB962C8B-B14F-4D97-AF65-F5344CB8AC3E}">
        <p14:creationId xmlns:p14="http://schemas.microsoft.com/office/powerpoint/2010/main" val="84031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5480D2-4F08-42D5-99DB-B6A9DBDA74E3}"/>
              </a:ext>
            </a:extLst>
          </p:cNvPr>
          <p:cNvSpPr>
            <a:spLocks noGrp="1"/>
          </p:cNvSpPr>
          <p:nvPr>
            <p:ph type="body" sz="quarter" idx="16"/>
          </p:nvPr>
        </p:nvSpPr>
        <p:spPr/>
        <p:txBody>
          <a:bodyPr/>
          <a:lstStyle/>
          <a:p>
            <a:r>
              <a:rPr lang="en-IE" dirty="0"/>
              <a:t>Primary state </a:t>
            </a:r>
            <a:r>
              <a:rPr lang="en-IE" dirty="0">
                <a:sym typeface="Wingdings" panose="05000000000000000000" pitchFamily="2" charset="2"/>
              </a:rPr>
              <a:t>to Cider or Apple Juice production</a:t>
            </a:r>
            <a:endParaRPr lang="en-IE" dirty="0"/>
          </a:p>
        </p:txBody>
      </p:sp>
      <p:sp>
        <p:nvSpPr>
          <p:cNvPr id="3" name="Text Placeholder 2">
            <a:extLst>
              <a:ext uri="{FF2B5EF4-FFF2-40B4-BE49-F238E27FC236}">
                <a16:creationId xmlns:a16="http://schemas.microsoft.com/office/drawing/2014/main" id="{97F08EAA-642A-BC48-0C77-D38FB00E4A53}"/>
              </a:ext>
            </a:extLst>
          </p:cNvPr>
          <p:cNvSpPr>
            <a:spLocks noGrp="1"/>
          </p:cNvSpPr>
          <p:nvPr>
            <p:ph type="body" sz="quarter" idx="19"/>
          </p:nvPr>
        </p:nvSpPr>
        <p:spPr>
          <a:xfrm>
            <a:off x="904855" y="1747319"/>
            <a:ext cx="10325119" cy="4492055"/>
          </a:xfrm>
        </p:spPr>
        <p:txBody>
          <a:bodyPr/>
          <a:lstStyle/>
          <a:p>
            <a:pPr>
              <a:spcAft>
                <a:spcPts val="1200"/>
              </a:spcAft>
            </a:pPr>
            <a:r>
              <a:rPr lang="en-US" dirty="0"/>
              <a:t>The main product from apples would typically be </a:t>
            </a:r>
            <a:r>
              <a:rPr lang="en-US" b="1" dirty="0"/>
              <a:t>apple juice or cider</a:t>
            </a:r>
            <a:r>
              <a:rPr lang="en-US" dirty="0"/>
              <a:t>, as these are the most common and commercially valuable uses for apples, especially in regions like Ireland with a strong tradition of cider production.</a:t>
            </a:r>
            <a:endParaRPr lang="en-US" sz="1200" dirty="0"/>
          </a:p>
          <a:p>
            <a:pPr>
              <a:spcAft>
                <a:spcPts val="1200"/>
              </a:spcAft>
            </a:pPr>
            <a:r>
              <a:rPr lang="en-US" b="1" dirty="0"/>
              <a:t>Why Apple Juice or Cider as the Main Products?</a:t>
            </a:r>
          </a:p>
          <a:p>
            <a:pPr>
              <a:spcAft>
                <a:spcPts val="600"/>
              </a:spcAft>
              <a:buFont typeface="+mj-lt"/>
              <a:buAutoNum type="arabicPeriod"/>
            </a:pPr>
            <a:r>
              <a:rPr lang="en-US" b="1" dirty="0"/>
              <a:t>High Market Demand</a:t>
            </a:r>
            <a:r>
              <a:rPr lang="en-US" dirty="0"/>
              <a:t>: Both apple juice and cider have a consistent and high demand in the market, appealing to a wide range of consumers.</a:t>
            </a:r>
          </a:p>
          <a:p>
            <a:pPr>
              <a:spcAft>
                <a:spcPts val="600"/>
              </a:spcAft>
              <a:buFont typeface="+mj-lt"/>
              <a:buAutoNum type="arabicPeriod"/>
            </a:pPr>
            <a:r>
              <a:rPr lang="en-US" b="1" dirty="0"/>
              <a:t>Efficient Use of Raw Material</a:t>
            </a:r>
            <a:r>
              <a:rPr lang="en-US" dirty="0"/>
              <a:t>: The production process efficiently </a:t>
            </a:r>
            <a:r>
              <a:rPr lang="en-US" dirty="0" err="1"/>
              <a:t>utilises</a:t>
            </a:r>
            <a:r>
              <a:rPr lang="en-US" dirty="0"/>
              <a:t> a significant portion of the apple, including imperfect or surplus apples that may not be suitable for fresh sale.</a:t>
            </a:r>
          </a:p>
          <a:p>
            <a:pPr>
              <a:spcAft>
                <a:spcPts val="600"/>
              </a:spcAft>
              <a:buFont typeface="+mj-lt"/>
              <a:buAutoNum type="arabicPeriod"/>
            </a:pPr>
            <a:r>
              <a:rPr lang="en-US" b="1" dirty="0"/>
              <a:t>Versatility of By-products</a:t>
            </a:r>
            <a:r>
              <a:rPr lang="en-US" dirty="0"/>
              <a:t>: The production of juice or cider generates by-products like </a:t>
            </a:r>
            <a:r>
              <a:rPr lang="en-US" b="1" dirty="0">
                <a:solidFill>
                  <a:srgbClr val="60BA47"/>
                </a:solidFill>
              </a:rPr>
              <a:t>PULP, PEELS, AND SEEDS</a:t>
            </a:r>
            <a:r>
              <a:rPr lang="en-US" dirty="0"/>
              <a:t>, which can be further processed into value-added products such as animal feed, pectin, or biogas. (Tertiary Products)</a:t>
            </a:r>
          </a:p>
          <a:p>
            <a:endParaRPr lang="en-IE" dirty="0"/>
          </a:p>
        </p:txBody>
      </p:sp>
    </p:spTree>
    <p:extLst>
      <p:ext uri="{BB962C8B-B14F-4D97-AF65-F5344CB8AC3E}">
        <p14:creationId xmlns:p14="http://schemas.microsoft.com/office/powerpoint/2010/main" val="2689074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204232" y="451626"/>
            <a:ext cx="8732248" cy="992652"/>
          </a:xfrm>
          <a:prstGeom prst="rect">
            <a:avLst/>
          </a:prstGeom>
        </p:spPr>
        <p:txBody>
          <a:bodyPr/>
          <a:lstStyle/>
          <a:p>
            <a:r>
              <a:rPr lang="en-US" dirty="0"/>
              <a:t>Tertiary State - Apple Waste Streams </a:t>
            </a:r>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prstGeom prst="rect">
            <a:avLst/>
          </a:prstGeom>
        </p:spPr>
        <p:txBody>
          <a:bodyPr/>
          <a:lstStyle/>
          <a:p>
            <a:r>
              <a:rPr lang="en-US"/>
              <a:t>Apples offer a versatile range of by-products that can be transformed into valuable items beyond food and drink. </a:t>
            </a:r>
          </a:p>
          <a:p>
            <a:r>
              <a:rPr lang="en-US"/>
              <a:t>In the next few slides, we offer some examples of products that can be made from;</a:t>
            </a:r>
          </a:p>
          <a:p>
            <a:pPr marL="457200" indent="-457200">
              <a:buFont typeface="+mj-lt"/>
              <a:buAutoNum type="arabicPeriod"/>
            </a:pPr>
            <a:r>
              <a:rPr lang="en-US" b="1"/>
              <a:t>apple pulp, </a:t>
            </a:r>
          </a:p>
          <a:p>
            <a:pPr marL="457200" indent="-457200">
              <a:buFont typeface="+mj-lt"/>
              <a:buAutoNum type="arabicPeriod"/>
            </a:pPr>
            <a:r>
              <a:rPr lang="en-US" b="1"/>
              <a:t>peels, </a:t>
            </a:r>
          </a:p>
          <a:p>
            <a:pPr marL="457200" indent="-457200">
              <a:buFont typeface="+mj-lt"/>
              <a:buAutoNum type="arabicPeriod"/>
            </a:pPr>
            <a:r>
              <a:rPr lang="en-US" b="1"/>
              <a:t>seeds, and </a:t>
            </a:r>
          </a:p>
          <a:p>
            <a:pPr marL="457200" indent="-457200">
              <a:buFont typeface="+mj-lt"/>
              <a:buAutoNum type="arabicPeriod"/>
            </a:pPr>
            <a:r>
              <a:rPr lang="en-US" b="1"/>
              <a:t>other waste components</a:t>
            </a:r>
          </a:p>
        </p:txBody>
      </p:sp>
      <p:pic>
        <p:nvPicPr>
          <p:cNvPr id="4" name="Picture 3" descr="Close-up of person in red plaid shirt holding several red apples">
            <a:extLst>
              <a:ext uri="{FF2B5EF4-FFF2-40B4-BE49-F238E27FC236}">
                <a16:creationId xmlns:a16="http://schemas.microsoft.com/office/drawing/2014/main" id="{4636A352-FE91-5B65-0D01-7ABE072CB782}"/>
              </a:ext>
            </a:extLst>
          </p:cNvPr>
          <p:cNvPicPr>
            <a:picLocks noChangeAspect="1"/>
          </p:cNvPicPr>
          <p:nvPr/>
        </p:nvPicPr>
        <p:blipFill>
          <a:blip r:embed="rId3"/>
          <a:stretch>
            <a:fillRect/>
          </a:stretch>
        </p:blipFill>
        <p:spPr>
          <a:xfrm>
            <a:off x="622131" y="2032844"/>
            <a:ext cx="5265330" cy="3960477"/>
          </a:xfrm>
          <a:prstGeom prst="rect">
            <a:avLst/>
          </a:prstGeom>
        </p:spPr>
      </p:pic>
    </p:spTree>
    <p:extLst>
      <p:ext uri="{BB962C8B-B14F-4D97-AF65-F5344CB8AC3E}">
        <p14:creationId xmlns:p14="http://schemas.microsoft.com/office/powerpoint/2010/main" val="215573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pPr>
              <a:buFont typeface="Arial" panose="020B0604020202020204" pitchFamily="34" charset="0"/>
              <a:buChar char="•"/>
            </a:pPr>
            <a:endParaRPr lang="en-US" b="1"/>
          </a:p>
          <a:p>
            <a:pPr>
              <a:buFont typeface="Arial" panose="020B0604020202020204" pitchFamily="34" charset="0"/>
              <a:buChar char="•"/>
            </a:pPr>
            <a:r>
              <a:rPr lang="en-US" b="1"/>
              <a:t>Biodegradable Packaging Material</a:t>
            </a:r>
            <a:r>
              <a:rPr lang="en-US"/>
              <a:t>: Apple pulp can be used to produce biodegradable packaging materials that serve as eco-friendly alternatives to plastic.</a:t>
            </a:r>
          </a:p>
          <a:p>
            <a:pPr marL="0" indent="0"/>
            <a:endParaRPr lang="en-US"/>
          </a:p>
          <a:p>
            <a:pPr>
              <a:buFont typeface="Arial" panose="020B0604020202020204" pitchFamily="34" charset="0"/>
              <a:buChar char="•"/>
            </a:pPr>
            <a:r>
              <a:rPr lang="en-US" b="1"/>
              <a:t>Cosmetic Ingredients</a:t>
            </a:r>
            <a:r>
              <a:rPr lang="en-US"/>
              <a:t>: Apple pulp, rich in vitamins and antioxidants, can be used in scrubs, face masks, and creams for its exfoliating and skin-brightening properties.</a:t>
            </a:r>
          </a:p>
          <a:p>
            <a:pPr marL="0" indent="0"/>
            <a:endParaRPr lang="en-US"/>
          </a:p>
          <a:p>
            <a:pPr>
              <a:buFont typeface="Arial" panose="020B0604020202020204" pitchFamily="34" charset="0"/>
              <a:buChar char="•"/>
            </a:pPr>
            <a:r>
              <a:rPr lang="en-US" b="1"/>
              <a:t>Animal Feed</a:t>
            </a:r>
            <a:r>
              <a:rPr lang="en-US"/>
              <a:t>: Apple pulp is often dried and used as a nutritious additive in animal feed, providing fiber and essential nutrients.</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b="1"/>
              <a:t>1. Apple Pulp</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00211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pPr>
              <a:buFont typeface="Arial" panose="020B0604020202020204" pitchFamily="34" charset="0"/>
              <a:buChar char="•"/>
            </a:pPr>
            <a:endParaRPr lang="en-US"/>
          </a:p>
          <a:p>
            <a:pPr>
              <a:buFont typeface="Arial" panose="020B0604020202020204" pitchFamily="34" charset="0"/>
              <a:buChar char="•"/>
            </a:pPr>
            <a:r>
              <a:rPr lang="en-US" b="1"/>
              <a:t>Pectin Production: </a:t>
            </a:r>
            <a:r>
              <a:rPr lang="en-US"/>
              <a:t>Apple peels are high in pectin, a natural gelling agent used in the food industry for jams, jellies, and as a thickener in various food products.</a:t>
            </a:r>
          </a:p>
          <a:p>
            <a:pPr>
              <a:buFont typeface="Arial" panose="020B0604020202020204" pitchFamily="34" charset="0"/>
              <a:buChar char="•"/>
            </a:pPr>
            <a:endParaRPr lang="en-US"/>
          </a:p>
          <a:p>
            <a:pPr>
              <a:buFont typeface="Arial" panose="020B0604020202020204" pitchFamily="34" charset="0"/>
              <a:buChar char="•"/>
            </a:pPr>
            <a:r>
              <a:rPr lang="en-US" b="1"/>
              <a:t>Textile Dye: </a:t>
            </a:r>
            <a:r>
              <a:rPr lang="en-US"/>
              <a:t>Apple peels can be used to create natural dyes for textiles, offering an eco-friendly alternative to synthetic dyes.</a:t>
            </a:r>
          </a:p>
          <a:p>
            <a:pPr>
              <a:buFont typeface="Arial" panose="020B0604020202020204" pitchFamily="34" charset="0"/>
              <a:buChar char="•"/>
            </a:pPr>
            <a:endParaRPr lang="en-US"/>
          </a:p>
          <a:p>
            <a:pPr>
              <a:buFont typeface="Arial" panose="020B0604020202020204" pitchFamily="34" charset="0"/>
              <a:buChar char="•"/>
            </a:pPr>
            <a:r>
              <a:rPr lang="en-US" b="1"/>
              <a:t>Bioplastic Production: </a:t>
            </a:r>
            <a:r>
              <a:rPr lang="en-US"/>
              <a:t>Extracts from apple peels can be incorporated into bioplastics, creating sustainable materials for various applications.</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2</a:t>
            </a:r>
            <a:r>
              <a:rPr lang="en-US" b="1"/>
              <a:t>. Apple P</a:t>
            </a:r>
            <a:r>
              <a:rPr lang="en-US"/>
              <a:t>eels</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5714579" y="1931814"/>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977200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sliced apple&#10;&#10;AI-generated content may be incorrect.">
            <a:extLst>
              <a:ext uri="{FF2B5EF4-FFF2-40B4-BE49-F238E27FC236}">
                <a16:creationId xmlns:a16="http://schemas.microsoft.com/office/drawing/2014/main" id="{AE7C0EB7-5A44-66DC-6623-0B7BBAE6E19B}"/>
              </a:ext>
            </a:extLst>
          </p:cNvPr>
          <p:cNvPicPr>
            <a:picLocks noChangeAspect="1"/>
          </p:cNvPicPr>
          <p:nvPr/>
        </p:nvPicPr>
        <p:blipFill>
          <a:blip r:embed="rId2">
            <a:extLst>
              <a:ext uri="{837473B0-CC2E-450A-ABE3-18F120FF3D39}">
                <a1611:picAttrSrcUrl xmlns:a1611="http://schemas.microsoft.com/office/drawing/2016/11/main" r:id="rId3"/>
              </a:ext>
            </a:extLst>
          </a:blip>
          <a:srcRect l="25958" t="1418" r="5884" b="4299"/>
          <a:stretch/>
        </p:blipFill>
        <p:spPr>
          <a:xfrm>
            <a:off x="0" y="2087726"/>
            <a:ext cx="3842426" cy="3974302"/>
          </a:xfrm>
          <a:prstGeom prst="rect">
            <a:avLst/>
          </a:prstGeom>
        </p:spPr>
      </p:pic>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pPr>
              <a:buFont typeface="Arial" panose="020B0604020202020204" pitchFamily="34" charset="0"/>
              <a:buChar char="•"/>
            </a:pPr>
            <a:endParaRPr lang="en-US"/>
          </a:p>
          <a:p>
            <a:pPr>
              <a:buFont typeface="Arial" panose="020B0604020202020204" pitchFamily="34" charset="0"/>
              <a:buChar char="•"/>
            </a:pPr>
            <a:r>
              <a:rPr lang="en-US" b="1"/>
              <a:t>Biofuel: </a:t>
            </a:r>
            <a:r>
              <a:rPr lang="en-US"/>
              <a:t>Apple seeds contain oils that can be extracted and used to produce biofuels, contributing to renewable energy solutions.</a:t>
            </a:r>
          </a:p>
          <a:p>
            <a:pPr>
              <a:buFont typeface="Arial" panose="020B0604020202020204" pitchFamily="34" charset="0"/>
              <a:buChar char="•"/>
            </a:pPr>
            <a:endParaRPr lang="en-US"/>
          </a:p>
          <a:p>
            <a:pPr>
              <a:buFont typeface="Arial" panose="020B0604020202020204" pitchFamily="34" charset="0"/>
              <a:buChar char="•"/>
            </a:pPr>
            <a:r>
              <a:rPr lang="en-US" b="1"/>
              <a:t>Activated Carbon: </a:t>
            </a:r>
            <a:r>
              <a:rPr lang="en-US"/>
              <a:t>The high carbon content in apple seeds makes them suitable for conversion into activated carbon, used in filtration systems for water purification and air quality control.</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b="1"/>
              <a:t>3. Apple </a:t>
            </a:r>
            <a:r>
              <a:rPr lang="en-US"/>
              <a:t>Seeds</a:t>
            </a:r>
            <a:endParaRPr lang="en-US" b="1"/>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06982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825907" y="826894"/>
            <a:ext cx="6341766" cy="5166427"/>
          </a:xfrm>
          <a:prstGeom prst="rect">
            <a:avLst/>
          </a:prstGeom>
        </p:spPr>
        <p:txBody>
          <a:bodyPr/>
          <a:lstStyle/>
          <a:p>
            <a:pPr>
              <a:buFont typeface="Arial" panose="020B0604020202020204" pitchFamily="34" charset="0"/>
              <a:buChar char="•"/>
            </a:pPr>
            <a:endParaRPr lang="en-US"/>
          </a:p>
          <a:p>
            <a:pPr>
              <a:buFont typeface="Arial" panose="020B0604020202020204" pitchFamily="34" charset="0"/>
              <a:buChar char="•"/>
            </a:pPr>
            <a:r>
              <a:rPr lang="en-US" b="1"/>
              <a:t>Compost and Soil Enrichment: </a:t>
            </a:r>
            <a:r>
              <a:rPr lang="en-US"/>
              <a:t>Apple pomace can be composted and used as an organic soil conditioner, enhancing soil fertility and structure.</a:t>
            </a:r>
          </a:p>
          <a:p>
            <a:pPr marL="0" indent="0"/>
            <a:endParaRPr lang="en-US"/>
          </a:p>
          <a:p>
            <a:pPr>
              <a:buFont typeface="Arial" panose="020B0604020202020204" pitchFamily="34" charset="0"/>
              <a:buChar char="•"/>
            </a:pPr>
            <a:r>
              <a:rPr lang="en-US" b="1"/>
              <a:t>Biogas Production: </a:t>
            </a:r>
            <a:r>
              <a:rPr lang="en-US"/>
              <a:t>Through anaerobic digestion, apple pomace can be transformed into biogas, a renewable energy source that can be used for heating and electricity.</a:t>
            </a:r>
          </a:p>
          <a:p>
            <a:pPr>
              <a:buFont typeface="Arial" panose="020B0604020202020204" pitchFamily="34" charset="0"/>
              <a:buChar char="•"/>
            </a:pPr>
            <a:endParaRPr lang="en-US"/>
          </a:p>
          <a:p>
            <a:pPr>
              <a:buFont typeface="Arial" panose="020B0604020202020204" pitchFamily="34" charset="0"/>
              <a:buChar char="•"/>
            </a:pPr>
            <a:r>
              <a:rPr lang="en-US" b="1"/>
              <a:t>Paper Production: </a:t>
            </a:r>
            <a:r>
              <a:rPr lang="en-US"/>
              <a:t>Apple pomace </a:t>
            </a:r>
            <a:r>
              <a:rPr lang="en-US" err="1"/>
              <a:t>fibres</a:t>
            </a:r>
            <a:r>
              <a:rPr lang="en-US"/>
              <a:t> can be used in the production of sustainable paper, reducing the reliance on traditional wood pulp.</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826895"/>
            <a:ext cx="3726817" cy="652770"/>
          </a:xfrm>
          <a:prstGeom prst="rect">
            <a:avLst/>
          </a:prstGeom>
          <a:solidFill>
            <a:srgbClr val="60BA47"/>
          </a:solidFill>
        </p:spPr>
        <p:txBody>
          <a:bodyPr anchor="ctr"/>
          <a:lstStyle/>
          <a:p>
            <a:pPr algn="ctr"/>
            <a:r>
              <a:rPr lang="en-US"/>
              <a:t>4</a:t>
            </a:r>
            <a:r>
              <a:rPr lang="en-US" b="1"/>
              <a:t>. Apple Pomace</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
        <p:nvSpPr>
          <p:cNvPr id="5" name="Speech Bubble: Rectangle with Corners Rounded 4">
            <a:extLst>
              <a:ext uri="{FF2B5EF4-FFF2-40B4-BE49-F238E27FC236}">
                <a16:creationId xmlns:a16="http://schemas.microsoft.com/office/drawing/2014/main" id="{330C4133-292E-B39D-CB9D-EB443BECE6AA}"/>
              </a:ext>
            </a:extLst>
          </p:cNvPr>
          <p:cNvSpPr/>
          <p:nvPr/>
        </p:nvSpPr>
        <p:spPr>
          <a:xfrm>
            <a:off x="1117601" y="1766455"/>
            <a:ext cx="2983344" cy="1392382"/>
          </a:xfrm>
          <a:prstGeom prst="wedgeRoundRectCallout">
            <a:avLst>
              <a:gd name="adj1" fmla="val -4115"/>
              <a:gd name="adj2" fmla="val -65526"/>
              <a:gd name="adj3" fmla="val 16667"/>
            </a:avLst>
          </a:prstGeom>
          <a:solidFill>
            <a:srgbClr val="F266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a:t>Pomace = Pulp, Peels &amp; Seeds COMBINED!</a:t>
            </a:r>
          </a:p>
        </p:txBody>
      </p:sp>
    </p:spTree>
    <p:extLst>
      <p:ext uri="{BB962C8B-B14F-4D97-AF65-F5344CB8AC3E}">
        <p14:creationId xmlns:p14="http://schemas.microsoft.com/office/powerpoint/2010/main" val="132462609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415C6F-E2A4-4C1D-8924-D5A03FEA7DED}">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6D18936-46CA-4D15-B6D3-EDC3CBEB58BB}">
  <ds:schemaRefs>
    <ds:schemaRef ds:uri="http://schemas.microsoft.com/sharepoint/v3/contenttype/forms"/>
  </ds:schemaRefs>
</ds:datastoreItem>
</file>

<file path=customXml/itemProps3.xml><?xml version="1.0" encoding="utf-8"?>
<ds:datastoreItem xmlns:ds="http://schemas.openxmlformats.org/officeDocument/2006/customXml" ds:itemID="{F6CC910F-8781-4E16-B26B-6D75D259410C}">
  <ds:schemaRefs>
    <ds:schemaRef ds:uri="c90da0c0-d638-440e-806c-9eaade8987c8"/>
    <ds:schemaRef ds:uri="d7a7d2cd-df7e-4745-bde0-17e5b7a43ab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278</TotalTime>
  <Words>584</Words>
  <Application>Microsoft Office PowerPoint</Application>
  <PresentationFormat>Widescreen</PresentationFormat>
  <Paragraphs>55</Paragraphs>
  <Slides>11</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Montserrat</vt:lpstr>
      <vt:lpstr>Montserrat Light</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6</cp:revision>
  <dcterms:created xsi:type="dcterms:W3CDTF">2020-10-14T13:32:04Z</dcterms:created>
  <dcterms:modified xsi:type="dcterms:W3CDTF">2025-03-27T15:16:23Z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